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34" r:id="rId5"/>
    <p:sldId id="2134804644" r:id="rId6"/>
    <p:sldId id="2134804657" r:id="rId7"/>
    <p:sldId id="2134804751" r:id="rId8"/>
    <p:sldId id="2134804764" r:id="rId9"/>
    <p:sldId id="2134804752" r:id="rId10"/>
    <p:sldId id="2134804745" r:id="rId11"/>
    <p:sldId id="2134804755" r:id="rId12"/>
    <p:sldId id="2134804759" r:id="rId13"/>
    <p:sldId id="2134804760" r:id="rId14"/>
    <p:sldId id="2134804783" r:id="rId15"/>
    <p:sldId id="2134804782" r:id="rId16"/>
    <p:sldId id="2134804761" r:id="rId17"/>
    <p:sldId id="2134804762" r:id="rId18"/>
    <p:sldId id="2134804763" r:id="rId19"/>
    <p:sldId id="1115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B6C755-E194-1055-BA80-EDCC5B2AFD42}" name="Julia Wither" initials="JW" userId="S::Julia.Wither@elections.on.ca::060e5cd8-3361-4f87-8f95-6362e17c61a6" providerId="AD"/>
  <p188:author id="{AA235B73-A899-702B-B9CD-29FF57EDF00A}" name="Julia Wither" initials="JW" userId="S::julia.wither@elections.on.ca::060e5cd8-3361-4f87-8f95-6362e17c61a6" providerId="AD"/>
  <p188:author id="{40178B91-D408-2072-78E3-123409F24D16}" name="Ann Butosi" initials="AB" userId="S::Ann.Butosi@elections.on.ca::770bb379-9b54-41fb-81cd-7c137143f4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72C4"/>
    <a:srgbClr val="F7F7F7"/>
    <a:srgbClr val="F8F8F8"/>
    <a:srgbClr val="D0CECE"/>
    <a:srgbClr val="92D050"/>
    <a:srgbClr val="E2E40A"/>
    <a:srgbClr val="D9EFC2"/>
    <a:srgbClr val="000000"/>
    <a:srgbClr val="6FF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5B12C-D801-457F-BFD5-06B3F147D5F7}" v="2" dt="2023-11-20T17:13:16.047"/>
    <p1510:client id="{53251036-DD6A-4F7B-A8B5-60E37FB86157}" v="1" dt="2023-11-20T17:04:26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2614" autoAdjust="0"/>
  </p:normalViewPr>
  <p:slideViewPr>
    <p:cSldViewPr snapToGrid="0">
      <p:cViewPr varScale="1">
        <p:scale>
          <a:sx n="95" d="100"/>
          <a:sy n="95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25C891-C498-479F-948A-4A5C74E8D9F5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086FCF-E7D8-4F69-93A8-593C39D0A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39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5F2E-C08A-4296-B40D-29C6A352BF3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20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972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0210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917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51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489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404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20BF-A3D3-4E3D-BE21-CF92D576333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64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6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6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627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71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38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951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616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68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CA55-F052-4FBD-256B-4B284FDA8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76A54-8435-30C3-E017-E469E28DB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770FA-A7AD-3CE4-5B47-142ED026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11C13-92D0-9C9F-4071-58F0D43F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59212-3016-49D8-A895-18E237CD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145F-53ED-997E-1768-1F656C14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493BB-4609-46D8-1476-893FEA539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89579-5533-8F9A-A404-CA81E7C5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B0FD-40DD-1EBA-95EF-1C82410E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80207-7E4E-2911-99BF-9D4FF281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77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06AE8-0259-87EA-A550-E62087A65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2A350-0725-4690-2C42-B2D986CDE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4A8-3C14-584A-BCC0-5C3467D1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E796F-E9F0-CB18-C6A6-DA424010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0EC53-8007-C4D2-6468-B157ABD3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63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998F-5A02-4B01-BD9E-AE4D716E9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101" y="1566745"/>
            <a:ext cx="6511899" cy="2387600"/>
          </a:xfrm>
        </p:spPr>
        <p:txBody>
          <a:bodyPr anchor="b">
            <a:normAutofit/>
          </a:bodyPr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EE830-8464-44AE-B29E-1B8EC405E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101" y="4046420"/>
            <a:ext cx="6511896" cy="93197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E7D6C-A2D5-43AB-B7C5-BDED038C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1BBAA86D-B2EA-4185-96DE-86B8EA2DB018}" type="datetime1">
              <a:rPr lang="en-CA" smtClean="0"/>
              <a:t>2023-11-20</a:t>
            </a:fld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4642D-B9FF-465A-AD0B-34FAAC73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E737D230-5B26-465C-93F8-78EFE709DED7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10DD9D-7F32-425D-0FC3-60491BAFF562}"/>
              </a:ext>
            </a:extLst>
          </p:cNvPr>
          <p:cNvCxnSpPr/>
          <p:nvPr userDrawn="1"/>
        </p:nvCxnSpPr>
        <p:spPr>
          <a:xfrm>
            <a:off x="4533900" y="1122363"/>
            <a:ext cx="0" cy="4554537"/>
          </a:xfrm>
          <a:prstGeom prst="line">
            <a:avLst/>
          </a:prstGeom>
          <a:ln w="38100">
            <a:solidFill>
              <a:srgbClr val="FFC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F04260F-33BA-019B-DDCD-DA297AEFC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3" y="1820862"/>
            <a:ext cx="3157537" cy="315753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B9D2AE-F2C5-CA75-98B4-E011C617D5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5700" y="5291138"/>
            <a:ext cx="2905125" cy="365125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Version xxx</a:t>
            </a:r>
          </a:p>
        </p:txBody>
      </p:sp>
    </p:spTree>
    <p:extLst>
      <p:ext uri="{BB962C8B-B14F-4D97-AF65-F5344CB8AC3E}">
        <p14:creationId xmlns:p14="http://schemas.microsoft.com/office/powerpoint/2010/main" val="135283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22DD-14C9-4A11-BDC1-1ADE5EC0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455"/>
          </a:xfrm>
          <a:noFill/>
          <a:ln w="38100">
            <a:noFill/>
          </a:ln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70D7CB-88BA-A476-A391-BE56BD58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E737D230-5B26-465C-93F8-78EFE709DED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E0AB031-C07B-5952-F71C-A3D69133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1BBAA86D-B2EA-4185-96DE-86B8EA2DB018}" type="datetime1">
              <a:rPr lang="en-CA" smtClean="0"/>
              <a:t>2023-11-20</a:t>
            </a:fld>
            <a:endParaRPr lang="en-CA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3E7B8-91D1-70AF-6812-78624D052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79E6CE-9627-59E8-365A-DE173249EE9E}"/>
              </a:ext>
            </a:extLst>
          </p:cNvPr>
          <p:cNvCxnSpPr/>
          <p:nvPr userDrawn="1"/>
        </p:nvCxnSpPr>
        <p:spPr>
          <a:xfrm>
            <a:off x="838200" y="1350236"/>
            <a:ext cx="10515600" cy="0"/>
          </a:xfrm>
          <a:prstGeom prst="line">
            <a:avLst/>
          </a:prstGeom>
          <a:ln w="57150">
            <a:solidFill>
              <a:srgbClr val="D0CE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3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544C-CDB3-1558-B081-838D0FEC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8A4A-4DD3-A6EC-936E-F279BAD4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FDD7-9A13-9825-9883-A74B0118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B9D78-B8A0-2FE6-868E-AFE5FF82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B88A8-7184-42E5-4F7C-9A089ACE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85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AC41-C7FB-3C41-A5C2-399E1EA6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F4FA-439E-B94D-0729-5672D9A09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55B5-F441-2F06-4779-BC28A2C5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E2152-E121-EAA6-A48D-18DC8FD2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26437-F67C-6CFE-71EF-EF57CB82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96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236A-4A38-FACE-445A-40279C48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3A268-1AC7-843B-9BDE-84914CE67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F78F8-85EC-61B8-42F7-8B7767D9F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88EEA-6858-3DE7-E112-758DB976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87162-34D1-0676-AB28-4DB588FE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6532D-E1E5-9782-FADC-62EFF07A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94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76D3-12F2-D8A8-D18F-0074E123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B4118-C744-FBAF-82D2-50151CB4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CB819-503E-526C-D713-4CB78D248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3C79-3CF2-666F-CC17-85231385A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0391A-1CBE-FC27-C11E-0A1B7BA1E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C435A-9BD7-AADC-B9FA-82F82962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FD3DC-C84B-FCFC-A302-4C417831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DC2B7-1AE8-0B4B-230E-AA19B7B9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92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BE07-017E-2C8C-3755-7C63E794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875D5-7E46-EE59-E9A7-6123B9F7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4A0D5-1E96-5740-BEDB-2B595972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BE7DA-6409-F5DF-19C5-56F750D4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4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8321A-36E8-A9DA-6280-B380DAA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20A6F-B819-1AD6-6933-6CE837F5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FA3BA-1DC0-DD8B-5592-39D125A1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50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3534-EBCB-FDB1-234D-BE7458DE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4757-9503-94A9-97F9-15FC7D5A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64AC6-F5C4-CFF6-93AF-2EAA7CA32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14F2E-317A-C159-4BD0-16E99652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CC81A-9850-75A4-03F6-6ADC14D5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A3FBC-384C-E6CE-C3C0-947A2D7E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36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E1A1-C5B8-4C53-F72D-4AF9C31C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59C17-6A92-DC00-09C6-03FB8741B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978F3-24B2-6CE1-C467-8C4603A5C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28A86-ACC1-DDD9-7C44-043263EB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54346-D029-BB8F-867C-3473EC64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95D33-7C33-689C-1548-6FD47722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56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7EBCC-F915-449C-3FC4-054D3E6D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56E0E-E899-CE55-17B7-60E268E3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1447-66C9-0BD7-1A32-6645EE7C0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D571-E0AA-4590-8D02-73455DEA073C}" type="datetimeFigureOut">
              <a:rPr lang="en-CA" smtClean="0"/>
              <a:t>2023-11-20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4D329-204D-D076-0584-5309A189E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56C27-AD6C-B61A-DA0D-FF53A741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89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oterslist@elections.on.ca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voterslist@elections.on.ca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path to a better election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23, 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F6D-024D-4143-AFC3-E4888D2658C8}" type="datetime1">
              <a:rPr lang="en-CA" smtClean="0"/>
              <a:pPr/>
              <a:t>2023-11-20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CC0-FDB2-4E84-A395-1C60D85730BB}" type="slidenum">
              <a:rPr lang="en-CA" smtClean="0"/>
              <a:pPr/>
              <a:t>1</a:t>
            </a:fld>
            <a:endParaRPr lang="en-CA"/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33900" y="1122363"/>
            <a:ext cx="0" cy="4554537"/>
          </a:xfrm>
          <a:prstGeom prst="line">
            <a:avLst/>
          </a:prstGeom>
          <a:ln w="28575">
            <a:solidFill>
              <a:srgbClr val="FFC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4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Targeted Outreach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21" name="Picture 20" descr="A close-up of a room&#10;&#10;Description automatically generated">
            <a:extLst>
              <a:ext uri="{FF2B5EF4-FFF2-40B4-BE49-F238E27FC236}">
                <a16:creationId xmlns:a16="http://schemas.microsoft.com/office/drawing/2014/main" id="{458668CD-A049-C72A-D942-FB170CC62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9" y="1490445"/>
            <a:ext cx="8628588" cy="4524952"/>
          </a:xfrm>
          <a:prstGeom prst="rect">
            <a:avLst/>
          </a:prstGeom>
        </p:spPr>
      </p:pic>
      <p:pic>
        <p:nvPicPr>
          <p:cNvPr id="22" name="Picture 21" descr="A group of people hugging&#10;&#10;Description automatically generated">
            <a:extLst>
              <a:ext uri="{FF2B5EF4-FFF2-40B4-BE49-F238E27FC236}">
                <a16:creationId xmlns:a16="http://schemas.microsoft.com/office/drawing/2014/main" id="{97183F16-8A48-776D-ECAC-798A07386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03" y="3327065"/>
            <a:ext cx="2586397" cy="258639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CE67B3-624A-5FED-4D14-E35F4E566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737" y="1933907"/>
            <a:ext cx="2603325" cy="9077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79D49C-1142-87AB-D22D-DE8A4246B7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0658"/>
          <a:stretch/>
        </p:blipFill>
        <p:spPr>
          <a:xfrm>
            <a:off x="215976" y="6246687"/>
            <a:ext cx="5613689" cy="544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E26CDE-F149-C8C6-9552-CD35E487AF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4604"/>
          <a:stretch/>
        </p:blipFill>
        <p:spPr>
          <a:xfrm>
            <a:off x="6096000" y="6252930"/>
            <a:ext cx="5612400" cy="537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FCBB9F-1742-33AF-698B-A020CD108042}"/>
              </a:ext>
            </a:extLst>
          </p:cNvPr>
          <p:cNvSpPr txBox="1"/>
          <p:nvPr/>
        </p:nvSpPr>
        <p:spPr>
          <a:xfrm>
            <a:off x="4838793" y="5913462"/>
            <a:ext cx="2248079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Registration forms</a:t>
            </a:r>
          </a:p>
        </p:txBody>
      </p:sp>
    </p:spTree>
    <p:extLst>
      <p:ext uri="{BB962C8B-B14F-4D97-AF65-F5344CB8AC3E}">
        <p14:creationId xmlns:p14="http://schemas.microsoft.com/office/powerpoint/2010/main" val="166118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51C9-3A94-28C0-D121-CEAA558B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78981-A7D3-ACEC-2760-6632C8B17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18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Election Portal onboarding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52480B-817F-E064-80DE-4B0D14821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102"/>
            <a:ext cx="10515600" cy="1677634"/>
          </a:xfrm>
        </p:spPr>
        <p:txBody>
          <a:bodyPr>
            <a:normAutofit/>
          </a:bodyPr>
          <a:lstStyle/>
          <a:p>
            <a:r>
              <a:rPr lang="en-CA" dirty="0"/>
              <a:t>Onboarding for Zone 6 are happening in </a:t>
            </a:r>
            <a:r>
              <a:rPr lang="en-CA" b="1" dirty="0"/>
              <a:t>November </a:t>
            </a:r>
            <a:r>
              <a:rPr lang="en-CA" dirty="0"/>
              <a:t>– </a:t>
            </a:r>
            <a:r>
              <a:rPr lang="en-US" dirty="0"/>
              <a:t>if you were unable to book your session, email</a:t>
            </a:r>
            <a:r>
              <a:rPr lang="en-CA" dirty="0"/>
              <a:t> </a:t>
            </a:r>
            <a:r>
              <a:rPr lang="en-CA" dirty="0">
                <a:hlinkClick r:id="rId3"/>
              </a:rPr>
              <a:t>voterslist@elections.on.ca</a:t>
            </a:r>
            <a:r>
              <a:rPr lang="en-CA" dirty="0"/>
              <a:t> </a:t>
            </a:r>
          </a:p>
          <a:p>
            <a:r>
              <a:rPr lang="en-CA" dirty="0"/>
              <a:t>Do you have feedback? Share it with us!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49330B-742F-92B6-7F1F-045B596F87D9}"/>
              </a:ext>
            </a:extLst>
          </p:cNvPr>
          <p:cNvGrpSpPr/>
          <p:nvPr/>
        </p:nvGrpSpPr>
        <p:grpSpPr>
          <a:xfrm>
            <a:off x="946581" y="3346446"/>
            <a:ext cx="10298837" cy="3218216"/>
            <a:chOff x="946580" y="2929270"/>
            <a:chExt cx="10298837" cy="3218216"/>
          </a:xfrm>
        </p:grpSpPr>
        <p:pic>
          <p:nvPicPr>
            <p:cNvPr id="3" name="Content Placeholder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7257734-9720-263F-6D99-63EB637A3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9"/>
            <a:stretch/>
          </p:blipFill>
          <p:spPr>
            <a:xfrm>
              <a:off x="946580" y="2929270"/>
              <a:ext cx="10298837" cy="321821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32B410-E84F-0D3D-21D9-DD2DB6417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6409" y="3320350"/>
              <a:ext cx="1964615" cy="35169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D823BF7-12EE-1479-3C49-DDD9AA8F4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10" y="3934726"/>
            <a:ext cx="2099008" cy="681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3D316-0723-5BFE-892B-4D04B733C3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193" y="3709448"/>
            <a:ext cx="850944" cy="1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New registration site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52480B-817F-E064-80DE-4B0D14821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/>
              <a:t>VoterLookup is retiring – update your websites in December</a:t>
            </a:r>
          </a:p>
          <a:p>
            <a:pPr lvl="1"/>
            <a:r>
              <a:rPr lang="en-CA"/>
              <a:t>Look out for our communications toolkit</a:t>
            </a:r>
          </a:p>
          <a:p>
            <a:endParaRPr lang="en-C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B5AECF-D4A7-2C2D-83AC-0FF3DB34BAFA}"/>
              </a:ext>
            </a:extLst>
          </p:cNvPr>
          <p:cNvCxnSpPr>
            <a:cxnSpLocks/>
          </p:cNvCxnSpPr>
          <p:nvPr/>
        </p:nvCxnSpPr>
        <p:spPr>
          <a:xfrm>
            <a:off x="3832413" y="4374404"/>
            <a:ext cx="18153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4EE875-603D-7C24-404C-158EDBEA3217}"/>
              </a:ext>
            </a:extLst>
          </p:cNvPr>
          <p:cNvSpPr txBox="1"/>
          <p:nvPr/>
        </p:nvSpPr>
        <p:spPr>
          <a:xfrm>
            <a:off x="1058788" y="5150973"/>
            <a:ext cx="2248079" cy="7831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Shut down on October 30</a:t>
            </a:r>
            <a:r>
              <a:rPr lang="en-US" sz="2000" b="1" baseline="30000" dirty="0"/>
              <a:t>th</a:t>
            </a:r>
            <a:r>
              <a:rPr lang="en-US" sz="2000" b="1" dirty="0"/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BABE06-D5D1-33B9-7490-E3D49680F351}"/>
              </a:ext>
            </a:extLst>
          </p:cNvPr>
          <p:cNvCxnSpPr/>
          <p:nvPr/>
        </p:nvCxnSpPr>
        <p:spPr>
          <a:xfrm>
            <a:off x="2182827" y="4470222"/>
            <a:ext cx="0" cy="680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777DD-8E2B-9BF0-F77C-E907C70D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77634"/>
            <a:ext cx="2689257" cy="1294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821E01-861E-A5E2-85C7-19AA08423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244" y="4090138"/>
            <a:ext cx="6227818" cy="8449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8EB4C9-8736-0B2D-8B98-3B7831908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244" y="3377634"/>
            <a:ext cx="1901504" cy="6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Upcoming events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52480B-817F-E064-80DE-4B0D14821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796"/>
            <a:ext cx="10515600" cy="4351338"/>
          </a:xfrm>
        </p:spPr>
        <p:txBody>
          <a:bodyPr>
            <a:normAutofit/>
          </a:bodyPr>
          <a:lstStyle/>
          <a:p>
            <a:r>
              <a:rPr lang="en-CA"/>
              <a:t>Upcoming by-elections or ward boundary reviews? Let us know!</a:t>
            </a:r>
          </a:p>
          <a:p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D839F9-4F14-5587-180F-70EC027C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304759"/>
            <a:ext cx="11069784" cy="5367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063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52480B-817F-E064-80DE-4B0D14821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/>
          </a:p>
          <a:p>
            <a:endParaRPr lang="en-CA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31A0D62-648A-58E2-6838-12F7B86C756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Elections Ontario responsible for PLEs beginning January 1, 2024</a:t>
            </a:r>
          </a:p>
          <a:p>
            <a:r>
              <a:rPr lang="en-CA"/>
              <a:t>Four tools to improve PLE quality:</a:t>
            </a:r>
          </a:p>
          <a:p>
            <a:pPr lvl="1"/>
            <a:r>
              <a:rPr lang="en-CA"/>
              <a:t>Single Register</a:t>
            </a:r>
          </a:p>
          <a:p>
            <a:pPr lvl="1"/>
            <a:r>
              <a:rPr lang="en-CA"/>
              <a:t>Election Portal</a:t>
            </a:r>
          </a:p>
          <a:p>
            <a:pPr lvl="1"/>
            <a:r>
              <a:rPr lang="en-CA"/>
              <a:t>Dedicated Register team</a:t>
            </a:r>
          </a:p>
          <a:p>
            <a:pPr lvl="1"/>
            <a:r>
              <a:rPr lang="en-CA"/>
              <a:t>Targeted outreach</a:t>
            </a:r>
          </a:p>
          <a:p>
            <a:r>
              <a:rPr lang="en-CA"/>
              <a:t>Next steps:</a:t>
            </a:r>
          </a:p>
          <a:p>
            <a:pPr lvl="1"/>
            <a:r>
              <a:rPr lang="en-CA"/>
              <a:t>Onboard to the Election Portal and share your feedback</a:t>
            </a:r>
          </a:p>
          <a:p>
            <a:pPr lvl="1"/>
            <a:r>
              <a:rPr lang="en-CA"/>
              <a:t>Update your website</a:t>
            </a:r>
          </a:p>
          <a:p>
            <a:pPr lvl="1"/>
            <a:r>
              <a:rPr lang="en-CA"/>
              <a:t>Tell us of upcoming by-elections and ward boundary reviews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46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BE304D4A-D170-70E8-B9F0-DA1485E47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0578" b="13042"/>
          <a:stretch/>
        </p:blipFill>
        <p:spPr>
          <a:xfrm>
            <a:off x="2545880" y="2780415"/>
            <a:ext cx="7100240" cy="36868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5D27C3F-B8F6-4435-A57C-A039318F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267"/>
            <a:ext cx="10515600" cy="981455"/>
          </a:xfrm>
        </p:spPr>
        <p:txBody>
          <a:bodyPr/>
          <a:lstStyle/>
          <a:p>
            <a:r>
              <a:rPr lang="en-CA"/>
              <a:t>Questions?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8EFDC-1B55-FF99-6542-3538C466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16</a:t>
            </a:fld>
            <a:endParaRPr lang="en-CA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327B660-1FDD-B4A5-95B4-8F381295B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CA"/>
              <a:t>Ask now or email us at </a:t>
            </a:r>
            <a:r>
              <a:rPr lang="en-CA">
                <a:hlinkClick r:id="rId5"/>
              </a:rPr>
              <a:t>voterslist@elections.on.ca</a:t>
            </a:r>
            <a:r>
              <a:rPr lang="en-CA"/>
              <a:t>! 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33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Transition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A0288-4317-7499-BA8C-27D37715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965"/>
            <a:ext cx="10515600" cy="935863"/>
          </a:xfrm>
        </p:spPr>
        <p:txBody>
          <a:bodyPr/>
          <a:lstStyle/>
          <a:p>
            <a:r>
              <a:rPr lang="en-CA"/>
              <a:t>Responsibility to provision PLEs for municipal elections transfers to Elections Ontario from MPAC on January 1,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2423D-710E-6E5A-5CCC-970761E7C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1271" y="2460828"/>
            <a:ext cx="8641351" cy="42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9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do we improve the PLE?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3</a:t>
            </a:fld>
            <a:endParaRPr lang="en-C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11B543-047B-91E0-4809-84F134C61206}"/>
              </a:ext>
            </a:extLst>
          </p:cNvPr>
          <p:cNvGrpSpPr/>
          <p:nvPr/>
        </p:nvGrpSpPr>
        <p:grpSpPr>
          <a:xfrm>
            <a:off x="7584071" y="3786106"/>
            <a:ext cx="3858209" cy="2385087"/>
            <a:chOff x="8884637" y="3682999"/>
            <a:chExt cx="2697481" cy="1667542"/>
          </a:xfrm>
        </p:grpSpPr>
        <p:pic>
          <p:nvPicPr>
            <p:cNvPr id="12" name="Graphic 11" descr="Clipboard with solid fill">
              <a:extLst>
                <a:ext uri="{FF2B5EF4-FFF2-40B4-BE49-F238E27FC236}">
                  <a16:creationId xmlns:a16="http://schemas.microsoft.com/office/drawing/2014/main" id="{B05F2264-9673-A5C5-5F50-6752354EA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6178" y="3682999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3B8C9D-0331-5AE0-FC7E-919EF788C64C}"/>
                </a:ext>
              </a:extLst>
            </p:cNvPr>
            <p:cNvSpPr txBox="1"/>
            <p:nvPr/>
          </p:nvSpPr>
          <p:spPr>
            <a:xfrm flipH="1">
              <a:off x="8884637" y="4597400"/>
              <a:ext cx="2697481" cy="75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/>
                <a:t>Targeted </a:t>
              </a:r>
            </a:p>
            <a:p>
              <a:pPr algn="ctr"/>
              <a:r>
                <a:rPr lang="en-CA" sz="3200"/>
                <a:t>Registration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668EC7-D927-0AA7-BE94-FD1946937836}"/>
              </a:ext>
            </a:extLst>
          </p:cNvPr>
          <p:cNvGrpSpPr/>
          <p:nvPr/>
        </p:nvGrpSpPr>
        <p:grpSpPr>
          <a:xfrm>
            <a:off x="1941129" y="3872758"/>
            <a:ext cx="4167695" cy="2077234"/>
            <a:chOff x="6657974" y="4172466"/>
            <a:chExt cx="2037785" cy="1015658"/>
          </a:xfrm>
        </p:grpSpPr>
        <p:pic>
          <p:nvPicPr>
            <p:cNvPr id="10" name="Graphic 9" descr="Internet with solid fill">
              <a:extLst>
                <a:ext uri="{FF2B5EF4-FFF2-40B4-BE49-F238E27FC236}">
                  <a16:creationId xmlns:a16="http://schemas.microsoft.com/office/drawing/2014/main" id="{282F88C8-CECD-9E92-E4B5-1223CA98B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19667" y="4172466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438816-EF15-6840-0E2C-5E7004B9682B}"/>
                </a:ext>
              </a:extLst>
            </p:cNvPr>
            <p:cNvSpPr txBox="1"/>
            <p:nvPr/>
          </p:nvSpPr>
          <p:spPr>
            <a:xfrm flipH="1">
              <a:off x="6657974" y="4902200"/>
              <a:ext cx="2037785" cy="285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/>
                <a:t>Election Portal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7C2C76-8CAE-BCF3-288F-8D0DEF4E89F2}"/>
              </a:ext>
            </a:extLst>
          </p:cNvPr>
          <p:cNvGrpSpPr/>
          <p:nvPr/>
        </p:nvGrpSpPr>
        <p:grpSpPr>
          <a:xfrm>
            <a:off x="508589" y="1881587"/>
            <a:ext cx="3610569" cy="2120678"/>
            <a:chOff x="5097074" y="4052332"/>
            <a:chExt cx="1997852" cy="1173444"/>
          </a:xfrm>
        </p:grpSpPr>
        <p:pic>
          <p:nvPicPr>
            <p:cNvPr id="8" name="Graphic 7" descr="Database with solid fill">
              <a:extLst>
                <a:ext uri="{FF2B5EF4-FFF2-40B4-BE49-F238E27FC236}">
                  <a16:creationId xmlns:a16="http://schemas.microsoft.com/office/drawing/2014/main" id="{FB62182F-96A0-7C00-B881-861CE11C2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38800" y="4052332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DFB08B-D8C7-5B49-018D-A3A9695F0806}"/>
                </a:ext>
              </a:extLst>
            </p:cNvPr>
            <p:cNvSpPr txBox="1"/>
            <p:nvPr/>
          </p:nvSpPr>
          <p:spPr>
            <a:xfrm flipH="1">
              <a:off x="5097074" y="4902200"/>
              <a:ext cx="1997852" cy="323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/>
                <a:t>Single Register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B7C749-51A7-541B-42A9-8F77779147ED}"/>
              </a:ext>
            </a:extLst>
          </p:cNvPr>
          <p:cNvGrpSpPr/>
          <p:nvPr/>
        </p:nvGrpSpPr>
        <p:grpSpPr>
          <a:xfrm>
            <a:off x="4272000" y="1817804"/>
            <a:ext cx="4779865" cy="2369951"/>
            <a:chOff x="231703" y="2514790"/>
            <a:chExt cx="2697481" cy="1337464"/>
          </a:xfrm>
        </p:grpSpPr>
        <p:pic>
          <p:nvPicPr>
            <p:cNvPr id="4" name="Graphic 3" descr="Users with solid fill">
              <a:extLst>
                <a:ext uri="{FF2B5EF4-FFF2-40B4-BE49-F238E27FC236}">
                  <a16:creationId xmlns:a16="http://schemas.microsoft.com/office/drawing/2014/main" id="{16E70C6A-89C6-82D5-6F75-77E0E6ED8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23244" y="2514790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0B273C-BE4A-E472-E0B8-D7FF869E79BD}"/>
                </a:ext>
              </a:extLst>
            </p:cNvPr>
            <p:cNvSpPr txBox="1"/>
            <p:nvPr/>
          </p:nvSpPr>
          <p:spPr>
            <a:xfrm flipH="1">
              <a:off x="231703" y="3244334"/>
              <a:ext cx="2697481" cy="60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/>
                <a:t>Dedicated</a:t>
              </a:r>
            </a:p>
            <a:p>
              <a:pPr algn="ctr"/>
              <a:r>
                <a:rPr lang="en-CA" sz="3200"/>
                <a:t>Register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68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Single Register</a:t>
            </a:r>
            <a:br>
              <a:rPr lang="en-CA"/>
            </a:br>
            <a:r>
              <a:rPr lang="en-CA" sz="3100"/>
              <a:t>Combining provincial and municipal eligibilities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203AAC-F003-8775-5BA3-3D219FABCE1A}"/>
              </a:ext>
            </a:extLst>
          </p:cNvPr>
          <p:cNvSpPr txBox="1">
            <a:spLocks/>
          </p:cNvSpPr>
          <p:nvPr/>
        </p:nvSpPr>
        <p:spPr>
          <a:xfrm>
            <a:off x="9296400" y="65780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2E063-6E88-4DD1-9791-6DD772F36931}" type="slidenum">
              <a:rPr lang="en-CA" smtClean="0"/>
              <a:pPr/>
              <a:t>4</a:t>
            </a:fld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F1AC6E-4E52-F474-C7BB-8076228A43E6}"/>
              </a:ext>
            </a:extLst>
          </p:cNvPr>
          <p:cNvGrpSpPr/>
          <p:nvPr/>
        </p:nvGrpSpPr>
        <p:grpSpPr>
          <a:xfrm>
            <a:off x="1155285" y="4717065"/>
            <a:ext cx="1988929" cy="1360653"/>
            <a:chOff x="4619494" y="5102022"/>
            <a:chExt cx="1706847" cy="1080000"/>
          </a:xfrm>
        </p:grpSpPr>
        <p:pic>
          <p:nvPicPr>
            <p:cNvPr id="5" name="Graphic 4" descr="Database outline">
              <a:extLst>
                <a:ext uri="{FF2B5EF4-FFF2-40B4-BE49-F238E27FC236}">
                  <a16:creationId xmlns:a16="http://schemas.microsoft.com/office/drawing/2014/main" id="{554DC515-2585-1CDA-28F9-09DE735EA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619494" y="5102022"/>
              <a:ext cx="1080000" cy="1080000"/>
            </a:xfrm>
            <a:prstGeom prst="rect">
              <a:avLst/>
            </a:prstGeom>
          </p:spPr>
        </p:pic>
        <p:pic>
          <p:nvPicPr>
            <p:cNvPr id="7" name="Picture 4" descr="MPAC mails more than 800,000 notices across Ontario - Municipal World">
              <a:extLst>
                <a:ext uri="{FF2B5EF4-FFF2-40B4-BE49-F238E27FC236}">
                  <a16:creationId xmlns:a16="http://schemas.microsoft.com/office/drawing/2014/main" id="{C2E010BD-B1EB-E857-03A1-306CF9D45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67" b="27301"/>
            <a:stretch/>
          </p:blipFill>
          <p:spPr bwMode="auto">
            <a:xfrm>
              <a:off x="5072647" y="5604382"/>
              <a:ext cx="1253694" cy="57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97970C-0C2A-A0C2-194A-375498F466BC}"/>
              </a:ext>
            </a:extLst>
          </p:cNvPr>
          <p:cNvGrpSpPr/>
          <p:nvPr/>
        </p:nvGrpSpPr>
        <p:grpSpPr>
          <a:xfrm>
            <a:off x="1117830" y="2347579"/>
            <a:ext cx="1295941" cy="1507446"/>
            <a:chOff x="4619494" y="2737717"/>
            <a:chExt cx="1112143" cy="1196515"/>
          </a:xfrm>
        </p:grpSpPr>
        <p:pic>
          <p:nvPicPr>
            <p:cNvPr id="9" name="Graphic 8" descr="Database outline">
              <a:extLst>
                <a:ext uri="{FF2B5EF4-FFF2-40B4-BE49-F238E27FC236}">
                  <a16:creationId xmlns:a16="http://schemas.microsoft.com/office/drawing/2014/main" id="{4999E0A1-58BC-CDB4-5311-213FA6111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619494" y="2737717"/>
              <a:ext cx="1080000" cy="108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19173A-3DB9-CB6F-6588-AEC593441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3601" y="3286232"/>
              <a:ext cx="578036" cy="648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C594F-977F-EA4E-7331-87432258CAF4}"/>
              </a:ext>
            </a:extLst>
          </p:cNvPr>
          <p:cNvGrpSpPr/>
          <p:nvPr/>
        </p:nvGrpSpPr>
        <p:grpSpPr>
          <a:xfrm>
            <a:off x="6096000" y="2594777"/>
            <a:ext cx="3424159" cy="3992218"/>
            <a:chOff x="7155518" y="3610232"/>
            <a:chExt cx="2332154" cy="2514887"/>
          </a:xfrm>
        </p:grpSpPr>
        <p:pic>
          <p:nvPicPr>
            <p:cNvPr id="12" name="Graphic 11" descr="Database outline">
              <a:extLst>
                <a:ext uri="{FF2B5EF4-FFF2-40B4-BE49-F238E27FC236}">
                  <a16:creationId xmlns:a16="http://schemas.microsoft.com/office/drawing/2014/main" id="{20B8172D-8BB7-30E4-D9EE-6F26AB281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155518" y="3610232"/>
              <a:ext cx="2178680" cy="21786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DF8EF8-A818-8F5E-D305-1BA91FFF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1203" y="4895935"/>
              <a:ext cx="1096469" cy="122918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DB28FF-8966-3DCF-214C-66B948D9A3E1}"/>
              </a:ext>
            </a:extLst>
          </p:cNvPr>
          <p:cNvSpPr txBox="1"/>
          <p:nvPr/>
        </p:nvSpPr>
        <p:spPr>
          <a:xfrm>
            <a:off x="1056796" y="1708902"/>
            <a:ext cx="1476775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/>
              <a:t>Provincial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1EF8E-968D-D549-4ECA-0C572A150D4C}"/>
              </a:ext>
            </a:extLst>
          </p:cNvPr>
          <p:cNvSpPr txBox="1"/>
          <p:nvPr/>
        </p:nvSpPr>
        <p:spPr>
          <a:xfrm>
            <a:off x="1035484" y="4080108"/>
            <a:ext cx="1498087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/>
              <a:t>Municipal</a:t>
            </a:r>
            <a:endParaRPr 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8D0072-719C-1939-1D66-AA4465EAFC21}"/>
              </a:ext>
            </a:extLst>
          </p:cNvPr>
          <p:cNvSpPr txBox="1"/>
          <p:nvPr/>
        </p:nvSpPr>
        <p:spPr>
          <a:xfrm>
            <a:off x="6410695" y="1720824"/>
            <a:ext cx="2721344" cy="6469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/>
              <a:t>Single Register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24119A-3FC3-0E2F-41A8-C90E8DDB1AE1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413771" y="3446829"/>
            <a:ext cx="4264120" cy="4816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3DADAB-B200-AF17-BEB1-2BD4B1BDB7C5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413771" y="4160581"/>
            <a:ext cx="4264120" cy="11893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1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D0276CE-42C2-9F07-CDA5-F373AB7245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05"/>
          <a:stretch/>
        </p:blipFill>
        <p:spPr>
          <a:xfrm>
            <a:off x="696702" y="2814584"/>
            <a:ext cx="3976898" cy="2582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Single Register – accurate address maintenance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13" name="Picture 12" descr="A blue rectangular sign with white text and a red circle with a white arrow and a red circle with white text&#10;&#10;Description automatically generated">
            <a:extLst>
              <a:ext uri="{FF2B5EF4-FFF2-40B4-BE49-F238E27FC236}">
                <a16:creationId xmlns:a16="http://schemas.microsoft.com/office/drawing/2014/main" id="{39491C38-8581-D080-7922-4E688A5263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 b="17844"/>
          <a:stretch/>
        </p:blipFill>
        <p:spPr>
          <a:xfrm>
            <a:off x="696702" y="1709401"/>
            <a:ext cx="3286125" cy="961782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7BF25911-E6A4-67B2-9F86-C731DA966B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8" t="-1456" r="26743" b="1456"/>
          <a:stretch/>
        </p:blipFill>
        <p:spPr>
          <a:xfrm>
            <a:off x="4710827" y="2814584"/>
            <a:ext cx="4141074" cy="2582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B0D938A9-0865-6834-41A4-A7FC0A15E2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7" b="7714"/>
          <a:stretch/>
        </p:blipFill>
        <p:spPr>
          <a:xfrm>
            <a:off x="8826500" y="2814584"/>
            <a:ext cx="2933700" cy="2582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2AA2418-7823-2E0E-D2E2-8CAB26288053}"/>
              </a:ext>
            </a:extLst>
          </p:cNvPr>
          <p:cNvSpPr/>
          <p:nvPr/>
        </p:nvSpPr>
        <p:spPr>
          <a:xfrm>
            <a:off x="8575675" y="2814584"/>
            <a:ext cx="406400" cy="41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13FE2-5657-F222-1432-2A364C5F25C3}"/>
              </a:ext>
            </a:extLst>
          </p:cNvPr>
          <p:cNvSpPr/>
          <p:nvPr/>
        </p:nvSpPr>
        <p:spPr>
          <a:xfrm>
            <a:off x="8712200" y="3241284"/>
            <a:ext cx="176928" cy="2168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BA951C6-07A6-EAB0-6EFA-60275D51911D}"/>
              </a:ext>
            </a:extLst>
          </p:cNvPr>
          <p:cNvSpPr/>
          <p:nvPr/>
        </p:nvSpPr>
        <p:spPr>
          <a:xfrm>
            <a:off x="4986485" y="5219197"/>
            <a:ext cx="6106045" cy="566419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ysClr val="windowText" lastClr="000000"/>
                </a:solidFill>
              </a:rPr>
              <a:t>Source: Ontario Road Network or municipal preference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8C71F2-56CC-2A4A-B114-7E515CC65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4" y="3876312"/>
            <a:ext cx="2219023" cy="14402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067FD8-72C4-05DE-F49E-FB2436365D7B}"/>
              </a:ext>
            </a:extLst>
          </p:cNvPr>
          <p:cNvSpPr/>
          <p:nvPr/>
        </p:nvSpPr>
        <p:spPr>
          <a:xfrm>
            <a:off x="861287" y="3877841"/>
            <a:ext cx="2268000" cy="69799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D5C13FA-717F-A5F3-B8D9-450E08D26B30}"/>
              </a:ext>
            </a:extLst>
          </p:cNvPr>
          <p:cNvSpPr/>
          <p:nvPr/>
        </p:nvSpPr>
        <p:spPr>
          <a:xfrm>
            <a:off x="2828771" y="3582232"/>
            <a:ext cx="457200" cy="4572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</a:rPr>
              <a:t>2</a:t>
            </a:r>
            <a:endParaRPr lang="en-CA" sz="2400" b="1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D91334-B32E-5AA7-F268-00AD5C8CD820}"/>
              </a:ext>
            </a:extLst>
          </p:cNvPr>
          <p:cNvSpPr/>
          <p:nvPr/>
        </p:nvSpPr>
        <p:spPr>
          <a:xfrm>
            <a:off x="861287" y="4639334"/>
            <a:ext cx="2450592" cy="69799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C985EE2-FD7D-E341-52F6-408268E19039}"/>
              </a:ext>
            </a:extLst>
          </p:cNvPr>
          <p:cNvSpPr/>
          <p:nvPr/>
        </p:nvSpPr>
        <p:spPr>
          <a:xfrm>
            <a:off x="3111257" y="4490634"/>
            <a:ext cx="457200" cy="4572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</a:rPr>
              <a:t>1</a:t>
            </a:r>
            <a:endParaRPr lang="en-CA" sz="2400" b="1">
              <a:solidFill>
                <a:sysClr val="windowText" lastClr="0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391D7D-5566-16B6-391D-16D780EB9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6122" y="2853168"/>
            <a:ext cx="2716213" cy="31341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EE5E4BB-97E6-8BB2-25E4-B69C2C828150}"/>
              </a:ext>
            </a:extLst>
          </p:cNvPr>
          <p:cNvSpPr/>
          <p:nvPr/>
        </p:nvSpPr>
        <p:spPr>
          <a:xfrm>
            <a:off x="4742000" y="4417080"/>
            <a:ext cx="3688488" cy="5664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9412AF-66DA-A3FE-61B8-D70319DE3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102" y="3365733"/>
            <a:ext cx="6798094" cy="14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Single Register – improved data 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6</a:t>
            </a:fld>
            <a:endParaRPr lang="en-CA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38473B-B1FA-37C9-8CB1-E2F6A628E445}"/>
              </a:ext>
            </a:extLst>
          </p:cNvPr>
          <p:cNvGrpSpPr/>
          <p:nvPr/>
        </p:nvGrpSpPr>
        <p:grpSpPr>
          <a:xfrm>
            <a:off x="1392482" y="1729667"/>
            <a:ext cx="4912526" cy="4912526"/>
            <a:chOff x="3639737" y="1580349"/>
            <a:chExt cx="4912526" cy="49125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4C1B4C-FE50-1B35-69D0-75C3E1137D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39737" y="1580349"/>
              <a:ext cx="4912526" cy="4912526"/>
              <a:chOff x="0" y="0"/>
              <a:chExt cx="2540000" cy="2540000"/>
            </a:xfrm>
            <a:solidFill>
              <a:schemeClr val="bg1"/>
            </a:solidFill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grpSpPr>
          <p:sp>
            <p:nvSpPr>
              <p:cNvPr id="4" name="Freeform 10">
                <a:extLst>
                  <a:ext uri="{FF2B5EF4-FFF2-40B4-BE49-F238E27FC236}">
                    <a16:creationId xmlns:a16="http://schemas.microsoft.com/office/drawing/2014/main" id="{D9A3F32C-2B96-7173-0384-9DD58C771D5F}"/>
                  </a:ext>
                </a:extLst>
              </p:cNvPr>
              <p:cNvSpPr/>
              <p:nvPr/>
            </p:nvSpPr>
            <p:spPr>
              <a:xfrm>
                <a:off x="1270000" y="0"/>
                <a:ext cx="1130215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1130215" h="980382">
                    <a:moveTo>
                      <a:pt x="0" y="0"/>
                    </a:moveTo>
                    <a:cubicBezTo>
                      <a:pt x="476491" y="0"/>
                      <a:pt x="912891" y="266718"/>
                      <a:pt x="1130215" y="690763"/>
                    </a:cubicBezTo>
                    <a:lnTo>
                      <a:pt x="565107" y="980382"/>
                    </a:lnTo>
                    <a:cubicBezTo>
                      <a:pt x="456445" y="768359"/>
                      <a:pt x="238246" y="635000"/>
                      <a:pt x="0" y="635000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Freeform 11">
                <a:extLst>
                  <a:ext uri="{FF2B5EF4-FFF2-40B4-BE49-F238E27FC236}">
                    <a16:creationId xmlns:a16="http://schemas.microsoft.com/office/drawing/2014/main" id="{94A64DFE-C0C6-B7AA-1397-42598C5AE168}"/>
                  </a:ext>
                </a:extLst>
              </p:cNvPr>
              <p:cNvSpPr/>
              <p:nvPr/>
            </p:nvSpPr>
            <p:spPr>
              <a:xfrm>
                <a:off x="1803371" y="635000"/>
                <a:ext cx="804727" cy="1324176"/>
              </a:xfrm>
              <a:custGeom>
                <a:avLst/>
                <a:gdLst/>
                <a:ahLst/>
                <a:cxnLst/>
                <a:rect l="l" t="t" r="r" b="b"/>
                <a:pathLst>
                  <a:path w="804727" h="1324176">
                    <a:moveTo>
                      <a:pt x="566481" y="0"/>
                    </a:moveTo>
                    <a:cubicBezTo>
                      <a:pt x="804727" y="412653"/>
                      <a:pt x="791942" y="923946"/>
                      <a:pt x="533370" y="1324176"/>
                    </a:cubicBezTo>
                    <a:lnTo>
                      <a:pt x="0" y="979588"/>
                    </a:lnTo>
                    <a:cubicBezTo>
                      <a:pt x="129285" y="779473"/>
                      <a:pt x="135678" y="523827"/>
                      <a:pt x="16555" y="317500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" name="Freeform 12">
                <a:extLst>
                  <a:ext uri="{FF2B5EF4-FFF2-40B4-BE49-F238E27FC236}">
                    <a16:creationId xmlns:a16="http://schemas.microsoft.com/office/drawing/2014/main" id="{C4D2CA04-1020-9DA7-BA7C-44A844F82A8F}"/>
                  </a:ext>
                </a:extLst>
              </p:cNvPr>
              <p:cNvSpPr/>
              <p:nvPr/>
            </p:nvSpPr>
            <p:spPr>
              <a:xfrm>
                <a:off x="1206526" y="1587500"/>
                <a:ext cx="1163326" cy="974728"/>
              </a:xfrm>
              <a:custGeom>
                <a:avLst/>
                <a:gdLst/>
                <a:ahLst/>
                <a:cxnLst/>
                <a:rect l="l" t="t" r="r" b="b"/>
                <a:pathLst>
                  <a:path w="1163326" h="974728">
                    <a:moveTo>
                      <a:pt x="1163326" y="317500"/>
                    </a:moveTo>
                    <a:cubicBezTo>
                      <a:pt x="925081" y="730153"/>
                      <a:pt x="475896" y="974728"/>
                      <a:pt x="0" y="950913"/>
                    </a:cubicBezTo>
                    <a:lnTo>
                      <a:pt x="31737" y="316706"/>
                    </a:lnTo>
                    <a:cubicBezTo>
                      <a:pt x="269685" y="328614"/>
                      <a:pt x="494277" y="206327"/>
                      <a:pt x="613400" y="0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7D2E5623-49FD-A9C0-5C95-D6F190CE443F}"/>
                  </a:ext>
                </a:extLst>
              </p:cNvPr>
              <p:cNvSpPr/>
              <p:nvPr/>
            </p:nvSpPr>
            <p:spPr>
              <a:xfrm>
                <a:off x="139785" y="1559618"/>
                <a:ext cx="1130215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1130215" h="980382">
                    <a:moveTo>
                      <a:pt x="1130215" y="980382"/>
                    </a:moveTo>
                    <a:cubicBezTo>
                      <a:pt x="653724" y="980382"/>
                      <a:pt x="217324" y="713664"/>
                      <a:pt x="0" y="289619"/>
                    </a:cubicBezTo>
                    <a:lnTo>
                      <a:pt x="565108" y="0"/>
                    </a:lnTo>
                    <a:cubicBezTo>
                      <a:pt x="673770" y="212023"/>
                      <a:pt x="891969" y="345382"/>
                      <a:pt x="1130215" y="345382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id="{2E02FAFC-D678-0E7A-106E-1FCADF01251B}"/>
                  </a:ext>
                </a:extLst>
              </p:cNvPr>
              <p:cNvSpPr/>
              <p:nvPr/>
            </p:nvSpPr>
            <p:spPr>
              <a:xfrm>
                <a:off x="-68098" y="580824"/>
                <a:ext cx="804727" cy="1324176"/>
              </a:xfrm>
              <a:custGeom>
                <a:avLst/>
                <a:gdLst/>
                <a:ahLst/>
                <a:cxnLst/>
                <a:rect l="l" t="t" r="r" b="b"/>
                <a:pathLst>
                  <a:path w="804727" h="1324176">
                    <a:moveTo>
                      <a:pt x="238246" y="1324176"/>
                    </a:moveTo>
                    <a:cubicBezTo>
                      <a:pt x="0" y="911523"/>
                      <a:pt x="12785" y="400230"/>
                      <a:pt x="271357" y="0"/>
                    </a:cubicBezTo>
                    <a:lnTo>
                      <a:pt x="804728" y="344588"/>
                    </a:lnTo>
                    <a:cubicBezTo>
                      <a:pt x="675442" y="544703"/>
                      <a:pt x="669049" y="800349"/>
                      <a:pt x="788172" y="1006676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DE26C207-C9F4-6703-695F-41A6DE927BED}"/>
                  </a:ext>
                </a:extLst>
              </p:cNvPr>
              <p:cNvSpPr/>
              <p:nvPr/>
            </p:nvSpPr>
            <p:spPr>
              <a:xfrm>
                <a:off x="170148" y="0"/>
                <a:ext cx="1099789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1099789" h="952500">
                    <a:moveTo>
                      <a:pt x="0" y="635000"/>
                    </a:moveTo>
                    <a:cubicBezTo>
                      <a:pt x="226841" y="242100"/>
                      <a:pt x="646043" y="45"/>
                      <a:pt x="1099725" y="0"/>
                    </a:cubicBezTo>
                    <a:lnTo>
                      <a:pt x="1099789" y="635000"/>
                    </a:lnTo>
                    <a:cubicBezTo>
                      <a:pt x="872948" y="635023"/>
                      <a:pt x="663346" y="756050"/>
                      <a:pt x="549926" y="952500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0F243973-111E-E206-8A85-9AA3FE43D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9829688">
              <a:off x="4352459" y="2009690"/>
              <a:ext cx="1587509" cy="686992"/>
            </a:xfrm>
            <a:prstGeom prst="rect">
              <a:avLst/>
            </a:prstGeom>
          </p:spPr>
        </p:pic>
        <p:pic>
          <p:nvPicPr>
            <p:cNvPr id="12" name="Picture 22">
              <a:extLst>
                <a:ext uri="{FF2B5EF4-FFF2-40B4-BE49-F238E27FC236}">
                  <a16:creationId xmlns:a16="http://schemas.microsoft.com/office/drawing/2014/main" id="{57716556-CBEE-D292-69D3-F6C18FD38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680416">
              <a:off x="6074638" y="2295607"/>
              <a:ext cx="1905472" cy="318734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022FE680-0635-9457-08BB-11FC244F6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5039" y="3300814"/>
              <a:ext cx="1281466" cy="1281466"/>
            </a:xfrm>
            <a:prstGeom prst="rect">
              <a:avLst/>
            </a:prstGeom>
          </p:spPr>
        </p:pic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9FB407C7-E948-06C5-5003-174186FAF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409455">
              <a:off x="6147027" y="5211431"/>
              <a:ext cx="1734914" cy="635980"/>
            </a:xfrm>
            <a:prstGeom prst="rect">
              <a:avLst/>
            </a:prstGeom>
            <a:effectLst/>
          </p:spPr>
        </p:pic>
        <p:pic>
          <p:nvPicPr>
            <p:cNvPr id="15" name="Picture 18">
              <a:extLst>
                <a:ext uri="{FF2B5EF4-FFF2-40B4-BE49-F238E27FC236}">
                  <a16:creationId xmlns:a16="http://schemas.microsoft.com/office/drawing/2014/main" id="{0418C3AF-9A46-25A2-BF7D-84552E3FF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7920" b="21610"/>
            <a:stretch/>
          </p:blipFill>
          <p:spPr>
            <a:xfrm rot="1282943">
              <a:off x="4391450" y="5089540"/>
              <a:ext cx="1463906" cy="885225"/>
            </a:xfrm>
            <a:prstGeom prst="rect">
              <a:avLst/>
            </a:prstGeom>
          </p:spPr>
        </p:pic>
        <p:pic>
          <p:nvPicPr>
            <p:cNvPr id="16" name="Picture 4" descr="MPAC mails more than 800,000 notices across Ontario - Municipal World">
              <a:extLst>
                <a:ext uri="{FF2B5EF4-FFF2-40B4-BE49-F238E27FC236}">
                  <a16:creationId xmlns:a16="http://schemas.microsoft.com/office/drawing/2014/main" id="{8AB08A8A-7318-2EFD-69BC-E52868C7BD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67" b="27301"/>
            <a:stretch/>
          </p:blipFill>
          <p:spPr bwMode="auto">
            <a:xfrm>
              <a:off x="3712941" y="3666168"/>
              <a:ext cx="1128076" cy="519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447FA17C-1330-87F4-E298-C2240E2F5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5028609" y="2947063"/>
              <a:ext cx="2147974" cy="2147974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8DDE13F-80E0-7E04-90B4-F15C9DB05D49}"/>
              </a:ext>
            </a:extLst>
          </p:cNvPr>
          <p:cNvSpPr/>
          <p:nvPr/>
        </p:nvSpPr>
        <p:spPr>
          <a:xfrm>
            <a:off x="8188024" y="5341218"/>
            <a:ext cx="2743200" cy="59805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</a:rPr>
              <a:t>Data integration</a:t>
            </a:r>
            <a:endParaRPr lang="en-CA" sz="2400" b="1">
              <a:solidFill>
                <a:sysClr val="windowText" lastClr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9D99F2-0878-AB38-4766-11DAD0710E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562" r="5952"/>
          <a:stretch/>
        </p:blipFill>
        <p:spPr>
          <a:xfrm>
            <a:off x="8511343" y="3313780"/>
            <a:ext cx="2017822" cy="20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3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2AFFDF-6D0A-A1FA-9A06-A2B4ADF95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85" y="1579374"/>
            <a:ext cx="9226680" cy="5390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Election Portal – a new online tool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684819-B66F-E1EC-317D-59C21DAC48B8}"/>
              </a:ext>
            </a:extLst>
          </p:cNvPr>
          <p:cNvSpPr txBox="1">
            <a:spLocks/>
          </p:cNvSpPr>
          <p:nvPr/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2E063-6E88-4DD1-9791-6DD772F36931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39E12-4601-A80F-8AF8-BCF5D1B0B720}"/>
              </a:ext>
            </a:extLst>
          </p:cNvPr>
          <p:cNvSpPr txBox="1"/>
          <p:nvPr/>
        </p:nvSpPr>
        <p:spPr>
          <a:xfrm>
            <a:off x="669933" y="1475019"/>
            <a:ext cx="1587131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Geography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B7A45-596D-83C0-68CF-3E1E6BB3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911" y="1579376"/>
            <a:ext cx="4936156" cy="27547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AF881A-518B-EC99-21F6-8903F397F25A}"/>
              </a:ext>
            </a:extLst>
          </p:cNvPr>
          <p:cNvSpPr txBox="1"/>
          <p:nvPr/>
        </p:nvSpPr>
        <p:spPr>
          <a:xfrm>
            <a:off x="6337056" y="1476595"/>
            <a:ext cx="1710500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Sample 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16730-1EE5-0860-18FF-3FCB13281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234" y="3847356"/>
            <a:ext cx="3133528" cy="3010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6FD888-BE76-8FF8-2068-B74E0D451E80}"/>
              </a:ext>
            </a:extLst>
          </p:cNvPr>
          <p:cNvSpPr txBox="1"/>
          <p:nvPr/>
        </p:nvSpPr>
        <p:spPr>
          <a:xfrm>
            <a:off x="8251608" y="3656670"/>
            <a:ext cx="2026367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/>
              <a:t>Current &amp;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3B9A3B-2F2C-8E3C-4C61-870B1ADECF66}"/>
              </a:ext>
            </a:extLst>
          </p:cNvPr>
          <p:cNvSpPr/>
          <p:nvPr/>
        </p:nvSpPr>
        <p:spPr>
          <a:xfrm>
            <a:off x="8565763" y="5934916"/>
            <a:ext cx="2152361" cy="54307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6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Election Portal – ongoing access to the Register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E063-6E88-4DD1-9791-6DD772F36931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BC5352E-673F-8140-5F0F-5413C2B13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7007" r="4299" b="4733"/>
          <a:stretch/>
        </p:blipFill>
        <p:spPr>
          <a:xfrm>
            <a:off x="6275295" y="3292331"/>
            <a:ext cx="4255994" cy="3071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5A01AE-B867-AEF7-4042-DA884C26D6D2}"/>
              </a:ext>
            </a:extLst>
          </p:cNvPr>
          <p:cNvSpPr/>
          <p:nvPr/>
        </p:nvSpPr>
        <p:spPr>
          <a:xfrm>
            <a:off x="6275295" y="1663655"/>
            <a:ext cx="3592339" cy="13340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ysClr val="windowText" lastClr="000000"/>
                </a:solidFill>
              </a:rPr>
              <a:t>Remove deceased electors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ysClr val="windowText" lastClr="000000"/>
                </a:solidFill>
              </a:rPr>
              <a:t>Add new subdivisions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ysClr val="windowText" lastClr="000000"/>
                </a:solidFill>
              </a:rPr>
              <a:t>Flag addressing errors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B74E23F-B0F5-41A6-CD4D-CA4D77AE061B}"/>
              </a:ext>
            </a:extLst>
          </p:cNvPr>
          <p:cNvSpPr/>
          <p:nvPr/>
        </p:nvSpPr>
        <p:spPr>
          <a:xfrm>
            <a:off x="9421372" y="2557224"/>
            <a:ext cx="710452" cy="6679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 descr="Megaphone outline">
            <a:extLst>
              <a:ext uri="{FF2B5EF4-FFF2-40B4-BE49-F238E27FC236}">
                <a16:creationId xmlns:a16="http://schemas.microsoft.com/office/drawing/2014/main" id="{0122AECF-57BF-AE0A-2387-43D72A49F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21372" y="2507886"/>
            <a:ext cx="672354" cy="6723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3BC4E9F-D6A2-5609-E073-7066F03B5B63}"/>
              </a:ext>
            </a:extLst>
          </p:cNvPr>
          <p:cNvGrpSpPr/>
          <p:nvPr/>
        </p:nvGrpSpPr>
        <p:grpSpPr>
          <a:xfrm>
            <a:off x="972671" y="1668502"/>
            <a:ext cx="4349437" cy="4687848"/>
            <a:chOff x="972671" y="1668502"/>
            <a:chExt cx="4349437" cy="4687848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3FB1160-369E-B25C-81F3-7CAD3C3BE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8" t="2166" r="4400" b="35359"/>
            <a:stretch/>
          </p:blipFill>
          <p:spPr>
            <a:xfrm>
              <a:off x="972671" y="1668502"/>
              <a:ext cx="4349437" cy="4687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9C25C1-69D4-2CE5-F985-D4A4ACB54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0727" y="3234890"/>
              <a:ext cx="1228571" cy="16190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64E1084-8C07-85C1-C79C-2281B8508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788" y="3234890"/>
            <a:ext cx="1224292" cy="1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0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Dedicated Register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37AC-BB45-4107-9DD4-7A1C8AA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62E2E063-6E88-4DD1-9791-6DD772F36931}" type="slidenum">
              <a:rPr lang="en-CA" smtClean="0"/>
              <a:pPr/>
              <a:t>9</a:t>
            </a:fld>
            <a:endParaRPr lang="en-CA"/>
          </a:p>
        </p:txBody>
      </p:sp>
      <p:graphicFrame>
        <p:nvGraphicFramePr>
          <p:cNvPr id="94" name="Table 94">
            <a:extLst>
              <a:ext uri="{FF2B5EF4-FFF2-40B4-BE49-F238E27FC236}">
                <a16:creationId xmlns:a16="http://schemas.microsoft.com/office/drawing/2014/main" id="{C8AC7479-86AA-E1B5-9915-0EBE4A124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42941"/>
              </p:ext>
            </p:extLst>
          </p:nvPr>
        </p:nvGraphicFramePr>
        <p:xfrm>
          <a:off x="838200" y="1837732"/>
          <a:ext cx="10515600" cy="3182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5626643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54231570"/>
                    </a:ext>
                  </a:extLst>
                </a:gridCol>
              </a:tblGrid>
              <a:tr h="790253">
                <a:tc>
                  <a:txBody>
                    <a:bodyPr/>
                    <a:lstStyle/>
                    <a:p>
                      <a:pPr algn="ctr"/>
                      <a:r>
                        <a:rPr lang="en-CA" sz="2800" b="1"/>
                        <a:t>Information Management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/>
                        <a:t>Municipal Stakeholder Relations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4246"/>
                  </a:ext>
                </a:extLst>
              </a:tr>
              <a:tr h="239228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Manage the Register,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Review change requests,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Extract PLEs and other products and,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Resolve contradictions from external sources.</a:t>
                      </a:r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Support Stakeholders,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Develop communications tools,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Train and,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Troubleshoot issues.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CA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7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430BFCFB493479B9F250414E570E1" ma:contentTypeVersion="18" ma:contentTypeDescription="Create a new document." ma:contentTypeScope="" ma:versionID="b19ef7c4c158b68024c35c76e7dd45ce">
  <xsd:schema xmlns:xsd="http://www.w3.org/2001/XMLSchema" xmlns:xs="http://www.w3.org/2001/XMLSchema" xmlns:p="http://schemas.microsoft.com/office/2006/metadata/properties" xmlns:ns2="ebbdf2f2-0aea-497d-a2bf-3b5656e7bac9" xmlns:ns3="a79a64b0-2c5e-482f-b73c-3769a3a56e27" targetNamespace="http://schemas.microsoft.com/office/2006/metadata/properties" ma:root="true" ma:fieldsID="786092c9b46f999d7eff7c3be6aea480" ns2:_="" ns3:_="">
    <xsd:import namespace="ebbdf2f2-0aea-497d-a2bf-3b5656e7bac9"/>
    <xsd:import namespace="a79a64b0-2c5e-482f-b73c-3769a3a56e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Alia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Topic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df2f2-0aea-497d-a2bf-3b5656e7b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lias" ma:index="19" nillable="true" ma:displayName="Alias" ma:format="Dropdown" ma:internalName="Alias">
      <xsd:simpleType>
        <xsd:restriction base="dms:Text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73bda72-1d7e-44fd-86e6-e496866978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Topic" ma:index="24" nillable="true" ma:displayName="Topic" ma:format="Dropdown" ma:internalName="Topic">
      <xsd:simpleType>
        <xsd:restriction base="dms:Choice">
          <xsd:enumeration value="Register"/>
          <xsd:enumeration value="Portal"/>
          <xsd:enumeration value="Other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a64b0-2c5e-482f-b73c-3769a3a56e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eeebb1a-41c3-4ad6-bb6a-f40af72fbe46}" ma:internalName="TaxCatchAll" ma:showField="CatchAllData" ma:web="a79a64b0-2c5e-482f-b73c-3769a3a56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bdf2f2-0aea-497d-a2bf-3b5656e7bac9">
      <Terms xmlns="http://schemas.microsoft.com/office/infopath/2007/PartnerControls"/>
    </lcf76f155ced4ddcb4097134ff3c332f>
    <TaxCatchAll xmlns="a79a64b0-2c5e-482f-b73c-3769a3a56e27" xsi:nil="true"/>
    <Topic xmlns="ebbdf2f2-0aea-497d-a2bf-3b5656e7bac9" xsi:nil="true"/>
    <Alias xmlns="ebbdf2f2-0aea-497d-a2bf-3b5656e7bac9" xsi:nil="true"/>
    <SharedWithUsers xmlns="a79a64b0-2c5e-482f-b73c-3769a3a56e27">
      <UserInfo>
        <DisplayName>Ann Butosi</DisplayName>
        <AccountId>191</AccountId>
        <AccountType/>
      </UserInfo>
      <UserInfo>
        <DisplayName>Ximena Morris</DisplayName>
        <AccountId>116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AFE5043-19AB-4838-8C46-721B0E94F8CE}">
  <ds:schemaRefs>
    <ds:schemaRef ds:uri="a79a64b0-2c5e-482f-b73c-3769a3a56e27"/>
    <ds:schemaRef ds:uri="ebbdf2f2-0aea-497d-a2bf-3b5656e7ba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91312CD-5C63-4EC4-8855-FC2D0EA992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BA67B0-83D1-420D-97B1-B342849F8087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ebbdf2f2-0aea-497d-a2bf-3b5656e7bac9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79a64b0-2c5e-482f-b73c-3769a3a56e2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335</Words>
  <Application>Microsoft Office PowerPoint</Application>
  <PresentationFormat>Widescreen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 path to a better election</vt:lpstr>
      <vt:lpstr>Transition</vt:lpstr>
      <vt:lpstr>How do we improve the PLE?</vt:lpstr>
      <vt:lpstr>Single Register Combining provincial and municipal eligibilities</vt:lpstr>
      <vt:lpstr>Single Register – accurate address maintenance</vt:lpstr>
      <vt:lpstr>Single Register – improved data sources</vt:lpstr>
      <vt:lpstr>Election Portal – a new online tool</vt:lpstr>
      <vt:lpstr>Election Portal – ongoing access to the Register </vt:lpstr>
      <vt:lpstr>Dedicated Register Division</vt:lpstr>
      <vt:lpstr>Targeted Outreach</vt:lpstr>
      <vt:lpstr>Next steps</vt:lpstr>
      <vt:lpstr>Election Portal onboarding</vt:lpstr>
      <vt:lpstr>New registration site</vt:lpstr>
      <vt:lpstr>Upcoming events</vt:lpstr>
      <vt:lpstr>Summary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AMCTO Zone Meetings</dc:title>
  <dc:creator>Danielle Jewinski;Julia.Wither@elections.on.ca;Ann.Butosi@elections.on.ca</dc:creator>
  <cp:lastModifiedBy>Julia Wither</cp:lastModifiedBy>
  <cp:revision>3</cp:revision>
  <dcterms:created xsi:type="dcterms:W3CDTF">2023-08-29T18:16:20Z</dcterms:created>
  <dcterms:modified xsi:type="dcterms:W3CDTF">2023-11-20T17:14:41Z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0x010100C4E430BFCFB493479B9F250414E570E1</vt:lpwstr>
  </property>
  <property fmtid="{D5CDD505-2E9C-101B-9397-08002B2CF9AE}" pid="3" name="MediaServiceImageTags">
    <vt:lpwstr/>
  </property>
</Properties>
</file>