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 id="2147483658" r:id="rId2"/>
  </p:sldMasterIdLst>
  <p:notesMasterIdLst>
    <p:notesMasterId r:id="rId12"/>
  </p:notesMasterIdLst>
  <p:sldIdLst>
    <p:sldId id="256" r:id="rId3"/>
    <p:sldId id="258" r:id="rId4"/>
    <p:sldId id="324" r:id="rId5"/>
    <p:sldId id="325" r:id="rId6"/>
    <p:sldId id="326" r:id="rId7"/>
    <p:sldId id="327" r:id="rId8"/>
    <p:sldId id="323" r:id="rId9"/>
    <p:sldId id="328" r:id="rId10"/>
    <p:sldId id="329"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D5E9F4"/>
    <a:srgbClr val="A7CADE"/>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D004C15-5F20-4156-B501-9FC74A3733B4}" v="2" dt="2024-04-02T21:06:30.338"/>
    <p1510:client id="{CD67EA12-A9CA-4CEE-BA6D-639756C65CC6}" v="5517" dt="2024-04-03T20:30:13.069"/>
    <p1510:client id="{F3409A1A-46B4-64C6-F6AD-230A23A6D31F}" v="6" dt="2024-04-03T13:52:14.61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68345" autoAdjust="0"/>
  </p:normalViewPr>
  <p:slideViewPr>
    <p:cSldViewPr snapToGrid="0">
      <p:cViewPr varScale="1">
        <p:scale>
          <a:sx n="57" d="100"/>
          <a:sy n="57" d="100"/>
        </p:scale>
        <p:origin x="1651" y="53"/>
      </p:cViewPr>
      <p:guideLst/>
    </p:cSldViewPr>
  </p:slideViewPr>
  <p:notesTextViewPr>
    <p:cViewPr>
      <p:scale>
        <a:sx n="1" d="1"/>
        <a:sy n="1" d="1"/>
      </p:scale>
      <p:origin x="0" y="0"/>
    </p:cViewPr>
  </p:notesText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presProps" Target="pres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notesMaster" Target="notesMasters/notesMaster1.xml"/><Relationship Id="rId17" Type="http://schemas.microsoft.com/office/2015/10/relationships/revisionInfo" Target="revisionInfo.xml"/><Relationship Id="rId2" Type="http://schemas.openxmlformats.org/officeDocument/2006/relationships/slideMaster" Target="slideMasters/slideMaster2.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theme" Target="theme/theme1.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CA"/>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B0F31FB-6DFF-4F11-BF94-1036EA7F17C9}" type="datetimeFigureOut">
              <a:rPr lang="en-CA" smtClean="0"/>
              <a:t>2024-04-09</a:t>
            </a:fld>
            <a:endParaRPr lang="en-CA"/>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CA"/>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CA"/>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2BD8701-17FB-4946-ACCA-AAE45601C1D3}" type="slidenum">
              <a:rPr lang="en-CA" smtClean="0"/>
              <a:t>‹#›</a:t>
            </a:fld>
            <a:endParaRPr lang="en-CA"/>
          </a:p>
        </p:txBody>
      </p:sp>
    </p:spTree>
    <p:extLst>
      <p:ext uri="{BB962C8B-B14F-4D97-AF65-F5344CB8AC3E}">
        <p14:creationId xmlns:p14="http://schemas.microsoft.com/office/powerpoint/2010/main" val="282762319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342900" indent="-342900">
              <a:buFont typeface="Arial" panose="020B0604020202020204" pitchFamily="34" charset="0"/>
              <a:buChar char="•"/>
            </a:pPr>
            <a:r>
              <a:rPr lang="en-US"/>
              <a:t>Hello everyone</a:t>
            </a:r>
          </a:p>
          <a:p>
            <a:pPr marL="342900" indent="-342900">
              <a:buFont typeface="Arial" panose="020B0604020202020204" pitchFamily="34" charset="0"/>
              <a:buChar char="•"/>
            </a:pPr>
            <a:r>
              <a:rPr lang="en-US"/>
              <a:t>Thank you very much for inviting us here today</a:t>
            </a:r>
          </a:p>
          <a:p>
            <a:pPr marL="342900" indent="-342900">
              <a:buFont typeface="Arial" panose="020B0604020202020204" pitchFamily="34" charset="0"/>
              <a:buChar char="•"/>
            </a:pPr>
            <a:r>
              <a:rPr lang="en-US"/>
              <a:t>My name is (Introduce self)</a:t>
            </a:r>
          </a:p>
          <a:p>
            <a:pPr marL="342900" indent="-342900">
              <a:buFont typeface="Arial" panose="020B0604020202020204" pitchFamily="34" charset="0"/>
              <a:buChar char="•"/>
            </a:pPr>
            <a:r>
              <a:rPr lang="en-US"/>
              <a:t>Today I am joined by (Introduce Board/AMCTO Staff </a:t>
            </a:r>
          </a:p>
          <a:p>
            <a:pPr marL="342900" indent="-342900">
              <a:buFont typeface="Arial" panose="020B0604020202020204" pitchFamily="34" charset="0"/>
              <a:buChar char="•"/>
            </a:pPr>
            <a:r>
              <a:rPr lang="en-US"/>
              <a:t>We are so pleased to join you and provide you with an update on the work being done on your behalf at AMCTO.</a:t>
            </a:r>
          </a:p>
          <a:p>
            <a:pPr marL="0" indent="0">
              <a:buFont typeface="Arial" panose="020B0604020202020204" pitchFamily="34" charset="0"/>
              <a:buNone/>
            </a:pPr>
            <a:endParaRPr lang="en-US"/>
          </a:p>
          <a:p>
            <a:endParaRPr lang="en-CA"/>
          </a:p>
        </p:txBody>
      </p:sp>
      <p:sp>
        <p:nvSpPr>
          <p:cNvPr id="4" name="Slide Number Placeholder 3"/>
          <p:cNvSpPr>
            <a:spLocks noGrp="1"/>
          </p:cNvSpPr>
          <p:nvPr>
            <p:ph type="sldNum" sz="quarter" idx="5"/>
          </p:nvPr>
        </p:nvSpPr>
        <p:spPr/>
        <p:txBody>
          <a:bodyPr/>
          <a:lstStyle/>
          <a:p>
            <a:fld id="{22BD8701-17FB-4946-ACCA-AAE45601C1D3}" type="slidenum">
              <a:rPr lang="en-CA" smtClean="0"/>
              <a:t>1</a:t>
            </a:fld>
            <a:endParaRPr lang="en-CA"/>
          </a:p>
        </p:txBody>
      </p:sp>
    </p:spTree>
    <p:extLst>
      <p:ext uri="{BB962C8B-B14F-4D97-AF65-F5344CB8AC3E}">
        <p14:creationId xmlns:p14="http://schemas.microsoft.com/office/powerpoint/2010/main" val="18680564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dirty="0"/>
              <a:t>First I would like to provide you with a few points related to the organization and the Board of Directors</a:t>
            </a:r>
          </a:p>
          <a:p>
            <a:pPr marL="171450" indent="-171450">
              <a:buFont typeface="Arial" panose="020B0604020202020204" pitchFamily="34" charset="0"/>
              <a:buChar char="•"/>
            </a:pPr>
            <a:r>
              <a:rPr lang="en-US" dirty="0"/>
              <a:t>The unaudited financial reports are complete for the 2023 year and we are pleased to indicate that the Association was in a moderate surplus position</a:t>
            </a:r>
          </a:p>
          <a:p>
            <a:pPr marL="171450" indent="-171450">
              <a:buFont typeface="Arial" panose="020B0604020202020204" pitchFamily="34" charset="0"/>
              <a:buChar char="•"/>
            </a:pPr>
            <a:r>
              <a:rPr lang="en-US" dirty="0"/>
              <a:t>This was primarily due to improved financial market conditions in Q4 as well as higher than anticipated registrations in PD programming.</a:t>
            </a:r>
          </a:p>
          <a:p>
            <a:pPr marL="171450" indent="-171450">
              <a:buFont typeface="Arial" panose="020B0604020202020204" pitchFamily="34" charset="0"/>
              <a:buChar char="•"/>
            </a:pPr>
            <a:endParaRPr lang="en-US" dirty="0"/>
          </a:p>
          <a:p>
            <a:pPr marL="171450" indent="-171450">
              <a:buFont typeface="Arial" panose="020B0604020202020204" pitchFamily="34" charset="0"/>
              <a:buChar char="•"/>
            </a:pPr>
            <a:r>
              <a:rPr lang="en-US" dirty="0"/>
              <a:t>With no contested nominations for the Board of Directors this year, 8 available positions were acclaimed for the incoming 2024-2025 AMCTO Board</a:t>
            </a:r>
          </a:p>
          <a:p>
            <a:pPr marL="171450" indent="-171450">
              <a:buFont typeface="Arial" panose="020B0604020202020204" pitchFamily="34" charset="0"/>
              <a:buChar char="•"/>
            </a:pPr>
            <a:r>
              <a:rPr lang="en-US" dirty="0"/>
              <a:t>Along with returning members from Zone 1, 5 and 9, we have current Zone 3 Director Danielle Manton assuming the role of Vice President.</a:t>
            </a:r>
          </a:p>
          <a:p>
            <a:pPr marL="171450" indent="-171450">
              <a:buFont typeface="Arial" panose="020B0604020202020204" pitchFamily="34" charset="0"/>
              <a:buChar char="•"/>
            </a:pPr>
            <a:r>
              <a:rPr lang="en-US" dirty="0"/>
              <a:t>We also have 3 new Board members in Amanda Fusco from the City of Kitchener as Zone 3 Director, Katie Scott from Blind River as Zone 7 Director and Joey Anderson from the City of Ottawa as a new Director at Large</a:t>
            </a:r>
          </a:p>
          <a:p>
            <a:pPr marL="171450" indent="-171450">
              <a:buFont typeface="Arial" panose="020B0604020202020204" pitchFamily="34" charset="0"/>
              <a:buChar char="•"/>
            </a:pPr>
            <a:r>
              <a:rPr lang="en-US" dirty="0"/>
              <a:t>Congratulations to our new and returning Board</a:t>
            </a:r>
          </a:p>
          <a:p>
            <a:pPr marL="171450" indent="-171450">
              <a:buFont typeface="Arial" panose="020B0604020202020204" pitchFamily="34" charset="0"/>
              <a:buChar char="•"/>
            </a:pPr>
            <a:endParaRPr lang="en-US" dirty="0"/>
          </a:p>
          <a:p>
            <a:pPr marL="171450" indent="-171450">
              <a:buFont typeface="Arial" panose="020B0604020202020204" pitchFamily="34" charset="0"/>
              <a:buChar char="•"/>
            </a:pPr>
            <a:r>
              <a:rPr lang="en-US" dirty="0"/>
              <a:t>On a related topic, the AMCTO Board has been moving forward with the implementation of our Association’s Strategic Plan</a:t>
            </a:r>
          </a:p>
          <a:p>
            <a:pPr marL="171450" indent="-171450">
              <a:buFont typeface="Arial" panose="020B0604020202020204" pitchFamily="34" charset="0"/>
              <a:buChar char="•"/>
            </a:pPr>
            <a:r>
              <a:rPr lang="en-US" dirty="0"/>
              <a:t>One of those items was to build more valuable opportunities for membership to engage with their association and other professionals</a:t>
            </a:r>
          </a:p>
          <a:p>
            <a:pPr marL="171450" indent="-171450">
              <a:buFont typeface="Arial" panose="020B0604020202020204" pitchFamily="34" charset="0"/>
              <a:buChar char="•"/>
            </a:pPr>
            <a:r>
              <a:rPr lang="en-US" dirty="0"/>
              <a:t>To this end, I am excited to say that the Board has endorsed two exciting initiatives that will be rolled out later in 2024 and 2025.</a:t>
            </a:r>
          </a:p>
          <a:p>
            <a:pPr marL="171450" indent="-171450">
              <a:buFont typeface="Arial" panose="020B0604020202020204" pitchFamily="34" charset="0"/>
              <a:buChar char="•"/>
            </a:pPr>
            <a:endParaRPr lang="en-US" dirty="0"/>
          </a:p>
          <a:p>
            <a:pPr marL="171450" indent="-171450">
              <a:buFont typeface="Arial" panose="020B0604020202020204" pitchFamily="34" charset="0"/>
              <a:buChar char="•"/>
            </a:pPr>
            <a:r>
              <a:rPr lang="en-US" dirty="0"/>
              <a:t>The first is what we are calling Board “Discovery” Opportunities</a:t>
            </a:r>
          </a:p>
          <a:p>
            <a:pPr marL="171450" indent="-171450">
              <a:buFont typeface="Arial" panose="020B0604020202020204" pitchFamily="34" charset="0"/>
              <a:buChar char="•"/>
            </a:pPr>
            <a:r>
              <a:rPr lang="en-CA" dirty="0"/>
              <a:t>This will allow those interested to learn more about the association through direct and structured connection with Board Executives and the AMCTO Executive Director</a:t>
            </a:r>
          </a:p>
          <a:p>
            <a:pPr marL="171450" indent="-171450">
              <a:buFont typeface="Arial" panose="020B0604020202020204" pitchFamily="34" charset="0"/>
              <a:buChar char="•"/>
            </a:pPr>
            <a:r>
              <a:rPr lang="en-CA" dirty="0"/>
              <a:t>Those interest in the discovery will also be invited to attend an AMCTO Board meeting to help get a better understanding of the association and the work of the Board and staff.</a:t>
            </a:r>
          </a:p>
          <a:p>
            <a:pPr marL="171450" indent="-171450">
              <a:buFont typeface="Arial" panose="020B0604020202020204" pitchFamily="34" charset="0"/>
              <a:buChar char="•"/>
            </a:pPr>
            <a:r>
              <a:rPr lang="en-CA" dirty="0"/>
              <a:t>The goal will be to give members an “insiders” look to the association and encourage more active involvement by membership</a:t>
            </a:r>
          </a:p>
          <a:p>
            <a:pPr marL="171450" indent="-171450">
              <a:buFont typeface="Arial" panose="020B0604020202020204" pitchFamily="34" charset="0"/>
              <a:buChar char="•"/>
            </a:pPr>
            <a:endParaRPr lang="en-CA" dirty="0"/>
          </a:p>
          <a:p>
            <a:pPr marL="171450" indent="-171450">
              <a:buFont typeface="Arial" panose="020B0604020202020204" pitchFamily="34" charset="0"/>
              <a:buChar char="•"/>
            </a:pPr>
            <a:r>
              <a:rPr lang="en-CA" dirty="0"/>
              <a:t>Second, in 2025, AMCTO will be bring forward a new committee structure that is focussed on key aspects of the Association such as education, PD, advocacy, membership, communications, accreditation</a:t>
            </a:r>
          </a:p>
          <a:p>
            <a:pPr marL="171450" indent="-171450">
              <a:buFont typeface="Arial" panose="020B0604020202020204" pitchFamily="34" charset="0"/>
              <a:buChar char="•"/>
            </a:pPr>
            <a:r>
              <a:rPr lang="en-CA" dirty="0"/>
              <a:t>The new committees will provide members with greater opportunity for input into their association and provide staff with enhanced connection to its members.</a:t>
            </a:r>
          </a:p>
          <a:p>
            <a:pPr marL="171450" indent="-171450">
              <a:buFont typeface="Arial" panose="020B0604020202020204" pitchFamily="34" charset="0"/>
              <a:buChar char="•"/>
            </a:pPr>
            <a:endParaRPr lang="en-CA" dirty="0"/>
          </a:p>
          <a:p>
            <a:pPr marL="171450" indent="-171450">
              <a:buFont typeface="Arial" panose="020B0604020202020204" pitchFamily="34" charset="0"/>
              <a:buChar char="•"/>
            </a:pPr>
            <a:r>
              <a:rPr lang="en-CA" dirty="0"/>
              <a:t>AMCTO released the results of the 2023 State of The Membership Survey at our February Board meeting.</a:t>
            </a:r>
          </a:p>
          <a:p>
            <a:pPr marL="171450" indent="-171450">
              <a:buFont typeface="Arial" panose="020B0604020202020204" pitchFamily="34" charset="0"/>
              <a:buChar char="•"/>
            </a:pPr>
            <a:r>
              <a:rPr lang="en-CA" dirty="0"/>
              <a:t>A few key points are that member satisfaction rates have gone up to 80%, up 2% from 2021:</a:t>
            </a:r>
          </a:p>
          <a:p>
            <a:pPr marL="628650" lvl="1" indent="-171450">
              <a:buFont typeface="Arial" panose="020B0604020202020204" pitchFamily="34" charset="0"/>
              <a:buChar char="•"/>
            </a:pPr>
            <a:r>
              <a:rPr lang="en-CA" dirty="0"/>
              <a:t>AMCTO Membership is getting younger with key growth in full memberships, new professionals and students, which is key for our long-term success as an Associations</a:t>
            </a:r>
          </a:p>
          <a:p>
            <a:pPr marL="628650" lvl="1" indent="-171450">
              <a:buFont typeface="Arial" panose="020B0604020202020204" pitchFamily="34" charset="0"/>
              <a:buChar char="•"/>
            </a:pPr>
            <a:r>
              <a:rPr lang="en-CA" dirty="0"/>
              <a:t>Members increasingly see AMCTO as a management and leadership organization and helping with their leadership journey</a:t>
            </a:r>
          </a:p>
          <a:p>
            <a:pPr marL="628650" lvl="1" indent="-171450">
              <a:buFont typeface="Arial" panose="020B0604020202020204" pitchFamily="34" charset="0"/>
              <a:buChar char="•"/>
            </a:pPr>
            <a:r>
              <a:rPr lang="en-CA" dirty="0"/>
              <a:t>One area of continued interest for the Board is the lack of diversity with AMCTO’s membership.</a:t>
            </a:r>
          </a:p>
          <a:p>
            <a:pPr marL="628650" lvl="1" indent="-171450">
              <a:buFont typeface="Arial" panose="020B0604020202020204" pitchFamily="34" charset="0"/>
              <a:buChar char="•"/>
            </a:pPr>
            <a:r>
              <a:rPr lang="en-CA" dirty="0"/>
              <a:t>I will speak to some action we are taking to address this in just a moment</a:t>
            </a:r>
          </a:p>
          <a:p>
            <a:pPr marL="171450" indent="-171450">
              <a:buFont typeface="Arial" panose="020B0604020202020204" pitchFamily="34" charset="0"/>
              <a:buChar char="•"/>
            </a:pPr>
            <a:r>
              <a:rPr lang="en-CA" dirty="0"/>
              <a:t>I encourage you all to review the results of the survey through the Board documents section (February 2024 Board of Directors Agenda Package)</a:t>
            </a:r>
          </a:p>
          <a:p>
            <a:pPr marL="171450" indent="-171450">
              <a:buFont typeface="Arial" panose="020B0604020202020204" pitchFamily="34" charset="0"/>
              <a:buChar char="•"/>
            </a:pPr>
            <a:endParaRPr lang="en-CA" dirty="0"/>
          </a:p>
          <a:p>
            <a:pPr marL="171450" indent="-171450">
              <a:buFont typeface="Arial" panose="020B0604020202020204" pitchFamily="34" charset="0"/>
              <a:buChar char="•"/>
            </a:pPr>
            <a:r>
              <a:rPr lang="en-CA" dirty="0"/>
              <a:t>Looking ahead, we will have the 2023 Annual Report released along with the 2024 AGM package</a:t>
            </a:r>
          </a:p>
          <a:p>
            <a:pPr marL="171450" indent="-171450">
              <a:buFont typeface="Arial" panose="020B0604020202020204" pitchFamily="34" charset="0"/>
              <a:buChar char="•"/>
            </a:pPr>
            <a:r>
              <a:rPr lang="en-CA" dirty="0"/>
              <a:t>AGM taking place on June 12 at the Conference. There will be a tremendous breakfast again so be there</a:t>
            </a:r>
          </a:p>
          <a:p>
            <a:pPr marL="171450" indent="-171450">
              <a:buFont typeface="Arial" panose="020B0604020202020204" pitchFamily="34" charset="0"/>
              <a:buChar char="•"/>
            </a:pPr>
            <a:r>
              <a:rPr lang="en-CA" dirty="0"/>
              <a:t>Also at the conference, staff are working towards the launch of AMCTO’s Career Development Packages</a:t>
            </a:r>
          </a:p>
          <a:p>
            <a:pPr marL="628650" lvl="1" indent="-171450">
              <a:buFont typeface="Arial" panose="020B0604020202020204" pitchFamily="34" charset="0"/>
              <a:buChar char="•"/>
            </a:pPr>
            <a:r>
              <a:rPr lang="en-CA" dirty="0"/>
              <a:t>Without spoiling the launch too much, the career development packages are designed bundles of education, professional development, accreditation and other service.</a:t>
            </a:r>
          </a:p>
          <a:p>
            <a:pPr marL="628650" lvl="1" indent="-171450">
              <a:buFont typeface="Arial" panose="020B0604020202020204" pitchFamily="34" charset="0"/>
              <a:buChar char="•"/>
            </a:pPr>
            <a:r>
              <a:rPr lang="en-CA" dirty="0"/>
              <a:t>These bundles will be offered at a significant discount to members and will greatly assist both members and their staff grow within their municipality.</a:t>
            </a:r>
          </a:p>
          <a:p>
            <a:pPr marL="628650" lvl="1" indent="-171450">
              <a:buFont typeface="Arial" panose="020B0604020202020204" pitchFamily="34" charset="0"/>
              <a:buChar char="•"/>
            </a:pPr>
            <a:r>
              <a:rPr lang="en-CA" dirty="0"/>
              <a:t>Stay tuned at the conference and through the summer for more information!</a:t>
            </a:r>
          </a:p>
          <a:p>
            <a:pPr marL="457200" lvl="1" indent="0">
              <a:buFont typeface="Arial" panose="020B0604020202020204" pitchFamily="34" charset="0"/>
              <a:buNone/>
            </a:pPr>
            <a:endParaRPr lang="en-CA" dirty="0"/>
          </a:p>
          <a:p>
            <a:pPr marL="171450" lvl="0" indent="-171450">
              <a:buFont typeface="Arial" panose="020B0604020202020204" pitchFamily="34" charset="0"/>
              <a:buChar char="•"/>
            </a:pPr>
            <a:r>
              <a:rPr lang="en-CA" dirty="0"/>
              <a:t>And lastly, to address the earlier point related to association diversity, AMCTO has embarked on an important first step, with the initiation of a Diversity, Equity and Inclusion Audit.</a:t>
            </a:r>
          </a:p>
          <a:p>
            <a:pPr marL="171450" lvl="0" indent="-171450">
              <a:buFont typeface="Arial" panose="020B0604020202020204" pitchFamily="34" charset="0"/>
              <a:buChar char="•"/>
            </a:pPr>
            <a:r>
              <a:rPr lang="en-CA" dirty="0"/>
              <a:t>This audit, which will be developed along with the Board, staff and membership, will highlight gaps in our association and provide recommendations to ensure AMCTO meets one of its five guiding principles</a:t>
            </a:r>
          </a:p>
          <a:p>
            <a:pPr marL="628650" lvl="1" indent="-171450">
              <a:buFont typeface="Arial" panose="020B0604020202020204" pitchFamily="34" charset="0"/>
              <a:buChar char="•"/>
            </a:pPr>
            <a:r>
              <a:rPr lang="en-US" dirty="0"/>
              <a:t>“Bring a lens of accessibility and inclusion to everything AMCTO does to eliminate barriers to participation at all levels of the Association.”</a:t>
            </a:r>
          </a:p>
          <a:p>
            <a:pPr marL="171450" lvl="0" indent="-171450">
              <a:buFont typeface="Arial" panose="020B0604020202020204" pitchFamily="34" charset="0"/>
              <a:buChar char="•"/>
            </a:pPr>
            <a:r>
              <a:rPr lang="en-US" dirty="0"/>
              <a:t>Work on the audit will continue through the summer and fall, with recommendations coming to the Board in November</a:t>
            </a:r>
          </a:p>
          <a:p>
            <a:pPr marL="171450" lvl="0" indent="-171450">
              <a:buFont typeface="Arial" panose="020B0604020202020204" pitchFamily="34" charset="0"/>
              <a:buChar char="•"/>
            </a:pPr>
            <a:endParaRPr lang="en-US" dirty="0"/>
          </a:p>
          <a:p>
            <a:pPr marL="171450" lvl="0" indent="-171450">
              <a:buFont typeface="Arial" panose="020B0604020202020204" pitchFamily="34" charset="0"/>
              <a:buChar char="•"/>
            </a:pPr>
            <a:r>
              <a:rPr lang="en-US" dirty="0"/>
              <a:t>A reminder, that if you want to know more about what is happening with the Association, all members have access to the Board and Management Committee agenda packages and minutes on the AMCTO website.</a:t>
            </a:r>
            <a:endParaRPr lang="en-CA" dirty="0"/>
          </a:p>
        </p:txBody>
      </p:sp>
      <p:sp>
        <p:nvSpPr>
          <p:cNvPr id="4" name="Slide Number Placeholder 3"/>
          <p:cNvSpPr>
            <a:spLocks noGrp="1"/>
          </p:cNvSpPr>
          <p:nvPr>
            <p:ph type="sldNum" sz="quarter" idx="5"/>
          </p:nvPr>
        </p:nvSpPr>
        <p:spPr/>
        <p:txBody>
          <a:bodyPr/>
          <a:lstStyle/>
          <a:p>
            <a:fld id="{22BD8701-17FB-4946-ACCA-AAE45601C1D3}" type="slidenum">
              <a:rPr lang="en-CA" smtClean="0"/>
              <a:t>2</a:t>
            </a:fld>
            <a:endParaRPr lang="en-CA"/>
          </a:p>
        </p:txBody>
      </p:sp>
    </p:spTree>
    <p:extLst>
      <p:ext uri="{BB962C8B-B14F-4D97-AF65-F5344CB8AC3E}">
        <p14:creationId xmlns:p14="http://schemas.microsoft.com/office/powerpoint/2010/main" val="142329804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85750" indent="-285750" algn="l">
              <a:buFont typeface="Arial" panose="020B0604020202020204" pitchFamily="34" charset="0"/>
              <a:buChar char="•"/>
            </a:pPr>
            <a:r>
              <a:rPr lang="en-US" sz="1800" b="0" i="0" u="none" strike="noStrike" baseline="0" dirty="0">
                <a:solidFill>
                  <a:srgbClr val="000000"/>
                </a:solidFill>
                <a:latin typeface="Arial" panose="020B0604020202020204" pitchFamily="34" charset="0"/>
              </a:rPr>
              <a:t>We are pleased to continue to report that AMCTO’s overall membership continues to grow!</a:t>
            </a:r>
          </a:p>
          <a:p>
            <a:pPr marL="285750" indent="-285750" algn="l">
              <a:buFont typeface="Arial" panose="020B0604020202020204" pitchFamily="34" charset="0"/>
              <a:buChar char="•"/>
            </a:pPr>
            <a:r>
              <a:rPr lang="en-US" sz="1800" b="0" i="0" u="none" strike="noStrike" baseline="0" dirty="0">
                <a:solidFill>
                  <a:srgbClr val="000000"/>
                </a:solidFill>
                <a:latin typeface="Arial" panose="020B0604020202020204" pitchFamily="34" charset="0"/>
              </a:rPr>
              <a:t>Since September 2023, AMCTO has attracted </a:t>
            </a:r>
            <a:r>
              <a:rPr lang="en-US" sz="1800" b="1" i="0" u="none" strike="noStrike" baseline="0" dirty="0">
                <a:solidFill>
                  <a:srgbClr val="000000"/>
                </a:solidFill>
                <a:latin typeface="Arial" panose="020B0604020202020204" pitchFamily="34" charset="0"/>
              </a:rPr>
              <a:t>221 </a:t>
            </a:r>
            <a:r>
              <a:rPr lang="en-US" sz="1800" b="0" i="0" u="none" strike="noStrike" baseline="0" dirty="0">
                <a:solidFill>
                  <a:srgbClr val="000000"/>
                </a:solidFill>
                <a:latin typeface="Arial" panose="020B0604020202020204" pitchFamily="34" charset="0"/>
              </a:rPr>
              <a:t>new members which is an increase of </a:t>
            </a:r>
            <a:r>
              <a:rPr lang="en-US" sz="1800" b="1" i="0" u="none" strike="noStrike" baseline="0" dirty="0">
                <a:solidFill>
                  <a:srgbClr val="000000"/>
                </a:solidFill>
                <a:latin typeface="Arial" panose="020B0604020202020204" pitchFamily="34" charset="0"/>
              </a:rPr>
              <a:t>104 more members</a:t>
            </a:r>
            <a:r>
              <a:rPr lang="en-US" sz="1800" b="0" i="0" u="none" strike="noStrike" baseline="0" dirty="0">
                <a:solidFill>
                  <a:srgbClr val="000000"/>
                </a:solidFill>
                <a:latin typeface="Arial" panose="020B0604020202020204" pitchFamily="34" charset="0"/>
              </a:rPr>
              <a:t> over same period.</a:t>
            </a:r>
          </a:p>
          <a:p>
            <a:pPr marL="285750" indent="-285750" algn="l">
              <a:buFont typeface="Arial" panose="020B0604020202020204" pitchFamily="34" charset="0"/>
              <a:buChar char="•"/>
            </a:pPr>
            <a:r>
              <a:rPr lang="en-US" sz="1800" b="0" i="0" u="none" strike="noStrike" baseline="0" dirty="0">
                <a:solidFill>
                  <a:srgbClr val="000000"/>
                </a:solidFill>
                <a:latin typeface="Arial" panose="020B0604020202020204" pitchFamily="34" charset="0"/>
              </a:rPr>
              <a:t>As mentioned during the State of the Membership section, the majority of growth is occurring in full members, new professionals and students.</a:t>
            </a:r>
          </a:p>
          <a:p>
            <a:pPr marL="285750" indent="-285750" algn="l">
              <a:buFont typeface="Arial" panose="020B0604020202020204" pitchFamily="34" charset="0"/>
              <a:buChar char="•"/>
            </a:pPr>
            <a:endParaRPr lang="en-US" sz="1800" b="0" i="0" u="none" strike="noStrike" baseline="0" dirty="0">
              <a:solidFill>
                <a:srgbClr val="000000"/>
              </a:solidFill>
              <a:latin typeface="Arial" panose="020B0604020202020204" pitchFamily="34" charset="0"/>
            </a:endParaRPr>
          </a:p>
          <a:p>
            <a:pPr marL="285750" indent="-285750" algn="l">
              <a:buFont typeface="Arial" panose="020B0604020202020204" pitchFamily="34" charset="0"/>
              <a:buChar char="•"/>
            </a:pPr>
            <a:r>
              <a:rPr lang="en-US" sz="1800" b="0" i="0" u="none" strike="noStrike" baseline="0" dirty="0">
                <a:solidFill>
                  <a:srgbClr val="000000"/>
                </a:solidFill>
                <a:latin typeface="Arial" panose="020B0604020202020204" pitchFamily="34" charset="0"/>
              </a:rPr>
              <a:t>We are also seeing great uptake of our special membership offers, with 56 new members through the education and PD promotions and 22 through the CAO promotion.</a:t>
            </a:r>
          </a:p>
          <a:p>
            <a:pPr marL="285750" indent="-285750" algn="l">
              <a:buFont typeface="Arial" panose="020B0604020202020204" pitchFamily="34" charset="0"/>
              <a:buChar char="•"/>
            </a:pPr>
            <a:r>
              <a:rPr lang="en-US" sz="1800" b="0" i="0" u="none" strike="noStrike" baseline="0" dirty="0">
                <a:solidFill>
                  <a:srgbClr val="000000"/>
                </a:solidFill>
                <a:latin typeface="Arial" panose="020B0604020202020204" pitchFamily="34" charset="0"/>
              </a:rPr>
              <a:t>Staff are also seeing great return rates for members initially signed up under a discount.</a:t>
            </a:r>
          </a:p>
          <a:p>
            <a:pPr marL="285750" indent="-285750" algn="l">
              <a:buFont typeface="Arial" panose="020B0604020202020204" pitchFamily="34" charset="0"/>
              <a:buChar char="•"/>
            </a:pPr>
            <a:r>
              <a:rPr lang="en-US" sz="1800" b="0" i="0" u="none" strike="noStrike" baseline="0" dirty="0">
                <a:solidFill>
                  <a:srgbClr val="000000"/>
                </a:solidFill>
                <a:latin typeface="Arial" panose="020B0604020202020204" pitchFamily="34" charset="0"/>
              </a:rPr>
              <a:t>This means that new members are finding value in their membership and returning when regular rates are applied.</a:t>
            </a:r>
          </a:p>
          <a:p>
            <a:pPr marL="285750" indent="-285750" algn="l">
              <a:buFont typeface="Arial" panose="020B0604020202020204" pitchFamily="34" charset="0"/>
              <a:buChar char="•"/>
            </a:pPr>
            <a:endParaRPr lang="en-US" sz="1800" b="0" i="0" u="none" strike="noStrike" baseline="0" dirty="0">
              <a:solidFill>
                <a:srgbClr val="000000"/>
              </a:solidFill>
              <a:latin typeface="Arial" panose="020B0604020202020204" pitchFamily="34" charset="0"/>
            </a:endParaRPr>
          </a:p>
          <a:p>
            <a:pPr marL="285750" indent="-285750" algn="l">
              <a:buFont typeface="Arial" panose="020B0604020202020204" pitchFamily="34" charset="0"/>
              <a:buChar char="•"/>
            </a:pPr>
            <a:r>
              <a:rPr lang="en-US" sz="1800" b="0" i="0" u="none" strike="noStrike" baseline="0" dirty="0">
                <a:solidFill>
                  <a:srgbClr val="000000"/>
                </a:solidFill>
                <a:latin typeface="Arial" panose="020B0604020202020204" pitchFamily="34" charset="0"/>
              </a:rPr>
              <a:t>Looking ahead, the AMCTO mentorship program will open up again this Spring.</a:t>
            </a:r>
          </a:p>
          <a:p>
            <a:pPr marL="285750" indent="-285750" algn="l">
              <a:buFont typeface="Arial" panose="020B0604020202020204" pitchFamily="34" charset="0"/>
              <a:buChar char="•"/>
            </a:pPr>
            <a:r>
              <a:rPr lang="en-US" sz="1800" b="0" i="0" u="none" strike="noStrike" baseline="0" dirty="0">
                <a:solidFill>
                  <a:srgbClr val="000000"/>
                </a:solidFill>
                <a:latin typeface="Arial" panose="020B0604020202020204" pitchFamily="34" charset="0"/>
              </a:rPr>
              <a:t>We strongly encourage all AMCTO members to participate, either as a mentor or mentee.</a:t>
            </a:r>
          </a:p>
          <a:p>
            <a:pPr marL="285750" indent="-285750" algn="l">
              <a:buFont typeface="Arial" panose="020B0604020202020204" pitchFamily="34" charset="0"/>
              <a:buChar char="•"/>
            </a:pPr>
            <a:r>
              <a:rPr lang="en-US" sz="1800" b="0" i="0" u="none" strike="noStrike" baseline="0" dirty="0">
                <a:solidFill>
                  <a:srgbClr val="000000"/>
                </a:solidFill>
                <a:latin typeface="Arial" panose="020B0604020202020204" pitchFamily="34" charset="0"/>
              </a:rPr>
              <a:t>Our mentorship program has grown by 300% since 2021 and we would like that to continue!</a:t>
            </a:r>
          </a:p>
          <a:p>
            <a:pPr marL="285750" indent="-285750" algn="l">
              <a:buFont typeface="Arial" panose="020B0604020202020204" pitchFamily="34" charset="0"/>
              <a:buChar char="•"/>
            </a:pPr>
            <a:endParaRPr lang="en-US" sz="1800" b="0" i="0" u="none" strike="noStrike" baseline="0" dirty="0">
              <a:solidFill>
                <a:srgbClr val="000000"/>
              </a:solidFill>
              <a:latin typeface="Arial" panose="020B0604020202020204" pitchFamily="34" charset="0"/>
            </a:endParaRPr>
          </a:p>
          <a:p>
            <a:pPr marL="285750" indent="-285750" algn="l">
              <a:buFont typeface="Arial" panose="020B0604020202020204" pitchFamily="34" charset="0"/>
              <a:buChar char="•"/>
            </a:pPr>
            <a:r>
              <a:rPr lang="en-US" sz="1800" b="0" i="0" u="none" strike="noStrike" baseline="0" dirty="0">
                <a:solidFill>
                  <a:srgbClr val="000000"/>
                </a:solidFill>
                <a:latin typeface="Arial" panose="020B0604020202020204" pitchFamily="34" charset="0"/>
              </a:rPr>
              <a:t>Planning is underway for our first AMCTO “Road Show” in the fall.</a:t>
            </a:r>
          </a:p>
          <a:p>
            <a:pPr marL="285750" indent="-285750" algn="l">
              <a:buFont typeface="Arial" panose="020B0604020202020204" pitchFamily="34" charset="0"/>
              <a:buChar char="•"/>
            </a:pPr>
            <a:r>
              <a:rPr lang="en-US" sz="1800" b="0" i="0" u="none" strike="noStrike" baseline="0" dirty="0">
                <a:solidFill>
                  <a:srgbClr val="000000"/>
                </a:solidFill>
                <a:latin typeface="Arial" panose="020B0604020202020204" pitchFamily="34" charset="0"/>
              </a:rPr>
              <a:t>This is a targeted trip to municipalities who are currently  underrepresented as far as membership.</a:t>
            </a:r>
          </a:p>
          <a:p>
            <a:pPr marL="285750" indent="-285750" algn="l">
              <a:buFont typeface="Arial" panose="020B0604020202020204" pitchFamily="34" charset="0"/>
              <a:buChar char="•"/>
            </a:pPr>
            <a:r>
              <a:rPr lang="en-US" sz="1800" b="0" i="0" u="none" strike="noStrike" baseline="0" dirty="0">
                <a:solidFill>
                  <a:srgbClr val="000000"/>
                </a:solidFill>
                <a:latin typeface="Arial" panose="020B0604020202020204" pitchFamily="34" charset="0"/>
              </a:rPr>
              <a:t>Staff will be visiting those municipalities to promote AMCTO program and services, armed with swag and special promotions.</a:t>
            </a:r>
          </a:p>
          <a:p>
            <a:pPr marL="285750" indent="-285750" algn="l">
              <a:buFont typeface="Arial" panose="020B0604020202020204" pitchFamily="34" charset="0"/>
              <a:buChar char="•"/>
            </a:pPr>
            <a:endParaRPr lang="en-US" sz="1800" b="0" i="0" u="none" strike="noStrike" baseline="0" dirty="0">
              <a:solidFill>
                <a:srgbClr val="000000"/>
              </a:solidFill>
              <a:latin typeface="Arial" panose="020B0604020202020204" pitchFamily="34" charset="0"/>
            </a:endParaRPr>
          </a:p>
          <a:p>
            <a:pPr marL="285750" indent="-285750" algn="l">
              <a:buFont typeface="Arial" panose="020B0604020202020204" pitchFamily="34" charset="0"/>
              <a:buChar char="•"/>
            </a:pPr>
            <a:r>
              <a:rPr lang="en-US" sz="1800" b="0" i="0" u="none" strike="noStrike" baseline="0" dirty="0">
                <a:solidFill>
                  <a:srgbClr val="000000"/>
                </a:solidFill>
                <a:latin typeface="Arial" panose="020B0604020202020204" pitchFamily="34" charset="0"/>
              </a:rPr>
              <a:t>Lastly, we are working with our accreditation working group to modernize the AMCTO Accreditation processes, using our education platform AMCTO Connect.</a:t>
            </a:r>
          </a:p>
          <a:p>
            <a:pPr marL="285750" indent="-285750" algn="l">
              <a:buFont typeface="Arial" panose="020B0604020202020204" pitchFamily="34" charset="0"/>
              <a:buChar char="•"/>
            </a:pPr>
            <a:r>
              <a:rPr lang="en-US" sz="1800" b="0" i="0" u="none" strike="noStrike" baseline="0" dirty="0">
                <a:solidFill>
                  <a:srgbClr val="000000"/>
                </a:solidFill>
                <a:latin typeface="Arial" panose="020B0604020202020204" pitchFamily="34" charset="0"/>
              </a:rPr>
              <a:t>We anticipate implementing these changes in late in 2024/early 2025. </a:t>
            </a:r>
            <a:endParaRPr lang="en-CA" dirty="0"/>
          </a:p>
        </p:txBody>
      </p:sp>
      <p:sp>
        <p:nvSpPr>
          <p:cNvPr id="4" name="Slide Number Placeholder 3"/>
          <p:cNvSpPr>
            <a:spLocks noGrp="1"/>
          </p:cNvSpPr>
          <p:nvPr>
            <p:ph type="sldNum" sz="quarter" idx="5"/>
          </p:nvPr>
        </p:nvSpPr>
        <p:spPr/>
        <p:txBody>
          <a:bodyPr/>
          <a:lstStyle/>
          <a:p>
            <a:fld id="{22BD8701-17FB-4946-ACCA-AAE45601C1D3}" type="slidenum">
              <a:rPr lang="en-CA" smtClean="0"/>
              <a:t>3</a:t>
            </a:fld>
            <a:endParaRPr lang="en-CA"/>
          </a:p>
        </p:txBody>
      </p:sp>
    </p:spTree>
    <p:extLst>
      <p:ext uri="{BB962C8B-B14F-4D97-AF65-F5344CB8AC3E}">
        <p14:creationId xmlns:p14="http://schemas.microsoft.com/office/powerpoint/2010/main" val="90157146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CA" dirty="0"/>
              <a:t>Never a dull moment on the advocacy front with AMCTO</a:t>
            </a:r>
          </a:p>
          <a:p>
            <a:pPr marL="171450" indent="-171450">
              <a:buFont typeface="Arial" panose="020B0604020202020204" pitchFamily="34" charset="0"/>
              <a:buChar char="•"/>
            </a:pPr>
            <a:r>
              <a:rPr lang="en-CA" dirty="0"/>
              <a:t>We had a very active ROMA conference with 6 delegations</a:t>
            </a:r>
          </a:p>
          <a:p>
            <a:pPr marL="171450" indent="-171450">
              <a:buFont typeface="Arial" panose="020B0604020202020204" pitchFamily="34" charset="0"/>
              <a:buChar char="•"/>
            </a:pPr>
            <a:r>
              <a:rPr lang="en-CA" dirty="0"/>
              <a:t>One of those delegation was with the Minister of Public and Business Service Delivery Todd McCarthy</a:t>
            </a:r>
          </a:p>
          <a:p>
            <a:pPr marL="171450" indent="-171450">
              <a:buFont typeface="Arial" panose="020B0604020202020204" pitchFamily="34" charset="0"/>
              <a:buChar char="•"/>
            </a:pPr>
            <a:r>
              <a:rPr lang="en-CA" dirty="0"/>
              <a:t>We presented Minister McCarthy with our AMCTO MFIPPA Submission, a comprehensive list of suggestions for long overdue legislatives amendments.</a:t>
            </a:r>
          </a:p>
          <a:p>
            <a:pPr marL="628650" lvl="1" indent="-171450">
              <a:buFont typeface="Arial" panose="020B0604020202020204" pitchFamily="34" charset="0"/>
              <a:buChar char="•"/>
            </a:pPr>
            <a:r>
              <a:rPr lang="en-CA" dirty="0"/>
              <a:t>To emphasize to the Minister how dated the MFIPPA legislation is, we present the submission to him and his staff on a CD ROM.</a:t>
            </a:r>
          </a:p>
          <a:p>
            <a:pPr marL="171450" lvl="0" indent="-171450">
              <a:buFont typeface="Arial" panose="020B0604020202020204" pitchFamily="34" charset="0"/>
              <a:buChar char="•"/>
            </a:pPr>
            <a:endParaRPr lang="en-CA" dirty="0"/>
          </a:p>
          <a:p>
            <a:pPr marL="171450" lvl="0" indent="-171450">
              <a:buFont typeface="Arial" panose="020B0604020202020204" pitchFamily="34" charset="0"/>
              <a:buChar char="•"/>
            </a:pPr>
            <a:r>
              <a:rPr lang="en-CA" dirty="0"/>
              <a:t>AMCTO Staff continue to meet regularly with those challenged with strong mayor implementation</a:t>
            </a:r>
          </a:p>
          <a:p>
            <a:pPr marL="171450" lvl="0" indent="-171450">
              <a:buFont typeface="Arial" panose="020B0604020202020204" pitchFamily="34" charset="0"/>
              <a:buChar char="•"/>
            </a:pPr>
            <a:endParaRPr lang="en-CA" dirty="0"/>
          </a:p>
          <a:p>
            <a:pPr marL="171450" lvl="0" indent="-171450">
              <a:buFont typeface="Arial" panose="020B0604020202020204" pitchFamily="34" charset="0"/>
              <a:buChar char="•"/>
            </a:pPr>
            <a:r>
              <a:rPr lang="en-CA" dirty="0"/>
              <a:t>The AMCTO Board has approved series of recommended amendments to the Municipal Elections Act.</a:t>
            </a:r>
          </a:p>
          <a:p>
            <a:pPr marL="171450" lvl="0" indent="-171450">
              <a:buFont typeface="Arial" panose="020B0604020202020204" pitchFamily="34" charset="0"/>
              <a:buChar char="•"/>
            </a:pPr>
            <a:r>
              <a:rPr lang="en-CA" dirty="0"/>
              <a:t>This MEA Submission is going to be submitted to the government this spring.</a:t>
            </a:r>
          </a:p>
          <a:p>
            <a:pPr marL="171450" lvl="0" indent="-171450">
              <a:buFont typeface="Arial" panose="020B0604020202020204" pitchFamily="34" charset="0"/>
              <a:buChar char="•"/>
            </a:pPr>
            <a:r>
              <a:rPr lang="en-CA" dirty="0"/>
              <a:t>Thank you to our MEA working group for all of their hard work in creating the submission.</a:t>
            </a:r>
          </a:p>
          <a:p>
            <a:pPr marL="171450" lvl="0" indent="-171450">
              <a:buFont typeface="Arial" panose="020B0604020202020204" pitchFamily="34" charset="0"/>
              <a:buChar char="•"/>
            </a:pPr>
            <a:endParaRPr lang="en-CA" dirty="0"/>
          </a:p>
          <a:p>
            <a:pPr marL="171450" lvl="0" indent="-171450">
              <a:buFont typeface="Arial" panose="020B0604020202020204" pitchFamily="34" charset="0"/>
              <a:buChar char="•"/>
            </a:pPr>
            <a:r>
              <a:rPr lang="en-CA" dirty="0"/>
              <a:t>AMCTO 2024 Pre-Budget recommendations were submitted, with strong focus on the continuous financial challenges being faced by our sector.</a:t>
            </a:r>
          </a:p>
          <a:p>
            <a:pPr marL="628650" lvl="1" indent="-171450">
              <a:buFont typeface="Arial" panose="020B0604020202020204" pitchFamily="34" charset="0"/>
              <a:buChar char="•"/>
            </a:pPr>
            <a:r>
              <a:rPr lang="en-CA" dirty="0"/>
              <a:t>We also took the opportunity to support AMO’s call for the province to participate in an economic and social prosperity review.</a:t>
            </a:r>
          </a:p>
          <a:p>
            <a:pPr marL="628650" lvl="1" indent="-171450">
              <a:buFont typeface="Arial" panose="020B0604020202020204" pitchFamily="34" charset="0"/>
              <a:buChar char="•"/>
            </a:pPr>
            <a:r>
              <a:rPr lang="en-CA" dirty="0"/>
              <a:t>Will the 2024 Budget chose not to address this call for a review, some housing related infrastructure funds were included.</a:t>
            </a:r>
          </a:p>
          <a:p>
            <a:pPr marL="171450" lvl="0" indent="-171450">
              <a:buFont typeface="Arial" panose="020B0604020202020204" pitchFamily="34" charset="0"/>
              <a:buChar char="•"/>
            </a:pPr>
            <a:endParaRPr lang="en-CA" dirty="0"/>
          </a:p>
          <a:p>
            <a:pPr marL="171450" lvl="0" indent="-171450">
              <a:buFont typeface="Arial" panose="020B0604020202020204" pitchFamily="34" charset="0"/>
              <a:buChar char="•"/>
            </a:pPr>
            <a:r>
              <a:rPr lang="en-CA" dirty="0"/>
              <a:t>In February, the AMCTO Board endorsed the Women of Ontario Say No campaign, that has been calling for stricter penalties for municipal politicians who participate in harassment of their colleagues and/or staff</a:t>
            </a:r>
          </a:p>
          <a:p>
            <a:pPr marL="171450" lvl="0" indent="-171450">
              <a:buFont typeface="Arial" panose="020B0604020202020204" pitchFamily="34" charset="0"/>
              <a:buChar char="•"/>
            </a:pPr>
            <a:endParaRPr lang="en-CA" sz="1800" dirty="0">
              <a:effectLst/>
              <a:latin typeface="Futura Round Light"/>
              <a:ea typeface="Futura Round Light"/>
              <a:cs typeface="Times New Roman" panose="02020603050405020304" pitchFamily="18" charset="0"/>
            </a:endParaRPr>
          </a:p>
          <a:p>
            <a:pPr marL="171450" lvl="0" indent="-171450">
              <a:buFont typeface="Arial" panose="020B0604020202020204" pitchFamily="34" charset="0"/>
              <a:buChar char="•"/>
            </a:pPr>
            <a:r>
              <a:rPr lang="en-GB" sz="1800" dirty="0">
                <a:effectLst/>
                <a:latin typeface="Futura Round Light"/>
                <a:ea typeface="Futura Round Light"/>
                <a:cs typeface="Times New Roman" panose="02020603050405020304" pitchFamily="18" charset="0"/>
              </a:rPr>
              <a:t>World Animal Protection is asking municipalities to support and adopt the resolution to urge the Ontario government to stop downloading responsibilities to municipalities and instead restrict the possession, breeding, and use of non-native (“exotic”) wild animals and license zoos to support municipalities and guarantee the fair and consistent application of policy for the safety of Ontario’s citizens and the captive wild animal population.</a:t>
            </a:r>
          </a:p>
          <a:p>
            <a:pPr marL="171450" lvl="0" indent="-171450">
              <a:buFont typeface="Arial" panose="020B0604020202020204" pitchFamily="34" charset="0"/>
              <a:buChar char="•"/>
            </a:pPr>
            <a:r>
              <a:rPr lang="en-GB" sz="1800" dirty="0">
                <a:effectLst/>
                <a:latin typeface="Futura Round Light"/>
                <a:cs typeface="Times New Roman" panose="02020603050405020304" pitchFamily="18" charset="0"/>
              </a:rPr>
              <a:t>AMCTO is supporting this call and have provided a b</a:t>
            </a:r>
            <a:r>
              <a:rPr lang="en-CA" dirty="0" err="1"/>
              <a:t>riefing</a:t>
            </a:r>
            <a:r>
              <a:rPr lang="en-CA" dirty="0"/>
              <a:t> note and council resolution, on our website,  that members can use to brief their councils to gather support. </a:t>
            </a:r>
          </a:p>
          <a:p>
            <a:pPr marL="171450" lvl="0" indent="-171450">
              <a:buFont typeface="Arial" panose="020B0604020202020204" pitchFamily="34" charset="0"/>
              <a:buChar char="•"/>
            </a:pPr>
            <a:endParaRPr lang="en-CA" dirty="0"/>
          </a:p>
          <a:p>
            <a:pPr marL="171450" lvl="0" indent="-171450">
              <a:buFont typeface="Arial" panose="020B0604020202020204" pitchFamily="34" charset="0"/>
              <a:buChar char="•"/>
            </a:pPr>
            <a:r>
              <a:rPr lang="en-CA" dirty="0"/>
              <a:t>Looking ahead, we continue to track all municipally related government activity and prepare for the AMO conference in August.</a:t>
            </a:r>
          </a:p>
          <a:p>
            <a:pPr marL="171450" lvl="0" indent="-171450">
              <a:buFont typeface="Arial" panose="020B0604020202020204" pitchFamily="34" charset="0"/>
              <a:buChar char="•"/>
            </a:pPr>
            <a:r>
              <a:rPr lang="en-CA" dirty="0"/>
              <a:t>Since we are now transitioning to Elections Ontario as the single register for municipal elections, </a:t>
            </a:r>
            <a:r>
              <a:rPr lang="en-CA" dirty="0" err="1"/>
              <a:t>wWe</a:t>
            </a:r>
            <a:r>
              <a:rPr lang="en-CA" dirty="0"/>
              <a:t> are also monitoring municipal by-elections in 2024 to get member feedback on the quality of election list.</a:t>
            </a:r>
          </a:p>
          <a:p>
            <a:pPr marL="171450" lvl="0" indent="-171450">
              <a:buFont typeface="Arial" panose="020B0604020202020204" pitchFamily="34" charset="0"/>
              <a:buChar char="•"/>
            </a:pPr>
            <a:endParaRPr lang="en-CA" dirty="0"/>
          </a:p>
          <a:p>
            <a:pPr marL="171450" lvl="0" indent="-171450">
              <a:buFont typeface="Arial" panose="020B0604020202020204" pitchFamily="34" charset="0"/>
              <a:buChar char="•"/>
            </a:pPr>
            <a:r>
              <a:rPr lang="en-CA" dirty="0"/>
              <a:t>Thank you to our Legislative and Policy Advisory Committee for all their hard work throughout the term.</a:t>
            </a:r>
          </a:p>
        </p:txBody>
      </p:sp>
      <p:sp>
        <p:nvSpPr>
          <p:cNvPr id="4" name="Slide Number Placeholder 3"/>
          <p:cNvSpPr>
            <a:spLocks noGrp="1"/>
          </p:cNvSpPr>
          <p:nvPr>
            <p:ph type="sldNum" sz="quarter" idx="5"/>
          </p:nvPr>
        </p:nvSpPr>
        <p:spPr/>
        <p:txBody>
          <a:bodyPr/>
          <a:lstStyle/>
          <a:p>
            <a:fld id="{22BD8701-17FB-4946-ACCA-AAE45601C1D3}" type="slidenum">
              <a:rPr lang="en-CA" smtClean="0"/>
              <a:t>4</a:t>
            </a:fld>
            <a:endParaRPr lang="en-CA"/>
          </a:p>
        </p:txBody>
      </p:sp>
    </p:spTree>
    <p:extLst>
      <p:ext uri="{BB962C8B-B14F-4D97-AF65-F5344CB8AC3E}">
        <p14:creationId xmlns:p14="http://schemas.microsoft.com/office/powerpoint/2010/main" val="163233955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dirty="0"/>
              <a:t>The AMCTO Education train continues down the track</a:t>
            </a:r>
          </a:p>
          <a:p>
            <a:pPr marL="171450" indent="-171450">
              <a:buFont typeface="Arial" panose="020B0604020202020204" pitchFamily="34" charset="0"/>
              <a:buChar char="•"/>
            </a:pPr>
            <a:r>
              <a:rPr lang="en-US" dirty="0"/>
              <a:t>We have seen over 1,000 registrants for our 2024 Winter/Spring offerings</a:t>
            </a:r>
          </a:p>
          <a:p>
            <a:pPr marL="171450" indent="-171450">
              <a:buFont typeface="Arial" panose="020B0604020202020204" pitchFamily="34" charset="0"/>
              <a:buChar char="•"/>
            </a:pPr>
            <a:endParaRPr lang="en-US" dirty="0"/>
          </a:p>
          <a:p>
            <a:pPr marL="171450" indent="-171450">
              <a:buFont typeface="Arial" panose="020B0604020202020204" pitchFamily="34" charset="0"/>
              <a:buChar char="•"/>
            </a:pPr>
            <a:r>
              <a:rPr lang="en-US" dirty="0"/>
              <a:t>The Association also is continuing its focus on updating education materials to ensure they are accurate and relevant. </a:t>
            </a:r>
          </a:p>
          <a:p>
            <a:pPr marL="171450" indent="-171450">
              <a:buFont typeface="Arial" panose="020B0604020202020204" pitchFamily="34" charset="0"/>
              <a:buChar char="•"/>
            </a:pPr>
            <a:endParaRPr lang="en-US" dirty="0"/>
          </a:p>
          <a:p>
            <a:pPr marL="171450" indent="-171450">
              <a:buFont typeface="Arial" panose="020B0604020202020204" pitchFamily="34" charset="0"/>
              <a:buChar char="•"/>
            </a:pPr>
            <a:r>
              <a:rPr lang="en-US" dirty="0"/>
              <a:t>At the June conference, we will be recognizing 51 new DMA graduates, our 2</a:t>
            </a:r>
            <a:r>
              <a:rPr lang="en-US" baseline="30000" dirty="0"/>
              <a:t>nd</a:t>
            </a:r>
            <a:r>
              <a:rPr lang="en-US" dirty="0"/>
              <a:t> largest cohort ever, as well as 30 new EDMM graduates. </a:t>
            </a:r>
            <a:endParaRPr lang="en-CA" dirty="0"/>
          </a:p>
        </p:txBody>
      </p:sp>
      <p:sp>
        <p:nvSpPr>
          <p:cNvPr id="4" name="Slide Number Placeholder 3"/>
          <p:cNvSpPr>
            <a:spLocks noGrp="1"/>
          </p:cNvSpPr>
          <p:nvPr>
            <p:ph type="sldNum" sz="quarter" idx="5"/>
          </p:nvPr>
        </p:nvSpPr>
        <p:spPr/>
        <p:txBody>
          <a:bodyPr/>
          <a:lstStyle/>
          <a:p>
            <a:fld id="{22BD8701-17FB-4946-ACCA-AAE45601C1D3}" type="slidenum">
              <a:rPr lang="en-CA" smtClean="0"/>
              <a:t>5</a:t>
            </a:fld>
            <a:endParaRPr lang="en-CA"/>
          </a:p>
        </p:txBody>
      </p:sp>
    </p:spTree>
    <p:extLst>
      <p:ext uri="{BB962C8B-B14F-4D97-AF65-F5344CB8AC3E}">
        <p14:creationId xmlns:p14="http://schemas.microsoft.com/office/powerpoint/2010/main" val="7859235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342900" indent="-342900">
              <a:buFont typeface="Arial" panose="020B0604020202020204" pitchFamily="34" charset="0"/>
              <a:buChar char="•"/>
            </a:pPr>
            <a:r>
              <a:rPr lang="en-US" dirty="0"/>
              <a:t>For professional development, our spring forum program is complete</a:t>
            </a:r>
          </a:p>
          <a:p>
            <a:pPr marL="342900" indent="-342900">
              <a:buFont typeface="Arial" panose="020B0604020202020204" pitchFamily="34" charset="0"/>
              <a:buChar char="•"/>
            </a:pPr>
            <a:endParaRPr lang="en-US" dirty="0"/>
          </a:p>
          <a:p>
            <a:pPr marL="342900" indent="-342900">
              <a:buFont typeface="Arial" panose="020B0604020202020204" pitchFamily="34" charset="0"/>
              <a:buChar char="•"/>
            </a:pPr>
            <a:r>
              <a:rPr lang="en-US" dirty="0"/>
              <a:t>The 2024 Conference and AGM, to be held June 9-12 in The Blue Mountains, is almost sold out</a:t>
            </a:r>
          </a:p>
          <a:p>
            <a:pPr marL="800100" lvl="1" indent="-342900">
              <a:buFont typeface="Arial" panose="020B0604020202020204" pitchFamily="34" charset="0"/>
              <a:buChar char="•"/>
            </a:pPr>
            <a:r>
              <a:rPr lang="en-US" dirty="0"/>
              <a:t>We are predicting it will be our largest conference and largest gala event in the history of AMCTO</a:t>
            </a:r>
          </a:p>
          <a:p>
            <a:pPr marL="800100" lvl="1" indent="-342900">
              <a:buFont typeface="Arial" panose="020B0604020202020204" pitchFamily="34" charset="0"/>
              <a:buChar char="•"/>
            </a:pPr>
            <a:r>
              <a:rPr lang="en-US" dirty="0"/>
              <a:t>So don’t miss your chance to be part of history!</a:t>
            </a:r>
          </a:p>
          <a:p>
            <a:pPr marL="800100" lvl="1" indent="-342900">
              <a:buFont typeface="Arial" panose="020B0604020202020204" pitchFamily="34" charset="0"/>
              <a:buChar char="•"/>
            </a:pPr>
            <a:endParaRPr lang="en-US" dirty="0"/>
          </a:p>
          <a:p>
            <a:pPr marL="342900" lvl="0" indent="-342900">
              <a:buFont typeface="Arial" panose="020B0604020202020204" pitchFamily="34" charset="0"/>
              <a:buChar char="•"/>
            </a:pPr>
            <a:r>
              <a:rPr lang="en-US" dirty="0"/>
              <a:t>Through an open RFP process, the locations have been selected for the 2026-2029 Conferences.</a:t>
            </a:r>
          </a:p>
          <a:p>
            <a:pPr marL="342900" lvl="0" indent="-342900">
              <a:buFont typeface="Arial" panose="020B0604020202020204" pitchFamily="34" charset="0"/>
              <a:buChar char="•"/>
            </a:pPr>
            <a:r>
              <a:rPr lang="en-US" dirty="0"/>
              <a:t>Under strict orders, I am not permitted to announce those locations but I can say they will be at spots we know our members love going to.</a:t>
            </a:r>
          </a:p>
          <a:p>
            <a:pPr marL="342900" lvl="0" indent="-342900">
              <a:buFont typeface="Arial" panose="020B0604020202020204" pitchFamily="34" charset="0"/>
              <a:buChar char="•"/>
            </a:pPr>
            <a:endParaRPr lang="en-US" dirty="0"/>
          </a:p>
          <a:p>
            <a:pPr marL="342900" lvl="0" indent="-342900">
              <a:buFont typeface="Arial" panose="020B0604020202020204" pitchFamily="34" charset="0"/>
              <a:buChar char="•"/>
            </a:pPr>
            <a:r>
              <a:rPr lang="en-US" dirty="0"/>
              <a:t>On the slide we have included our upcoming fall forum dates, including our first ever municipal and indigenous communities forum as well as two hybrid forums.</a:t>
            </a:r>
          </a:p>
          <a:p>
            <a:pPr marL="342900" lvl="0" indent="-342900">
              <a:buFont typeface="Arial" panose="020B0604020202020204" pitchFamily="34" charset="0"/>
              <a:buChar char="•"/>
            </a:pPr>
            <a:endParaRPr lang="en-US" dirty="0"/>
          </a:p>
          <a:p>
            <a:pPr marL="342900" lvl="0" indent="-342900">
              <a:buFont typeface="Arial" panose="020B0604020202020204" pitchFamily="34" charset="0"/>
              <a:buChar char="•"/>
            </a:pPr>
            <a:r>
              <a:rPr lang="en-US" dirty="0"/>
              <a:t>Looking ahead, we will be looking for volunteers to help develop our fall forums</a:t>
            </a: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I know it is hard to imagine but planning is already underway for 2026 Elections Training!</a:t>
            </a:r>
            <a:endParaRPr lang="en-CA" dirty="0"/>
          </a:p>
          <a:p>
            <a:pPr marL="342900" lvl="0" indent="-342900">
              <a:buFont typeface="Arial" panose="020B0604020202020204" pitchFamily="34" charset="0"/>
              <a:buChar char="•"/>
            </a:pPr>
            <a:r>
              <a:rPr lang="en-US" dirty="0"/>
              <a:t>To that end, we will also be looking for volunteers for our Election Working Group to help develop the content for the elections training program.</a:t>
            </a:r>
          </a:p>
        </p:txBody>
      </p:sp>
      <p:sp>
        <p:nvSpPr>
          <p:cNvPr id="4" name="Slide Number Placeholder 3"/>
          <p:cNvSpPr>
            <a:spLocks noGrp="1"/>
          </p:cNvSpPr>
          <p:nvPr>
            <p:ph type="sldNum" sz="quarter" idx="5"/>
          </p:nvPr>
        </p:nvSpPr>
        <p:spPr/>
        <p:txBody>
          <a:bodyPr/>
          <a:lstStyle/>
          <a:p>
            <a:fld id="{22BD8701-17FB-4946-ACCA-AAE45601C1D3}" type="slidenum">
              <a:rPr lang="en-CA" smtClean="0"/>
              <a:t>6</a:t>
            </a:fld>
            <a:endParaRPr lang="en-CA"/>
          </a:p>
        </p:txBody>
      </p:sp>
    </p:spTree>
    <p:extLst>
      <p:ext uri="{BB962C8B-B14F-4D97-AF65-F5344CB8AC3E}">
        <p14:creationId xmlns:p14="http://schemas.microsoft.com/office/powerpoint/2010/main" val="138616058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342900" indent="-342900">
              <a:buFont typeface="Arial" panose="020B0604020202020204" pitchFamily="34" charset="0"/>
              <a:buChar char="•"/>
            </a:pPr>
            <a:r>
              <a:rPr lang="en-US" dirty="0"/>
              <a:t>Just a quick reminder about AMCTO’s new online store</a:t>
            </a:r>
          </a:p>
          <a:p>
            <a:pPr marL="342900" indent="-342900">
              <a:buFont typeface="Arial" panose="020B0604020202020204" pitchFamily="34" charset="0"/>
              <a:buChar char="•"/>
            </a:pPr>
            <a:r>
              <a:rPr lang="en-US" dirty="0"/>
              <a:t>The AMCTO on-line store has a number of AMCTO and “Local Gov Love” branded short and long sleeved t-shirts, hoodies and polos</a:t>
            </a:r>
          </a:p>
          <a:p>
            <a:pPr marL="342900" indent="-342900">
              <a:buFont typeface="Arial" panose="020B0604020202020204" pitchFamily="34" charset="0"/>
              <a:buChar char="•"/>
            </a:pPr>
            <a:r>
              <a:rPr lang="en-US" dirty="0"/>
              <a:t>We saw a lot of members wearing the Local Gov Love shirts during Local Government Week!</a:t>
            </a:r>
          </a:p>
          <a:p>
            <a:pPr marL="342900" indent="-342900">
              <a:buFont typeface="Arial" panose="020B0604020202020204" pitchFamily="34" charset="0"/>
              <a:buChar char="•"/>
            </a:pPr>
            <a:r>
              <a:rPr lang="en-US" dirty="0"/>
              <a:t>In the near future we will be adding AMCTO socks and certificate frames to display your education certificates or diplomas</a:t>
            </a:r>
          </a:p>
          <a:p>
            <a:pPr marL="342900" indent="-342900">
              <a:buFont typeface="Arial" panose="020B0604020202020204" pitchFamily="34" charset="0"/>
              <a:buChar char="•"/>
            </a:pPr>
            <a:r>
              <a:rPr lang="en-US" dirty="0"/>
              <a:t>To access the store, go to amcto.com and find the “Shop AMCTO” link under the Network and Community drop down menu</a:t>
            </a:r>
          </a:p>
          <a:p>
            <a:endParaRPr lang="en-CA" dirty="0"/>
          </a:p>
        </p:txBody>
      </p:sp>
      <p:sp>
        <p:nvSpPr>
          <p:cNvPr id="4" name="Slide Number Placeholder 3"/>
          <p:cNvSpPr>
            <a:spLocks noGrp="1"/>
          </p:cNvSpPr>
          <p:nvPr>
            <p:ph type="sldNum" sz="quarter" idx="5"/>
          </p:nvPr>
        </p:nvSpPr>
        <p:spPr/>
        <p:txBody>
          <a:bodyPr/>
          <a:lstStyle/>
          <a:p>
            <a:fld id="{22BD8701-17FB-4946-ACCA-AAE45601C1D3}" type="slidenum">
              <a:rPr lang="en-CA" smtClean="0"/>
              <a:t>7</a:t>
            </a:fld>
            <a:endParaRPr lang="en-CA"/>
          </a:p>
        </p:txBody>
      </p:sp>
    </p:spTree>
    <p:extLst>
      <p:ext uri="{BB962C8B-B14F-4D97-AF65-F5344CB8AC3E}">
        <p14:creationId xmlns:p14="http://schemas.microsoft.com/office/powerpoint/2010/main" val="156722118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342900" indent="-342900">
              <a:buFont typeface="Arial" panose="020B0604020202020204" pitchFamily="34" charset="0"/>
              <a:buChar char="•"/>
            </a:pPr>
            <a:r>
              <a:rPr lang="en-US" b="0" u="none" dirty="0"/>
              <a:t>Since we launched our new website, we have notice increased use of the discussion forums section</a:t>
            </a:r>
          </a:p>
          <a:p>
            <a:pPr marL="342900" indent="-342900">
              <a:buFont typeface="Arial" panose="020B0604020202020204" pitchFamily="34" charset="0"/>
              <a:buChar char="•"/>
            </a:pPr>
            <a:r>
              <a:rPr lang="en-US" b="0" u="none" dirty="0"/>
              <a:t>We often here from members that they are looking for connect and network with other members, either in their zone or more generally across the province.</a:t>
            </a:r>
          </a:p>
          <a:p>
            <a:pPr marL="342900" indent="-342900">
              <a:buFont typeface="Arial" panose="020B0604020202020204" pitchFamily="34" charset="0"/>
              <a:buChar char="•"/>
            </a:pPr>
            <a:r>
              <a:rPr lang="en-US" b="0" u="none" dirty="0"/>
              <a:t>The discussion forms section is an excellent way to ask questions, share resources, tools, templates and other tips with your fellow members in our General Forum or Zone-specific Forums</a:t>
            </a:r>
          </a:p>
          <a:p>
            <a:pPr marL="342900" indent="-342900">
              <a:buFont typeface="Arial" panose="020B0604020202020204" pitchFamily="34" charset="0"/>
              <a:buChar char="•"/>
            </a:pPr>
            <a:r>
              <a:rPr lang="en-US" b="0" u="none" dirty="0"/>
              <a:t>It is a dedicated space available exclusively to AMCTO members as a space to continue conversations and virtual networking</a:t>
            </a:r>
          </a:p>
          <a:p>
            <a:pPr marL="342900" indent="-342900">
              <a:buFont typeface="Arial" panose="020B0604020202020204" pitchFamily="34" charset="0"/>
              <a:buChar char="•"/>
            </a:pPr>
            <a:r>
              <a:rPr lang="en-US" b="0" u="none" dirty="0"/>
              <a:t>Also a reminder to engage in our social media channels</a:t>
            </a:r>
          </a:p>
          <a:p>
            <a:pPr marL="342900" indent="-342900">
              <a:buFont typeface="Arial" panose="020B0604020202020204" pitchFamily="34" charset="0"/>
              <a:buChar char="•"/>
            </a:pPr>
            <a:r>
              <a:rPr lang="en-US" b="0" u="none" dirty="0"/>
              <a:t>The more you follow and engage with our platforms, the stronger our Association becomes.</a:t>
            </a:r>
          </a:p>
          <a:p>
            <a:endParaRPr lang="en-CA" dirty="0"/>
          </a:p>
        </p:txBody>
      </p:sp>
      <p:sp>
        <p:nvSpPr>
          <p:cNvPr id="4" name="Slide Number Placeholder 3"/>
          <p:cNvSpPr>
            <a:spLocks noGrp="1"/>
          </p:cNvSpPr>
          <p:nvPr>
            <p:ph type="sldNum" sz="quarter" idx="5"/>
          </p:nvPr>
        </p:nvSpPr>
        <p:spPr/>
        <p:txBody>
          <a:bodyPr/>
          <a:lstStyle/>
          <a:p>
            <a:fld id="{22BD8701-17FB-4946-ACCA-AAE45601C1D3}" type="slidenum">
              <a:rPr lang="en-CA" smtClean="0"/>
              <a:t>8</a:t>
            </a:fld>
            <a:endParaRPr lang="en-CA"/>
          </a:p>
        </p:txBody>
      </p:sp>
    </p:spTree>
    <p:extLst>
      <p:ext uri="{BB962C8B-B14F-4D97-AF65-F5344CB8AC3E}">
        <p14:creationId xmlns:p14="http://schemas.microsoft.com/office/powerpoint/2010/main" val="199440479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342900" indent="-342900">
              <a:buFont typeface="Arial" panose="020B0604020202020204" pitchFamily="34" charset="0"/>
              <a:buChar char="•"/>
            </a:pPr>
            <a:r>
              <a:rPr lang="en-US"/>
              <a:t>Thank you again for inviting us to provide this update today.</a:t>
            </a:r>
          </a:p>
          <a:p>
            <a:pPr marL="342900" marR="0" lvl="0" indent="-342900" defTabSz="457200" eaLnBrk="1" fontAlgn="auto" latinLnBrk="0" hangingPunct="1">
              <a:lnSpc>
                <a:spcPct val="117999"/>
              </a:lnSpc>
              <a:spcBef>
                <a:spcPts val="0"/>
              </a:spcBef>
              <a:spcAft>
                <a:spcPts val="0"/>
              </a:spcAft>
              <a:buClrTx/>
              <a:buSzTx/>
              <a:buFont typeface="Arial" panose="020B0604020202020204" pitchFamily="34" charset="0"/>
              <a:buChar char="•"/>
              <a:tabLst/>
              <a:defRPr/>
            </a:pPr>
            <a:r>
              <a:rPr lang="en-US"/>
              <a:t>How are we doing? Can we do more? How can we better support you as municipal professionals.</a:t>
            </a:r>
          </a:p>
          <a:p>
            <a:pPr marL="342900" indent="-342900">
              <a:buFont typeface="Arial" panose="020B0604020202020204" pitchFamily="34" charset="0"/>
              <a:buChar char="•"/>
            </a:pPr>
            <a:r>
              <a:rPr lang="en-US"/>
              <a:t>We would very much welcome questions or comments like this or anything else you might have on your mind.</a:t>
            </a:r>
          </a:p>
          <a:p>
            <a:endParaRPr lang="en-CA"/>
          </a:p>
        </p:txBody>
      </p:sp>
      <p:sp>
        <p:nvSpPr>
          <p:cNvPr id="4" name="Slide Number Placeholder 3"/>
          <p:cNvSpPr>
            <a:spLocks noGrp="1"/>
          </p:cNvSpPr>
          <p:nvPr>
            <p:ph type="sldNum" sz="quarter" idx="5"/>
          </p:nvPr>
        </p:nvSpPr>
        <p:spPr/>
        <p:txBody>
          <a:bodyPr/>
          <a:lstStyle/>
          <a:p>
            <a:fld id="{22BD8701-17FB-4946-ACCA-AAE45601C1D3}" type="slidenum">
              <a:rPr lang="en-CA" smtClean="0"/>
              <a:t>9</a:t>
            </a:fld>
            <a:endParaRPr lang="en-CA"/>
          </a:p>
        </p:txBody>
      </p:sp>
    </p:spTree>
    <p:extLst>
      <p:ext uri="{BB962C8B-B14F-4D97-AF65-F5344CB8AC3E}">
        <p14:creationId xmlns:p14="http://schemas.microsoft.com/office/powerpoint/2010/main" val="877890736"/>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30" name="Rectangle 29">
            <a:extLst>
              <a:ext uri="{FF2B5EF4-FFF2-40B4-BE49-F238E27FC236}">
                <a16:creationId xmlns:a16="http://schemas.microsoft.com/office/drawing/2014/main" id="{902D65A7-4620-7CEF-823A-12BBE54AC983}"/>
              </a:ext>
            </a:extLst>
          </p:cNvPr>
          <p:cNvSpPr>
            <a:spLocks noGrp="1" noRot="1" noMove="1" noResize="1" noEditPoints="1" noAdjustHandles="1" noChangeArrowheads="1" noChangeShapeType="1"/>
          </p:cNvSpPr>
          <p:nvPr userDrawn="1"/>
        </p:nvSpPr>
        <p:spPr>
          <a:xfrm>
            <a:off x="0" y="1"/>
            <a:ext cx="12192000" cy="6858000"/>
          </a:xfrm>
          <a:prstGeom prst="rect">
            <a:avLst/>
          </a:prstGeom>
          <a:solidFill>
            <a:srgbClr val="D5E9F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32" name="Freeform: Shape 31">
            <a:extLst>
              <a:ext uri="{FF2B5EF4-FFF2-40B4-BE49-F238E27FC236}">
                <a16:creationId xmlns:a16="http://schemas.microsoft.com/office/drawing/2014/main" id="{57388498-D930-82A4-84F0-8139D07ECFFD}"/>
              </a:ext>
            </a:extLst>
          </p:cNvPr>
          <p:cNvSpPr>
            <a:spLocks noGrp="1" noRot="1" noMove="1" noResize="1" noEditPoints="1" noAdjustHandles="1" noChangeArrowheads="1" noChangeShapeType="1"/>
          </p:cNvSpPr>
          <p:nvPr userDrawn="1"/>
        </p:nvSpPr>
        <p:spPr>
          <a:xfrm flipH="1">
            <a:off x="0" y="2762035"/>
            <a:ext cx="1339274" cy="2082800"/>
          </a:xfrm>
          <a:custGeom>
            <a:avLst/>
            <a:gdLst>
              <a:gd name="connsiteX0" fmla="*/ 1041400 w 1339274"/>
              <a:gd name="connsiteY0" fmla="*/ 0 h 2082800"/>
              <a:gd name="connsiteX1" fmla="*/ 0 w 1339274"/>
              <a:gd name="connsiteY1" fmla="*/ 1041400 h 2082800"/>
              <a:gd name="connsiteX2" fmla="*/ 1041400 w 1339274"/>
              <a:gd name="connsiteY2" fmla="*/ 2082800 h 2082800"/>
              <a:gd name="connsiteX3" fmla="*/ 1251278 w 1339274"/>
              <a:gd name="connsiteY3" fmla="*/ 2061643 h 2082800"/>
              <a:gd name="connsiteX4" fmla="*/ 1339274 w 1339274"/>
              <a:gd name="connsiteY4" fmla="*/ 2034327 h 2082800"/>
              <a:gd name="connsiteX5" fmla="*/ 1339274 w 1339274"/>
              <a:gd name="connsiteY5" fmla="*/ 48473 h 2082800"/>
              <a:gd name="connsiteX6" fmla="*/ 1251278 w 1339274"/>
              <a:gd name="connsiteY6" fmla="*/ 21158 h 2082800"/>
              <a:gd name="connsiteX7" fmla="*/ 1041400 w 1339274"/>
              <a:gd name="connsiteY7" fmla="*/ 0 h 20828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339274" h="2082800">
                <a:moveTo>
                  <a:pt x="1041400" y="0"/>
                </a:moveTo>
                <a:cubicBezTo>
                  <a:pt x="466251" y="0"/>
                  <a:pt x="0" y="466251"/>
                  <a:pt x="0" y="1041400"/>
                </a:cubicBezTo>
                <a:cubicBezTo>
                  <a:pt x="0" y="1616549"/>
                  <a:pt x="466251" y="2082800"/>
                  <a:pt x="1041400" y="2082800"/>
                </a:cubicBezTo>
                <a:cubicBezTo>
                  <a:pt x="1113294" y="2082800"/>
                  <a:pt x="1183486" y="2075515"/>
                  <a:pt x="1251278" y="2061643"/>
                </a:cubicBezTo>
                <a:lnTo>
                  <a:pt x="1339274" y="2034327"/>
                </a:lnTo>
                <a:lnTo>
                  <a:pt x="1339274" y="48473"/>
                </a:lnTo>
                <a:lnTo>
                  <a:pt x="1251278" y="21158"/>
                </a:lnTo>
                <a:cubicBezTo>
                  <a:pt x="1183486" y="7285"/>
                  <a:pt x="1113294" y="0"/>
                  <a:pt x="1041400" y="0"/>
                </a:cubicBezTo>
                <a:close/>
              </a:path>
            </a:pathLst>
          </a:custGeom>
          <a:solidFill>
            <a:srgbClr val="A7CADE"/>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CA"/>
          </a:p>
        </p:txBody>
      </p:sp>
      <p:sp>
        <p:nvSpPr>
          <p:cNvPr id="34" name="Freeform: Shape 33">
            <a:extLst>
              <a:ext uri="{FF2B5EF4-FFF2-40B4-BE49-F238E27FC236}">
                <a16:creationId xmlns:a16="http://schemas.microsoft.com/office/drawing/2014/main" id="{4BEF0FE6-058A-ECFA-AB8B-CEC41D1C7E23}"/>
              </a:ext>
            </a:extLst>
          </p:cNvPr>
          <p:cNvSpPr>
            <a:spLocks noGrp="1" noRot="1" noMove="1" noResize="1" noEditPoints="1" noAdjustHandles="1" noChangeArrowheads="1" noChangeShapeType="1"/>
          </p:cNvSpPr>
          <p:nvPr userDrawn="1"/>
        </p:nvSpPr>
        <p:spPr>
          <a:xfrm flipH="1">
            <a:off x="5723301" y="5396923"/>
            <a:ext cx="3006565" cy="1461077"/>
          </a:xfrm>
          <a:custGeom>
            <a:avLst/>
            <a:gdLst>
              <a:gd name="connsiteX0" fmla="*/ 1503282 w 3006565"/>
              <a:gd name="connsiteY0" fmla="*/ 0 h 1461077"/>
              <a:gd name="connsiteX1" fmla="*/ 5528 w 3006565"/>
              <a:gd name="connsiteY1" fmla="*/ 1351596 h 1461077"/>
              <a:gd name="connsiteX2" fmla="*/ 0 w 3006565"/>
              <a:gd name="connsiteY2" fmla="*/ 1461077 h 1461077"/>
              <a:gd name="connsiteX3" fmla="*/ 3006565 w 3006565"/>
              <a:gd name="connsiteY3" fmla="*/ 1461077 h 1461077"/>
              <a:gd name="connsiteX4" fmla="*/ 3001036 w 3006565"/>
              <a:gd name="connsiteY4" fmla="*/ 1351596 h 1461077"/>
              <a:gd name="connsiteX5" fmla="*/ 1503282 w 3006565"/>
              <a:gd name="connsiteY5" fmla="*/ 0 h 14610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006565" h="1461077">
                <a:moveTo>
                  <a:pt x="1503282" y="0"/>
                </a:moveTo>
                <a:cubicBezTo>
                  <a:pt x="723770" y="0"/>
                  <a:pt x="82626" y="592424"/>
                  <a:pt x="5528" y="1351596"/>
                </a:cubicBezTo>
                <a:lnTo>
                  <a:pt x="0" y="1461077"/>
                </a:lnTo>
                <a:lnTo>
                  <a:pt x="3006565" y="1461077"/>
                </a:lnTo>
                <a:lnTo>
                  <a:pt x="3001036" y="1351596"/>
                </a:lnTo>
                <a:cubicBezTo>
                  <a:pt x="2923938" y="592424"/>
                  <a:pt x="2282795" y="0"/>
                  <a:pt x="1503282" y="0"/>
                </a:cubicBezTo>
                <a:close/>
              </a:path>
            </a:pathLst>
          </a:custGeom>
          <a:solidFill>
            <a:srgbClr val="A7CADE"/>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CA"/>
          </a:p>
        </p:txBody>
      </p:sp>
      <p:sp>
        <p:nvSpPr>
          <p:cNvPr id="18" name="Oval 17">
            <a:extLst>
              <a:ext uri="{FF2B5EF4-FFF2-40B4-BE49-F238E27FC236}">
                <a16:creationId xmlns:a16="http://schemas.microsoft.com/office/drawing/2014/main" id="{8FB629D2-A7FA-AEB6-4B21-6853E0944448}"/>
              </a:ext>
            </a:extLst>
          </p:cNvPr>
          <p:cNvSpPr>
            <a:spLocks noGrp="1" noRot="1" noMove="1" noResize="1" noEditPoints="1" noAdjustHandles="1" noChangeArrowheads="1" noChangeShapeType="1"/>
          </p:cNvSpPr>
          <p:nvPr userDrawn="1"/>
        </p:nvSpPr>
        <p:spPr>
          <a:xfrm>
            <a:off x="6952493" y="74924"/>
            <a:ext cx="1779617" cy="1779617"/>
          </a:xfrm>
          <a:prstGeom prst="ellipse">
            <a:avLst/>
          </a:prstGeom>
          <a:solidFill>
            <a:srgbClr val="A7CADE"/>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CA" sz="1600"/>
              <a:t> </a:t>
            </a:r>
          </a:p>
        </p:txBody>
      </p:sp>
      <p:sp>
        <p:nvSpPr>
          <p:cNvPr id="15" name="Rectangle 14">
            <a:extLst>
              <a:ext uri="{FF2B5EF4-FFF2-40B4-BE49-F238E27FC236}">
                <a16:creationId xmlns:a16="http://schemas.microsoft.com/office/drawing/2014/main" id="{B66D1672-A6D6-BB98-08B6-A8970DC1B91F}"/>
              </a:ext>
            </a:extLst>
          </p:cNvPr>
          <p:cNvSpPr>
            <a:spLocks noGrp="1" noRot="1" noMove="1" noResize="1" noEditPoints="1" noAdjustHandles="1" noChangeArrowheads="1" noChangeShapeType="1"/>
          </p:cNvSpPr>
          <p:nvPr userDrawn="1"/>
        </p:nvSpPr>
        <p:spPr>
          <a:xfrm>
            <a:off x="9596582" y="0"/>
            <a:ext cx="2595418" cy="1158802"/>
          </a:xfrm>
          <a:prstGeom prst="rect">
            <a:avLst/>
          </a:prstGeom>
          <a:solidFill>
            <a:srgbClr val="D5E9F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CA">
              <a:ln>
                <a:noFill/>
              </a:ln>
              <a:solidFill>
                <a:srgbClr val="D5E9F4"/>
              </a:solidFill>
            </a:endParaRPr>
          </a:p>
        </p:txBody>
      </p:sp>
      <p:sp>
        <p:nvSpPr>
          <p:cNvPr id="2" name="Title 1">
            <a:extLst>
              <a:ext uri="{FF2B5EF4-FFF2-40B4-BE49-F238E27FC236}">
                <a16:creationId xmlns:a16="http://schemas.microsoft.com/office/drawing/2014/main" id="{D90DDAB4-FA9D-7FA7-5855-F885047572C8}"/>
              </a:ext>
            </a:extLst>
          </p:cNvPr>
          <p:cNvSpPr>
            <a:spLocks noGrp="1"/>
          </p:cNvSpPr>
          <p:nvPr>
            <p:ph type="ctrTitle"/>
          </p:nvPr>
        </p:nvSpPr>
        <p:spPr>
          <a:xfrm>
            <a:off x="1524000" y="2484582"/>
            <a:ext cx="5949986" cy="1390918"/>
          </a:xfrm>
        </p:spPr>
        <p:txBody>
          <a:bodyPr anchor="b"/>
          <a:lstStyle>
            <a:lvl1pPr algn="l">
              <a:defRPr lang="en-US" dirty="0" smtClean="0"/>
            </a:lvl1pPr>
          </a:lstStyle>
          <a:p>
            <a:r>
              <a:rPr lang="en-US"/>
              <a:t>Click to edit Master title style</a:t>
            </a:r>
            <a:endParaRPr lang="en-CA"/>
          </a:p>
        </p:txBody>
      </p:sp>
      <p:sp>
        <p:nvSpPr>
          <p:cNvPr id="3" name="Subtitle 2">
            <a:extLst>
              <a:ext uri="{FF2B5EF4-FFF2-40B4-BE49-F238E27FC236}">
                <a16:creationId xmlns:a16="http://schemas.microsoft.com/office/drawing/2014/main" id="{BDA091B7-35DE-C168-9D39-EE408D18D7EF}"/>
              </a:ext>
            </a:extLst>
          </p:cNvPr>
          <p:cNvSpPr>
            <a:spLocks noGrp="1"/>
          </p:cNvSpPr>
          <p:nvPr>
            <p:ph type="subTitle" idx="1"/>
          </p:nvPr>
        </p:nvSpPr>
        <p:spPr>
          <a:xfrm>
            <a:off x="1524000" y="3937845"/>
            <a:ext cx="5949986" cy="1158802"/>
          </a:xfrm>
        </p:spPr>
        <p:txBody>
          <a:bodyPr/>
          <a:lstStyle>
            <a:lvl1pPr marL="0" indent="0" algn="l">
              <a:buNone/>
              <a:defRPr sz="2400">
                <a:latin typeface="Arial" panose="020B0604020202020204" pitchFamily="34" charset="0"/>
                <a:cs typeface="Arial" panose="020B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CA"/>
          </a:p>
        </p:txBody>
      </p:sp>
      <p:pic>
        <p:nvPicPr>
          <p:cNvPr id="14" name="Picture 13" descr="A black background with a black square&#10;&#10;Description automatically generated with medium confidence">
            <a:extLst>
              <a:ext uri="{FF2B5EF4-FFF2-40B4-BE49-F238E27FC236}">
                <a16:creationId xmlns:a16="http://schemas.microsoft.com/office/drawing/2014/main" id="{B715B28D-26AA-FFE4-1181-2699F2326961}"/>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524000" y="1496291"/>
            <a:ext cx="3280529" cy="825189"/>
          </a:xfrm>
          <a:prstGeom prst="rect">
            <a:avLst/>
          </a:prstGeom>
        </p:spPr>
      </p:pic>
      <p:pic>
        <p:nvPicPr>
          <p:cNvPr id="13" name="Picture 12" descr="A black rectangle with white text&#10;&#10;Description automatically generated">
            <a:extLst>
              <a:ext uri="{FF2B5EF4-FFF2-40B4-BE49-F238E27FC236}">
                <a16:creationId xmlns:a16="http://schemas.microsoft.com/office/drawing/2014/main" id="{6BFB7877-62BC-FCCB-1B59-0EA8B8197C2D}"/>
              </a:ext>
            </a:extLst>
          </p:cNvPr>
          <p:cNvPicPr>
            <a:picLocks noGrp="1" noRot="1" noChangeAspect="1" noMove="1" noResize="1" noEditPoints="1" noAdjustHandles="1" noChangeArrowheads="1" noChangeShapeType="1" noCrop="1"/>
          </p:cNvPicPr>
          <p:nvPr userDrawn="1"/>
        </p:nvPicPr>
        <p:blipFill>
          <a:blip r:embed="rId3">
            <a:extLst>
              <a:ext uri="{28A0092B-C50C-407E-A947-70E740481C1C}">
                <a14:useLocalDpi xmlns:a14="http://schemas.microsoft.com/office/drawing/2010/main" val="0"/>
              </a:ext>
            </a:extLst>
          </a:blip>
          <a:stretch>
            <a:fillRect/>
          </a:stretch>
        </p:blipFill>
        <p:spPr>
          <a:xfrm>
            <a:off x="669637" y="603849"/>
            <a:ext cx="10858772" cy="5650302"/>
          </a:xfrm>
          <a:prstGeom prst="rect">
            <a:avLst/>
          </a:prstGeom>
        </p:spPr>
      </p:pic>
      <p:sp>
        <p:nvSpPr>
          <p:cNvPr id="37" name="Picture Placeholder 36">
            <a:extLst>
              <a:ext uri="{FF2B5EF4-FFF2-40B4-BE49-F238E27FC236}">
                <a16:creationId xmlns:a16="http://schemas.microsoft.com/office/drawing/2014/main" id="{D4EE74D6-1C6A-E104-A788-6632702DE91B}"/>
              </a:ext>
            </a:extLst>
          </p:cNvPr>
          <p:cNvSpPr>
            <a:spLocks noGrp="1" noRot="1" noMove="1" noResize="1" noEditPoints="1" noAdjustHandles="1" noChangeArrowheads="1" noChangeShapeType="1"/>
          </p:cNvSpPr>
          <p:nvPr>
            <p:ph type="pic" sz="quarter" idx="10" hasCustomPrompt="1"/>
          </p:nvPr>
        </p:nvSpPr>
        <p:spPr>
          <a:xfrm>
            <a:off x="7658714" y="0"/>
            <a:ext cx="4533287" cy="5003461"/>
          </a:xfrm>
          <a:custGeom>
            <a:avLst/>
            <a:gdLst>
              <a:gd name="connsiteX0" fmla="*/ 1791484 w 4533287"/>
              <a:gd name="connsiteY0" fmla="*/ 0 h 5003461"/>
              <a:gd name="connsiteX1" fmla="*/ 3329938 w 4533287"/>
              <a:gd name="connsiteY1" fmla="*/ 0 h 5003461"/>
              <a:gd name="connsiteX2" fmla="*/ 3557455 w 4533287"/>
              <a:gd name="connsiteY2" fmla="*/ 83272 h 5003461"/>
              <a:gd name="connsiteX3" fmla="*/ 4371407 w 4533287"/>
              <a:gd name="connsiteY3" fmla="*/ 632054 h 5003461"/>
              <a:gd name="connsiteX4" fmla="*/ 4533287 w 4533287"/>
              <a:gd name="connsiteY4" fmla="*/ 810167 h 5003461"/>
              <a:gd name="connsiteX5" fmla="*/ 4533287 w 4533287"/>
              <a:gd name="connsiteY5" fmla="*/ 4075334 h 5003461"/>
              <a:gd name="connsiteX6" fmla="*/ 4371407 w 4533287"/>
              <a:gd name="connsiteY6" fmla="*/ 4253447 h 5003461"/>
              <a:gd name="connsiteX7" fmla="*/ 2560711 w 4533287"/>
              <a:gd name="connsiteY7" fmla="*/ 5003461 h 5003461"/>
              <a:gd name="connsiteX8" fmla="*/ 0 w 4533287"/>
              <a:gd name="connsiteY8" fmla="*/ 2442750 h 5003461"/>
              <a:gd name="connsiteX9" fmla="*/ 1563967 w 4533287"/>
              <a:gd name="connsiteY9" fmla="*/ 83272 h 50034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533287" h="5003461">
                <a:moveTo>
                  <a:pt x="1791484" y="0"/>
                </a:moveTo>
                <a:lnTo>
                  <a:pt x="3329938" y="0"/>
                </a:lnTo>
                <a:lnTo>
                  <a:pt x="3557455" y="83272"/>
                </a:lnTo>
                <a:cubicBezTo>
                  <a:pt x="3863815" y="212851"/>
                  <a:pt x="4139708" y="400355"/>
                  <a:pt x="4371407" y="632054"/>
                </a:cubicBezTo>
                <a:lnTo>
                  <a:pt x="4533287" y="810167"/>
                </a:lnTo>
                <a:lnTo>
                  <a:pt x="4533287" y="4075334"/>
                </a:lnTo>
                <a:lnTo>
                  <a:pt x="4371407" y="4253447"/>
                </a:lnTo>
                <a:cubicBezTo>
                  <a:pt x="3908010" y="4716844"/>
                  <a:pt x="3267832" y="5003461"/>
                  <a:pt x="2560711" y="5003461"/>
                </a:cubicBezTo>
                <a:cubicBezTo>
                  <a:pt x="1146469" y="5003461"/>
                  <a:pt x="0" y="3856992"/>
                  <a:pt x="0" y="2442750"/>
                </a:cubicBezTo>
                <a:cubicBezTo>
                  <a:pt x="0" y="1382069"/>
                  <a:pt x="644889" y="472009"/>
                  <a:pt x="1563967" y="83272"/>
                </a:cubicBezTo>
                <a:close/>
              </a:path>
            </a:pathLst>
          </a:custGeom>
          <a:solidFill>
            <a:srgbClr val="A7CADE"/>
          </a:solidFill>
        </p:spPr>
        <p:txBody>
          <a:bodyPr wrap="square" anchor="ctr">
            <a:noAutofit/>
          </a:bodyPr>
          <a:lstStyle>
            <a:lvl1pPr marL="0" indent="0" algn="ctr">
              <a:buNone/>
              <a:defRPr/>
            </a:lvl1pPr>
          </a:lstStyle>
          <a:p>
            <a:r>
              <a:rPr lang="en-CA"/>
              <a:t>Click to add image</a:t>
            </a:r>
          </a:p>
        </p:txBody>
      </p:sp>
    </p:spTree>
    <p:extLst>
      <p:ext uri="{BB962C8B-B14F-4D97-AF65-F5344CB8AC3E}">
        <p14:creationId xmlns:p14="http://schemas.microsoft.com/office/powerpoint/2010/main" val="19817467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34565B-2B46-A249-0F0F-8F9B69B9083A}"/>
              </a:ext>
            </a:extLst>
          </p:cNvPr>
          <p:cNvSpPr>
            <a:spLocks noGrp="1"/>
          </p:cNvSpPr>
          <p:nvPr>
            <p:ph type="title"/>
          </p:nvPr>
        </p:nvSpPr>
        <p:spPr/>
        <p:txBody>
          <a:bodyPr/>
          <a:lstStyle>
            <a:lvl1pPr>
              <a:defRPr b="0">
                <a:latin typeface="Arial" panose="020B0604020202020204" pitchFamily="34" charset="0"/>
                <a:cs typeface="Arial" panose="020B0604020202020204" pitchFamily="34" charset="0"/>
              </a:defRPr>
            </a:lvl1pPr>
          </a:lstStyle>
          <a:p>
            <a:r>
              <a:rPr lang="en-US"/>
              <a:t>Click to edit Master title style</a:t>
            </a:r>
            <a:endParaRPr lang="en-CA"/>
          </a:p>
        </p:txBody>
      </p:sp>
      <p:sp>
        <p:nvSpPr>
          <p:cNvPr id="3" name="Content Placeholder 2">
            <a:extLst>
              <a:ext uri="{FF2B5EF4-FFF2-40B4-BE49-F238E27FC236}">
                <a16:creationId xmlns:a16="http://schemas.microsoft.com/office/drawing/2014/main" id="{7F4686A2-E84E-417C-64A8-150E24F8B458}"/>
              </a:ext>
            </a:extLst>
          </p:cNvPr>
          <p:cNvSpPr>
            <a:spLocks noGrp="1"/>
          </p:cNvSpPr>
          <p:nvPr>
            <p:ph idx="1"/>
          </p:nvPr>
        </p:nvSpPr>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Tree>
    <p:extLst>
      <p:ext uri="{BB962C8B-B14F-4D97-AF65-F5344CB8AC3E}">
        <p14:creationId xmlns:p14="http://schemas.microsoft.com/office/powerpoint/2010/main" val="36968170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78C034-40DA-46FA-AEA3-6051DF3D03FF}"/>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CA"/>
          </a:p>
        </p:txBody>
      </p:sp>
      <p:sp>
        <p:nvSpPr>
          <p:cNvPr id="3" name="Text Placeholder 2">
            <a:extLst>
              <a:ext uri="{FF2B5EF4-FFF2-40B4-BE49-F238E27FC236}">
                <a16:creationId xmlns:a16="http://schemas.microsoft.com/office/drawing/2014/main" id="{27EFD3E4-9CAE-86C4-F362-E331C52A82D0}"/>
              </a:ext>
            </a:extLst>
          </p:cNvPr>
          <p:cNvSpPr>
            <a:spLocks noGrp="1"/>
          </p:cNvSpPr>
          <p:nvPr>
            <p:ph type="body" idx="1"/>
          </p:nvPr>
        </p:nvSpPr>
        <p:spPr>
          <a:xfrm>
            <a:off x="831850" y="4589463"/>
            <a:ext cx="105156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Tree>
    <p:extLst>
      <p:ext uri="{BB962C8B-B14F-4D97-AF65-F5344CB8AC3E}">
        <p14:creationId xmlns:p14="http://schemas.microsoft.com/office/powerpoint/2010/main" val="317077086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8E5B2E-5A2C-517C-2A9B-783E02074380}"/>
              </a:ext>
            </a:extLst>
          </p:cNvPr>
          <p:cNvSpPr>
            <a:spLocks noGrp="1"/>
          </p:cNvSpPr>
          <p:nvPr>
            <p:ph type="title"/>
          </p:nvPr>
        </p:nvSpPr>
        <p:spPr/>
        <p:txBody>
          <a:bodyPr/>
          <a:lstStyle/>
          <a:p>
            <a:r>
              <a:rPr lang="en-US"/>
              <a:t>Click to edit Master title style</a:t>
            </a:r>
            <a:endParaRPr lang="en-CA"/>
          </a:p>
        </p:txBody>
      </p:sp>
      <p:sp>
        <p:nvSpPr>
          <p:cNvPr id="3" name="Content Placeholder 2">
            <a:extLst>
              <a:ext uri="{FF2B5EF4-FFF2-40B4-BE49-F238E27FC236}">
                <a16:creationId xmlns:a16="http://schemas.microsoft.com/office/drawing/2014/main" id="{CC6E6E63-60DC-C997-EDF3-EFAB07B17167}"/>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Content Placeholder 3">
            <a:extLst>
              <a:ext uri="{FF2B5EF4-FFF2-40B4-BE49-F238E27FC236}">
                <a16:creationId xmlns:a16="http://schemas.microsoft.com/office/drawing/2014/main" id="{9086F1BC-25F1-446B-2BB4-E2993C93B016}"/>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Tree>
    <p:extLst>
      <p:ext uri="{BB962C8B-B14F-4D97-AF65-F5344CB8AC3E}">
        <p14:creationId xmlns:p14="http://schemas.microsoft.com/office/powerpoint/2010/main" val="307343839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B9195E-FC93-B060-1098-149444601E3C}"/>
              </a:ext>
            </a:extLst>
          </p:cNvPr>
          <p:cNvSpPr>
            <a:spLocks noGrp="1"/>
          </p:cNvSpPr>
          <p:nvPr>
            <p:ph type="title"/>
          </p:nvPr>
        </p:nvSpPr>
        <p:spPr>
          <a:xfrm>
            <a:off x="839788" y="365125"/>
            <a:ext cx="9071963" cy="1325563"/>
          </a:xfrm>
        </p:spPr>
        <p:txBody>
          <a:bodyPr/>
          <a:lstStyle/>
          <a:p>
            <a:r>
              <a:rPr lang="en-US"/>
              <a:t>Click to edit Master title style</a:t>
            </a:r>
            <a:endParaRPr lang="en-CA"/>
          </a:p>
        </p:txBody>
      </p:sp>
      <p:sp>
        <p:nvSpPr>
          <p:cNvPr id="3" name="Text Placeholder 2">
            <a:extLst>
              <a:ext uri="{FF2B5EF4-FFF2-40B4-BE49-F238E27FC236}">
                <a16:creationId xmlns:a16="http://schemas.microsoft.com/office/drawing/2014/main" id="{96780F1A-F539-018B-57FD-54C6ED174D6B}"/>
              </a:ext>
            </a:extLst>
          </p:cNvPr>
          <p:cNvSpPr>
            <a:spLocks noGrp="1"/>
          </p:cNvSpPr>
          <p:nvPr>
            <p:ph type="body" idx="1"/>
          </p:nvPr>
        </p:nvSpPr>
        <p:spPr>
          <a:xfrm>
            <a:off x="839788" y="1681163"/>
            <a:ext cx="5157787" cy="823912"/>
          </a:xfrm>
        </p:spPr>
        <p:txBody>
          <a:bodyPr anchor="b"/>
          <a:lstStyle>
            <a:lvl1pPr marL="0" indent="0">
              <a:buNone/>
              <a:defRPr sz="2400" b="0" u="sng"/>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D10127F-5823-BA69-946C-56313E15D6E6}"/>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5" name="Text Placeholder 4">
            <a:extLst>
              <a:ext uri="{FF2B5EF4-FFF2-40B4-BE49-F238E27FC236}">
                <a16:creationId xmlns:a16="http://schemas.microsoft.com/office/drawing/2014/main" id="{062FDF77-7F16-8532-6ACD-3D8EE960E9BF}"/>
              </a:ext>
            </a:extLst>
          </p:cNvPr>
          <p:cNvSpPr>
            <a:spLocks noGrp="1"/>
          </p:cNvSpPr>
          <p:nvPr>
            <p:ph type="body" sz="quarter" idx="3"/>
          </p:nvPr>
        </p:nvSpPr>
        <p:spPr>
          <a:xfrm>
            <a:off x="6172200" y="1681163"/>
            <a:ext cx="5183188" cy="823912"/>
          </a:xfrm>
        </p:spPr>
        <p:txBody>
          <a:bodyPr anchor="b"/>
          <a:lstStyle>
            <a:lvl1pPr marL="0" indent="0">
              <a:buNone/>
              <a:defRPr sz="2400" b="0" u="sng"/>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16D8CFC-F0F1-C13E-D85F-37ADB42FE0F4}"/>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Tree>
    <p:extLst>
      <p:ext uri="{BB962C8B-B14F-4D97-AF65-F5344CB8AC3E}">
        <p14:creationId xmlns:p14="http://schemas.microsoft.com/office/powerpoint/2010/main" val="276463707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76BEE7-1AFD-C3A6-453A-6E74B1F6CA9F}"/>
              </a:ext>
            </a:extLst>
          </p:cNvPr>
          <p:cNvSpPr>
            <a:spLocks noGrp="1"/>
          </p:cNvSpPr>
          <p:nvPr>
            <p:ph type="title"/>
          </p:nvPr>
        </p:nvSpPr>
        <p:spPr/>
        <p:txBody>
          <a:bodyPr/>
          <a:lstStyle/>
          <a:p>
            <a:r>
              <a:rPr lang="en-US"/>
              <a:t>Click to edit Master title style</a:t>
            </a:r>
            <a:endParaRPr lang="en-CA"/>
          </a:p>
        </p:txBody>
      </p:sp>
    </p:spTree>
    <p:extLst>
      <p:ext uri="{BB962C8B-B14F-4D97-AF65-F5344CB8AC3E}">
        <p14:creationId xmlns:p14="http://schemas.microsoft.com/office/powerpoint/2010/main" val="176348860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71820510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5713FE-8C5C-83AF-D1AC-4130E3BEBA9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CA"/>
          </a:p>
        </p:txBody>
      </p:sp>
      <p:sp>
        <p:nvSpPr>
          <p:cNvPr id="3" name="Content Placeholder 2">
            <a:extLst>
              <a:ext uri="{FF2B5EF4-FFF2-40B4-BE49-F238E27FC236}">
                <a16:creationId xmlns:a16="http://schemas.microsoft.com/office/drawing/2014/main" id="{9D51D388-9505-A071-4F25-D5F9A6AD064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Text Placeholder 3">
            <a:extLst>
              <a:ext uri="{FF2B5EF4-FFF2-40B4-BE49-F238E27FC236}">
                <a16:creationId xmlns:a16="http://schemas.microsoft.com/office/drawing/2014/main" id="{AD57837F-FE78-BC8F-3519-7B40026FFEA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Tree>
    <p:extLst>
      <p:ext uri="{BB962C8B-B14F-4D97-AF65-F5344CB8AC3E}">
        <p14:creationId xmlns:p14="http://schemas.microsoft.com/office/powerpoint/2010/main" val="93112215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5D2E92-08A6-629C-66C2-5F50D8AC475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CA"/>
          </a:p>
        </p:txBody>
      </p:sp>
      <p:sp>
        <p:nvSpPr>
          <p:cNvPr id="3" name="Picture Placeholder 2">
            <a:extLst>
              <a:ext uri="{FF2B5EF4-FFF2-40B4-BE49-F238E27FC236}">
                <a16:creationId xmlns:a16="http://schemas.microsoft.com/office/drawing/2014/main" id="{F8518A26-9657-0B36-2AF2-B3716BB4D2F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CA"/>
          </a:p>
        </p:txBody>
      </p:sp>
      <p:sp>
        <p:nvSpPr>
          <p:cNvPr id="4" name="Text Placeholder 3">
            <a:extLst>
              <a:ext uri="{FF2B5EF4-FFF2-40B4-BE49-F238E27FC236}">
                <a16:creationId xmlns:a16="http://schemas.microsoft.com/office/drawing/2014/main" id="{2154B46F-E636-AFD9-385D-734F0DC8ECC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Tree>
    <p:extLst>
      <p:ext uri="{BB962C8B-B14F-4D97-AF65-F5344CB8AC3E}">
        <p14:creationId xmlns:p14="http://schemas.microsoft.com/office/powerpoint/2010/main" val="35162657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34565B-2B46-A249-0F0F-8F9B69B9083A}"/>
              </a:ext>
            </a:extLst>
          </p:cNvPr>
          <p:cNvSpPr>
            <a:spLocks noGrp="1"/>
          </p:cNvSpPr>
          <p:nvPr>
            <p:ph type="title"/>
          </p:nvPr>
        </p:nvSpPr>
        <p:spPr/>
        <p:txBody>
          <a:bodyPr/>
          <a:lstStyle>
            <a:lvl1pPr>
              <a:defRPr b="0">
                <a:latin typeface="Arial" panose="020B0604020202020204" pitchFamily="34" charset="0"/>
                <a:cs typeface="Arial" panose="020B0604020202020204" pitchFamily="34" charset="0"/>
              </a:defRPr>
            </a:lvl1pPr>
          </a:lstStyle>
          <a:p>
            <a:r>
              <a:rPr lang="en-US"/>
              <a:t>Click to edit Master title style</a:t>
            </a:r>
            <a:endParaRPr lang="en-CA"/>
          </a:p>
        </p:txBody>
      </p:sp>
      <p:sp>
        <p:nvSpPr>
          <p:cNvPr id="3" name="Content Placeholder 2">
            <a:extLst>
              <a:ext uri="{FF2B5EF4-FFF2-40B4-BE49-F238E27FC236}">
                <a16:creationId xmlns:a16="http://schemas.microsoft.com/office/drawing/2014/main" id="{7F4686A2-E84E-417C-64A8-150E24F8B458}"/>
              </a:ext>
            </a:extLst>
          </p:cNvPr>
          <p:cNvSpPr>
            <a:spLocks noGrp="1"/>
          </p:cNvSpPr>
          <p:nvPr>
            <p:ph idx="1"/>
          </p:nvPr>
        </p:nvSpPr>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Tree>
    <p:extLst>
      <p:ext uri="{BB962C8B-B14F-4D97-AF65-F5344CB8AC3E}">
        <p14:creationId xmlns:p14="http://schemas.microsoft.com/office/powerpoint/2010/main" val="78693609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78C034-40DA-46FA-AEA3-6051DF3D03FF}"/>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CA"/>
          </a:p>
        </p:txBody>
      </p:sp>
      <p:sp>
        <p:nvSpPr>
          <p:cNvPr id="3" name="Text Placeholder 2">
            <a:extLst>
              <a:ext uri="{FF2B5EF4-FFF2-40B4-BE49-F238E27FC236}">
                <a16:creationId xmlns:a16="http://schemas.microsoft.com/office/drawing/2014/main" id="{27EFD3E4-9CAE-86C4-F362-E331C52A82D0}"/>
              </a:ext>
            </a:extLst>
          </p:cNvPr>
          <p:cNvSpPr>
            <a:spLocks noGrp="1"/>
          </p:cNvSpPr>
          <p:nvPr>
            <p:ph type="body" idx="1"/>
          </p:nvPr>
        </p:nvSpPr>
        <p:spPr>
          <a:xfrm>
            <a:off x="831850" y="4589463"/>
            <a:ext cx="105156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Tree>
    <p:extLst>
      <p:ext uri="{BB962C8B-B14F-4D97-AF65-F5344CB8AC3E}">
        <p14:creationId xmlns:p14="http://schemas.microsoft.com/office/powerpoint/2010/main" val="21272973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8E5B2E-5A2C-517C-2A9B-783E02074380}"/>
              </a:ext>
            </a:extLst>
          </p:cNvPr>
          <p:cNvSpPr>
            <a:spLocks noGrp="1"/>
          </p:cNvSpPr>
          <p:nvPr>
            <p:ph type="title"/>
          </p:nvPr>
        </p:nvSpPr>
        <p:spPr/>
        <p:txBody>
          <a:bodyPr/>
          <a:lstStyle/>
          <a:p>
            <a:r>
              <a:rPr lang="en-US"/>
              <a:t>Click to edit Master title style</a:t>
            </a:r>
            <a:endParaRPr lang="en-CA"/>
          </a:p>
        </p:txBody>
      </p:sp>
      <p:sp>
        <p:nvSpPr>
          <p:cNvPr id="3" name="Content Placeholder 2">
            <a:extLst>
              <a:ext uri="{FF2B5EF4-FFF2-40B4-BE49-F238E27FC236}">
                <a16:creationId xmlns:a16="http://schemas.microsoft.com/office/drawing/2014/main" id="{CC6E6E63-60DC-C997-EDF3-EFAB07B17167}"/>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Content Placeholder 3">
            <a:extLst>
              <a:ext uri="{FF2B5EF4-FFF2-40B4-BE49-F238E27FC236}">
                <a16:creationId xmlns:a16="http://schemas.microsoft.com/office/drawing/2014/main" id="{9086F1BC-25F1-446B-2BB4-E2993C93B016}"/>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Tree>
    <p:extLst>
      <p:ext uri="{BB962C8B-B14F-4D97-AF65-F5344CB8AC3E}">
        <p14:creationId xmlns:p14="http://schemas.microsoft.com/office/powerpoint/2010/main" val="19707119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B9195E-FC93-B060-1098-149444601E3C}"/>
              </a:ext>
            </a:extLst>
          </p:cNvPr>
          <p:cNvSpPr>
            <a:spLocks noGrp="1"/>
          </p:cNvSpPr>
          <p:nvPr>
            <p:ph type="title"/>
          </p:nvPr>
        </p:nvSpPr>
        <p:spPr>
          <a:xfrm>
            <a:off x="839788" y="365125"/>
            <a:ext cx="9071963" cy="1325563"/>
          </a:xfrm>
        </p:spPr>
        <p:txBody>
          <a:bodyPr/>
          <a:lstStyle/>
          <a:p>
            <a:r>
              <a:rPr lang="en-US"/>
              <a:t>Click to edit Master title style</a:t>
            </a:r>
            <a:endParaRPr lang="en-CA"/>
          </a:p>
        </p:txBody>
      </p:sp>
      <p:sp>
        <p:nvSpPr>
          <p:cNvPr id="3" name="Text Placeholder 2">
            <a:extLst>
              <a:ext uri="{FF2B5EF4-FFF2-40B4-BE49-F238E27FC236}">
                <a16:creationId xmlns:a16="http://schemas.microsoft.com/office/drawing/2014/main" id="{96780F1A-F539-018B-57FD-54C6ED174D6B}"/>
              </a:ext>
            </a:extLst>
          </p:cNvPr>
          <p:cNvSpPr>
            <a:spLocks noGrp="1"/>
          </p:cNvSpPr>
          <p:nvPr>
            <p:ph type="body" idx="1"/>
          </p:nvPr>
        </p:nvSpPr>
        <p:spPr>
          <a:xfrm>
            <a:off x="839788" y="1681163"/>
            <a:ext cx="5157787" cy="823912"/>
          </a:xfrm>
        </p:spPr>
        <p:txBody>
          <a:bodyPr anchor="b"/>
          <a:lstStyle>
            <a:lvl1pPr marL="0" indent="0">
              <a:buNone/>
              <a:defRPr sz="2400" b="0" u="sng"/>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D10127F-5823-BA69-946C-56313E15D6E6}"/>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5" name="Text Placeholder 4">
            <a:extLst>
              <a:ext uri="{FF2B5EF4-FFF2-40B4-BE49-F238E27FC236}">
                <a16:creationId xmlns:a16="http://schemas.microsoft.com/office/drawing/2014/main" id="{062FDF77-7F16-8532-6ACD-3D8EE960E9BF}"/>
              </a:ext>
            </a:extLst>
          </p:cNvPr>
          <p:cNvSpPr>
            <a:spLocks noGrp="1"/>
          </p:cNvSpPr>
          <p:nvPr>
            <p:ph type="body" sz="quarter" idx="3"/>
          </p:nvPr>
        </p:nvSpPr>
        <p:spPr>
          <a:xfrm>
            <a:off x="6172200" y="1681163"/>
            <a:ext cx="5183188" cy="823912"/>
          </a:xfrm>
        </p:spPr>
        <p:txBody>
          <a:bodyPr anchor="b"/>
          <a:lstStyle>
            <a:lvl1pPr marL="0" indent="0">
              <a:buNone/>
              <a:defRPr sz="2400" b="0" u="sng"/>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16D8CFC-F0F1-C13E-D85F-37ADB42FE0F4}"/>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Tree>
    <p:extLst>
      <p:ext uri="{BB962C8B-B14F-4D97-AF65-F5344CB8AC3E}">
        <p14:creationId xmlns:p14="http://schemas.microsoft.com/office/powerpoint/2010/main" val="408858646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76BEE7-1AFD-C3A6-453A-6E74B1F6CA9F}"/>
              </a:ext>
            </a:extLst>
          </p:cNvPr>
          <p:cNvSpPr>
            <a:spLocks noGrp="1"/>
          </p:cNvSpPr>
          <p:nvPr>
            <p:ph type="title"/>
          </p:nvPr>
        </p:nvSpPr>
        <p:spPr/>
        <p:txBody>
          <a:bodyPr/>
          <a:lstStyle/>
          <a:p>
            <a:r>
              <a:rPr lang="en-US"/>
              <a:t>Click to edit Master title style</a:t>
            </a:r>
            <a:endParaRPr lang="en-CA"/>
          </a:p>
        </p:txBody>
      </p:sp>
    </p:spTree>
    <p:extLst>
      <p:ext uri="{BB962C8B-B14F-4D97-AF65-F5344CB8AC3E}">
        <p14:creationId xmlns:p14="http://schemas.microsoft.com/office/powerpoint/2010/main" val="92648403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85650484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5713FE-8C5C-83AF-D1AC-4130E3BEBA9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CA"/>
          </a:p>
        </p:txBody>
      </p:sp>
      <p:sp>
        <p:nvSpPr>
          <p:cNvPr id="3" name="Content Placeholder 2">
            <a:extLst>
              <a:ext uri="{FF2B5EF4-FFF2-40B4-BE49-F238E27FC236}">
                <a16:creationId xmlns:a16="http://schemas.microsoft.com/office/drawing/2014/main" id="{9D51D388-9505-A071-4F25-D5F9A6AD064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Text Placeholder 3">
            <a:extLst>
              <a:ext uri="{FF2B5EF4-FFF2-40B4-BE49-F238E27FC236}">
                <a16:creationId xmlns:a16="http://schemas.microsoft.com/office/drawing/2014/main" id="{AD57837F-FE78-BC8F-3519-7B40026FFEA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Tree>
    <p:extLst>
      <p:ext uri="{BB962C8B-B14F-4D97-AF65-F5344CB8AC3E}">
        <p14:creationId xmlns:p14="http://schemas.microsoft.com/office/powerpoint/2010/main" val="31446414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5D2E92-08A6-629C-66C2-5F50D8AC475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CA"/>
          </a:p>
        </p:txBody>
      </p:sp>
      <p:sp>
        <p:nvSpPr>
          <p:cNvPr id="3" name="Picture Placeholder 2">
            <a:extLst>
              <a:ext uri="{FF2B5EF4-FFF2-40B4-BE49-F238E27FC236}">
                <a16:creationId xmlns:a16="http://schemas.microsoft.com/office/drawing/2014/main" id="{F8518A26-9657-0B36-2AF2-B3716BB4D2F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CA"/>
          </a:p>
        </p:txBody>
      </p:sp>
      <p:sp>
        <p:nvSpPr>
          <p:cNvPr id="4" name="Text Placeholder 3">
            <a:extLst>
              <a:ext uri="{FF2B5EF4-FFF2-40B4-BE49-F238E27FC236}">
                <a16:creationId xmlns:a16="http://schemas.microsoft.com/office/drawing/2014/main" id="{2154B46F-E636-AFD9-385D-734F0DC8ECC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Tree>
    <p:extLst>
      <p:ext uri="{BB962C8B-B14F-4D97-AF65-F5344CB8AC3E}">
        <p14:creationId xmlns:p14="http://schemas.microsoft.com/office/powerpoint/2010/main" val="223632204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png"/><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7.xml"/><Relationship Id="rId3" Type="http://schemas.openxmlformats.org/officeDocument/2006/relationships/slideLayout" Target="../slideLayouts/slideLayout12.xml"/><Relationship Id="rId7" Type="http://schemas.openxmlformats.org/officeDocument/2006/relationships/slideLayout" Target="../slideLayouts/slideLayout16.xml"/><Relationship Id="rId2" Type="http://schemas.openxmlformats.org/officeDocument/2006/relationships/slideLayout" Target="../slideLayouts/slideLayout11.xml"/><Relationship Id="rId1" Type="http://schemas.openxmlformats.org/officeDocument/2006/relationships/slideLayout" Target="../slideLayouts/slideLayout10.xml"/><Relationship Id="rId6" Type="http://schemas.openxmlformats.org/officeDocument/2006/relationships/slideLayout" Target="../slideLayouts/slideLayout15.xml"/><Relationship Id="rId5" Type="http://schemas.openxmlformats.org/officeDocument/2006/relationships/slideLayout" Target="../slideLayouts/slideLayout14.xml"/><Relationship Id="rId10" Type="http://schemas.openxmlformats.org/officeDocument/2006/relationships/image" Target="../media/image1.png"/><Relationship Id="rId4" Type="http://schemas.openxmlformats.org/officeDocument/2006/relationships/slideLayout" Target="../slideLayouts/slideLayout13.xml"/><Relationship Id="rId9"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D5E9F4"/>
        </a:solidFill>
        <a:effectLst/>
      </p:bgPr>
    </p:bg>
    <p:spTree>
      <p:nvGrpSpPr>
        <p:cNvPr id="1" name=""/>
        <p:cNvGrpSpPr/>
        <p:nvPr/>
      </p:nvGrpSpPr>
      <p:grpSpPr>
        <a:xfrm>
          <a:off x="0" y="0"/>
          <a:ext cx="0" cy="0"/>
          <a:chOff x="0" y="0"/>
          <a:chExt cx="0" cy="0"/>
        </a:xfrm>
      </p:grpSpPr>
      <p:sp>
        <p:nvSpPr>
          <p:cNvPr id="27" name="Freeform: Shape 26">
            <a:extLst>
              <a:ext uri="{FF2B5EF4-FFF2-40B4-BE49-F238E27FC236}">
                <a16:creationId xmlns:a16="http://schemas.microsoft.com/office/drawing/2014/main" id="{EFF988B6-A045-A7CD-24F5-333D55848269}"/>
              </a:ext>
            </a:extLst>
          </p:cNvPr>
          <p:cNvSpPr>
            <a:spLocks noGrp="1" noRot="1" noMove="1" noResize="1" noEditPoints="1" noAdjustHandles="1" noChangeArrowheads="1" noChangeShapeType="1"/>
          </p:cNvSpPr>
          <p:nvPr userDrawn="1"/>
        </p:nvSpPr>
        <p:spPr>
          <a:xfrm flipH="1">
            <a:off x="10040926" y="6175986"/>
            <a:ext cx="1725219" cy="681096"/>
          </a:xfrm>
          <a:custGeom>
            <a:avLst/>
            <a:gdLst>
              <a:gd name="connsiteX0" fmla="*/ 862610 w 1725219"/>
              <a:gd name="connsiteY0" fmla="*/ 0 h 681096"/>
              <a:gd name="connsiteX1" fmla="*/ 42727 w 1725219"/>
              <a:gd name="connsiteY1" fmla="*/ 543455 h 681096"/>
              <a:gd name="connsiteX2" fmla="*/ 0 w 1725219"/>
              <a:gd name="connsiteY2" fmla="*/ 681096 h 681096"/>
              <a:gd name="connsiteX3" fmla="*/ 1725219 w 1725219"/>
              <a:gd name="connsiteY3" fmla="*/ 681096 h 681096"/>
              <a:gd name="connsiteX4" fmla="*/ 1682493 w 1725219"/>
              <a:gd name="connsiteY4" fmla="*/ 543455 h 681096"/>
              <a:gd name="connsiteX5" fmla="*/ 862610 w 1725219"/>
              <a:gd name="connsiteY5" fmla="*/ 0 h 6810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725219" h="681096">
                <a:moveTo>
                  <a:pt x="862610" y="0"/>
                </a:moveTo>
                <a:cubicBezTo>
                  <a:pt x="494039" y="0"/>
                  <a:pt x="177807" y="224090"/>
                  <a:pt x="42727" y="543455"/>
                </a:cubicBezTo>
                <a:lnTo>
                  <a:pt x="0" y="681096"/>
                </a:lnTo>
                <a:lnTo>
                  <a:pt x="1725219" y="681096"/>
                </a:lnTo>
                <a:lnTo>
                  <a:pt x="1682493" y="543455"/>
                </a:lnTo>
                <a:cubicBezTo>
                  <a:pt x="1547413" y="224090"/>
                  <a:pt x="1231181" y="0"/>
                  <a:pt x="862610" y="0"/>
                </a:cubicBezTo>
                <a:close/>
              </a:path>
            </a:pathLst>
          </a:custGeom>
          <a:solidFill>
            <a:srgbClr val="A7CADE"/>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CA"/>
          </a:p>
        </p:txBody>
      </p:sp>
      <p:sp>
        <p:nvSpPr>
          <p:cNvPr id="2" name="Title Placeholder 1">
            <a:extLst>
              <a:ext uri="{FF2B5EF4-FFF2-40B4-BE49-F238E27FC236}">
                <a16:creationId xmlns:a16="http://schemas.microsoft.com/office/drawing/2014/main" id="{40B1723F-0C50-23E9-6E2A-FE194C192FD3}"/>
              </a:ext>
            </a:extLst>
          </p:cNvPr>
          <p:cNvSpPr>
            <a:spLocks noGrp="1"/>
          </p:cNvSpPr>
          <p:nvPr>
            <p:ph type="title"/>
          </p:nvPr>
        </p:nvSpPr>
        <p:spPr>
          <a:xfrm>
            <a:off x="838200" y="365125"/>
            <a:ext cx="9030419" cy="1325563"/>
          </a:xfrm>
          <a:prstGeom prst="rect">
            <a:avLst/>
          </a:prstGeom>
        </p:spPr>
        <p:txBody>
          <a:bodyPr vert="horz" lIns="91440" tIns="45720" rIns="91440" bIns="45720" rtlCol="0" anchor="ctr">
            <a:normAutofit/>
          </a:bodyPr>
          <a:lstStyle/>
          <a:p>
            <a:r>
              <a:rPr lang="en-US"/>
              <a:t>Click to edit Master title style</a:t>
            </a:r>
            <a:endParaRPr lang="en-CA"/>
          </a:p>
        </p:txBody>
      </p:sp>
      <p:sp>
        <p:nvSpPr>
          <p:cNvPr id="3" name="Text Placeholder 2">
            <a:extLst>
              <a:ext uri="{FF2B5EF4-FFF2-40B4-BE49-F238E27FC236}">
                <a16:creationId xmlns:a16="http://schemas.microsoft.com/office/drawing/2014/main" id="{137B12EB-EA7D-E641-6964-15F812E45A3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pic>
        <p:nvPicPr>
          <p:cNvPr id="8" name="Picture 7" descr="A black background with a black square&#10;&#10;Description automatically generated with medium confidence">
            <a:extLst>
              <a:ext uri="{FF2B5EF4-FFF2-40B4-BE49-F238E27FC236}">
                <a16:creationId xmlns:a16="http://schemas.microsoft.com/office/drawing/2014/main" id="{70F6D495-B2FB-4465-1A26-BB79B61E9204}"/>
              </a:ext>
            </a:extLst>
          </p:cNvPr>
          <p:cNvPicPr>
            <a:picLocks noGrp="1" noRot="1" noChangeAspect="1" noMove="1" noResize="1" noEditPoints="1" noAdjustHandles="1" noChangeArrowheads="1" noChangeShapeType="1" noCrop="1"/>
          </p:cNvPicPr>
          <p:nvPr userDrawn="1"/>
        </p:nvPicPr>
        <p:blipFill>
          <a:blip r:embed="rId11">
            <a:extLst>
              <a:ext uri="{28A0092B-C50C-407E-A947-70E740481C1C}">
                <a14:useLocalDpi xmlns:a14="http://schemas.microsoft.com/office/drawing/2010/main" val="0"/>
              </a:ext>
            </a:extLst>
          </a:blip>
          <a:stretch>
            <a:fillRect/>
          </a:stretch>
        </p:blipFill>
        <p:spPr>
          <a:xfrm>
            <a:off x="9984509" y="369441"/>
            <a:ext cx="1838051" cy="462346"/>
          </a:xfrm>
          <a:prstGeom prst="rect">
            <a:avLst/>
          </a:prstGeom>
        </p:spPr>
      </p:pic>
      <p:sp>
        <p:nvSpPr>
          <p:cNvPr id="19" name="TextBox 18">
            <a:extLst>
              <a:ext uri="{FF2B5EF4-FFF2-40B4-BE49-F238E27FC236}">
                <a16:creationId xmlns:a16="http://schemas.microsoft.com/office/drawing/2014/main" id="{9C109C5F-3477-C7A4-C419-4781D03A7547}"/>
              </a:ext>
            </a:extLst>
          </p:cNvPr>
          <p:cNvSpPr txBox="1">
            <a:spLocks/>
          </p:cNvSpPr>
          <p:nvPr userDrawn="1"/>
        </p:nvSpPr>
        <p:spPr>
          <a:xfrm>
            <a:off x="10453266" y="6311900"/>
            <a:ext cx="900534" cy="369332"/>
          </a:xfrm>
          <a:prstGeom prst="rect">
            <a:avLst/>
          </a:prstGeom>
          <a:noFill/>
        </p:spPr>
        <p:txBody>
          <a:bodyPr wrap="square" rtlCol="0">
            <a:spAutoFit/>
          </a:bodyPr>
          <a:lstStyle/>
          <a:p>
            <a:pPr algn="ctr"/>
            <a:fld id="{E2C8C03D-45EF-4AC6-8CB2-1FF2AC637A9F}" type="slidenum">
              <a:rPr lang="en-CA" smtClean="0"/>
              <a:pPr algn="ctr"/>
              <a:t>‹#›</a:t>
            </a:fld>
            <a:endParaRPr lang="en-CA"/>
          </a:p>
        </p:txBody>
      </p:sp>
      <p:sp>
        <p:nvSpPr>
          <p:cNvPr id="25" name="Freeform: Shape 24">
            <a:extLst>
              <a:ext uri="{FF2B5EF4-FFF2-40B4-BE49-F238E27FC236}">
                <a16:creationId xmlns:a16="http://schemas.microsoft.com/office/drawing/2014/main" id="{95B9702C-C1E2-0D03-BDF3-09291742D7C4}"/>
              </a:ext>
            </a:extLst>
          </p:cNvPr>
          <p:cNvSpPr>
            <a:spLocks noGrp="1" noRot="1" noMove="1" noResize="1" noEditPoints="1" noAdjustHandles="1" noChangeArrowheads="1" noChangeShapeType="1"/>
          </p:cNvSpPr>
          <p:nvPr userDrawn="1"/>
        </p:nvSpPr>
        <p:spPr>
          <a:xfrm flipH="1">
            <a:off x="1" y="831660"/>
            <a:ext cx="398659" cy="1718056"/>
          </a:xfrm>
          <a:custGeom>
            <a:avLst/>
            <a:gdLst>
              <a:gd name="connsiteX0" fmla="*/ 398659 w 398659"/>
              <a:gd name="connsiteY0" fmla="*/ 0 h 1718056"/>
              <a:gd name="connsiteX1" fmla="*/ 333579 w 398659"/>
              <a:gd name="connsiteY1" fmla="*/ 53696 h 1718056"/>
              <a:gd name="connsiteX2" fmla="*/ 0 w 398659"/>
              <a:gd name="connsiteY2" fmla="*/ 859028 h 1718056"/>
              <a:gd name="connsiteX3" fmla="*/ 333579 w 398659"/>
              <a:gd name="connsiteY3" fmla="*/ 1664361 h 1718056"/>
              <a:gd name="connsiteX4" fmla="*/ 398659 w 398659"/>
              <a:gd name="connsiteY4" fmla="*/ 1718056 h 171805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98659" h="1718056">
                <a:moveTo>
                  <a:pt x="398659" y="0"/>
                </a:moveTo>
                <a:lnTo>
                  <a:pt x="333579" y="53696"/>
                </a:lnTo>
                <a:cubicBezTo>
                  <a:pt x="127477" y="259798"/>
                  <a:pt x="0" y="544526"/>
                  <a:pt x="0" y="859028"/>
                </a:cubicBezTo>
                <a:cubicBezTo>
                  <a:pt x="0" y="1173530"/>
                  <a:pt x="127477" y="1458258"/>
                  <a:pt x="333579" y="1664361"/>
                </a:cubicBezTo>
                <a:lnTo>
                  <a:pt x="398659" y="1718056"/>
                </a:lnTo>
                <a:close/>
              </a:path>
            </a:pathLst>
          </a:custGeom>
          <a:solidFill>
            <a:srgbClr val="A7CADE"/>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CA"/>
          </a:p>
        </p:txBody>
      </p:sp>
    </p:spTree>
    <p:extLst>
      <p:ext uri="{BB962C8B-B14F-4D97-AF65-F5344CB8AC3E}">
        <p14:creationId xmlns:p14="http://schemas.microsoft.com/office/powerpoint/2010/main" val="273620686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7" name="Freeform: Shape 26">
            <a:extLst>
              <a:ext uri="{FF2B5EF4-FFF2-40B4-BE49-F238E27FC236}">
                <a16:creationId xmlns:a16="http://schemas.microsoft.com/office/drawing/2014/main" id="{EFF988B6-A045-A7CD-24F5-333D55848269}"/>
              </a:ext>
            </a:extLst>
          </p:cNvPr>
          <p:cNvSpPr>
            <a:spLocks noGrp="1" noRot="1" noMove="1" noResize="1" noEditPoints="1" noAdjustHandles="1" noChangeArrowheads="1" noChangeShapeType="1"/>
          </p:cNvSpPr>
          <p:nvPr userDrawn="1"/>
        </p:nvSpPr>
        <p:spPr>
          <a:xfrm flipH="1">
            <a:off x="10040926" y="6175986"/>
            <a:ext cx="1725219" cy="681096"/>
          </a:xfrm>
          <a:custGeom>
            <a:avLst/>
            <a:gdLst>
              <a:gd name="connsiteX0" fmla="*/ 862610 w 1725219"/>
              <a:gd name="connsiteY0" fmla="*/ 0 h 681096"/>
              <a:gd name="connsiteX1" fmla="*/ 42727 w 1725219"/>
              <a:gd name="connsiteY1" fmla="*/ 543455 h 681096"/>
              <a:gd name="connsiteX2" fmla="*/ 0 w 1725219"/>
              <a:gd name="connsiteY2" fmla="*/ 681096 h 681096"/>
              <a:gd name="connsiteX3" fmla="*/ 1725219 w 1725219"/>
              <a:gd name="connsiteY3" fmla="*/ 681096 h 681096"/>
              <a:gd name="connsiteX4" fmla="*/ 1682493 w 1725219"/>
              <a:gd name="connsiteY4" fmla="*/ 543455 h 681096"/>
              <a:gd name="connsiteX5" fmla="*/ 862610 w 1725219"/>
              <a:gd name="connsiteY5" fmla="*/ 0 h 6810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725219" h="681096">
                <a:moveTo>
                  <a:pt x="862610" y="0"/>
                </a:moveTo>
                <a:cubicBezTo>
                  <a:pt x="494039" y="0"/>
                  <a:pt x="177807" y="224090"/>
                  <a:pt x="42727" y="543455"/>
                </a:cubicBezTo>
                <a:lnTo>
                  <a:pt x="0" y="681096"/>
                </a:lnTo>
                <a:lnTo>
                  <a:pt x="1725219" y="681096"/>
                </a:lnTo>
                <a:lnTo>
                  <a:pt x="1682493" y="543455"/>
                </a:lnTo>
                <a:cubicBezTo>
                  <a:pt x="1547413" y="224090"/>
                  <a:pt x="1231181" y="0"/>
                  <a:pt x="862610" y="0"/>
                </a:cubicBezTo>
                <a:close/>
              </a:path>
            </a:pathLst>
          </a:custGeom>
          <a:solidFill>
            <a:srgbClr val="D5E9F4"/>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CA"/>
          </a:p>
        </p:txBody>
      </p:sp>
      <p:sp>
        <p:nvSpPr>
          <p:cNvPr id="2" name="Title Placeholder 1">
            <a:extLst>
              <a:ext uri="{FF2B5EF4-FFF2-40B4-BE49-F238E27FC236}">
                <a16:creationId xmlns:a16="http://schemas.microsoft.com/office/drawing/2014/main" id="{40B1723F-0C50-23E9-6E2A-FE194C192FD3}"/>
              </a:ext>
            </a:extLst>
          </p:cNvPr>
          <p:cNvSpPr>
            <a:spLocks noGrp="1"/>
          </p:cNvSpPr>
          <p:nvPr>
            <p:ph type="title"/>
          </p:nvPr>
        </p:nvSpPr>
        <p:spPr>
          <a:xfrm>
            <a:off x="838200" y="365125"/>
            <a:ext cx="9030419" cy="1325563"/>
          </a:xfrm>
          <a:prstGeom prst="rect">
            <a:avLst/>
          </a:prstGeom>
        </p:spPr>
        <p:txBody>
          <a:bodyPr vert="horz" lIns="91440" tIns="45720" rIns="91440" bIns="45720" rtlCol="0" anchor="ctr">
            <a:normAutofit/>
          </a:bodyPr>
          <a:lstStyle/>
          <a:p>
            <a:r>
              <a:rPr lang="en-US"/>
              <a:t>Click to edit Master title style</a:t>
            </a:r>
            <a:endParaRPr lang="en-CA"/>
          </a:p>
        </p:txBody>
      </p:sp>
      <p:sp>
        <p:nvSpPr>
          <p:cNvPr id="3" name="Text Placeholder 2">
            <a:extLst>
              <a:ext uri="{FF2B5EF4-FFF2-40B4-BE49-F238E27FC236}">
                <a16:creationId xmlns:a16="http://schemas.microsoft.com/office/drawing/2014/main" id="{137B12EB-EA7D-E641-6964-15F812E45A3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pic>
        <p:nvPicPr>
          <p:cNvPr id="8" name="Picture 7" descr="A black background with a black square&#10;&#10;Description automatically generated with medium confidence">
            <a:extLst>
              <a:ext uri="{FF2B5EF4-FFF2-40B4-BE49-F238E27FC236}">
                <a16:creationId xmlns:a16="http://schemas.microsoft.com/office/drawing/2014/main" id="{70F6D495-B2FB-4465-1A26-BB79B61E9204}"/>
              </a:ext>
            </a:extLst>
          </p:cNvPr>
          <p:cNvPicPr>
            <a:picLocks noGrp="1" noRot="1" noChangeAspect="1" noMove="1" noResize="1" noEditPoints="1" noAdjustHandles="1" noChangeArrowheads="1" noChangeShapeType="1" noCrop="1"/>
          </p:cNvPicPr>
          <p:nvPr userDrawn="1"/>
        </p:nvPicPr>
        <p:blipFill>
          <a:blip r:embed="rId10">
            <a:extLst>
              <a:ext uri="{28A0092B-C50C-407E-A947-70E740481C1C}">
                <a14:useLocalDpi xmlns:a14="http://schemas.microsoft.com/office/drawing/2010/main" val="0"/>
              </a:ext>
            </a:extLst>
          </a:blip>
          <a:stretch>
            <a:fillRect/>
          </a:stretch>
        </p:blipFill>
        <p:spPr>
          <a:xfrm>
            <a:off x="9984509" y="369441"/>
            <a:ext cx="1838051" cy="462346"/>
          </a:xfrm>
          <a:prstGeom prst="rect">
            <a:avLst/>
          </a:prstGeom>
        </p:spPr>
      </p:pic>
      <p:sp>
        <p:nvSpPr>
          <p:cNvPr id="19" name="TextBox 18">
            <a:extLst>
              <a:ext uri="{FF2B5EF4-FFF2-40B4-BE49-F238E27FC236}">
                <a16:creationId xmlns:a16="http://schemas.microsoft.com/office/drawing/2014/main" id="{9C109C5F-3477-C7A4-C419-4781D03A7547}"/>
              </a:ext>
            </a:extLst>
          </p:cNvPr>
          <p:cNvSpPr txBox="1">
            <a:spLocks/>
          </p:cNvSpPr>
          <p:nvPr userDrawn="1"/>
        </p:nvSpPr>
        <p:spPr>
          <a:xfrm>
            <a:off x="10453266" y="6311900"/>
            <a:ext cx="900534" cy="369332"/>
          </a:xfrm>
          <a:prstGeom prst="rect">
            <a:avLst/>
          </a:prstGeom>
          <a:noFill/>
        </p:spPr>
        <p:txBody>
          <a:bodyPr wrap="square" rtlCol="0">
            <a:spAutoFit/>
          </a:bodyPr>
          <a:lstStyle/>
          <a:p>
            <a:pPr algn="ctr"/>
            <a:fld id="{E2C8C03D-45EF-4AC6-8CB2-1FF2AC637A9F}" type="slidenum">
              <a:rPr lang="en-CA" smtClean="0"/>
              <a:pPr algn="ctr"/>
              <a:t>‹#›</a:t>
            </a:fld>
            <a:endParaRPr lang="en-CA"/>
          </a:p>
        </p:txBody>
      </p:sp>
      <p:sp>
        <p:nvSpPr>
          <p:cNvPr id="25" name="Freeform: Shape 24">
            <a:extLst>
              <a:ext uri="{FF2B5EF4-FFF2-40B4-BE49-F238E27FC236}">
                <a16:creationId xmlns:a16="http://schemas.microsoft.com/office/drawing/2014/main" id="{95B9702C-C1E2-0D03-BDF3-09291742D7C4}"/>
              </a:ext>
            </a:extLst>
          </p:cNvPr>
          <p:cNvSpPr>
            <a:spLocks noGrp="1" noRot="1" noMove="1" noResize="1" noEditPoints="1" noAdjustHandles="1" noChangeArrowheads="1" noChangeShapeType="1"/>
          </p:cNvSpPr>
          <p:nvPr userDrawn="1"/>
        </p:nvSpPr>
        <p:spPr>
          <a:xfrm flipH="1">
            <a:off x="1" y="831660"/>
            <a:ext cx="398659" cy="1718056"/>
          </a:xfrm>
          <a:custGeom>
            <a:avLst/>
            <a:gdLst>
              <a:gd name="connsiteX0" fmla="*/ 398659 w 398659"/>
              <a:gd name="connsiteY0" fmla="*/ 0 h 1718056"/>
              <a:gd name="connsiteX1" fmla="*/ 333579 w 398659"/>
              <a:gd name="connsiteY1" fmla="*/ 53696 h 1718056"/>
              <a:gd name="connsiteX2" fmla="*/ 0 w 398659"/>
              <a:gd name="connsiteY2" fmla="*/ 859028 h 1718056"/>
              <a:gd name="connsiteX3" fmla="*/ 333579 w 398659"/>
              <a:gd name="connsiteY3" fmla="*/ 1664361 h 1718056"/>
              <a:gd name="connsiteX4" fmla="*/ 398659 w 398659"/>
              <a:gd name="connsiteY4" fmla="*/ 1718056 h 171805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98659" h="1718056">
                <a:moveTo>
                  <a:pt x="398659" y="0"/>
                </a:moveTo>
                <a:lnTo>
                  <a:pt x="333579" y="53696"/>
                </a:lnTo>
                <a:cubicBezTo>
                  <a:pt x="127477" y="259798"/>
                  <a:pt x="0" y="544526"/>
                  <a:pt x="0" y="859028"/>
                </a:cubicBezTo>
                <a:cubicBezTo>
                  <a:pt x="0" y="1173530"/>
                  <a:pt x="127477" y="1458258"/>
                  <a:pt x="333579" y="1664361"/>
                </a:cubicBezTo>
                <a:lnTo>
                  <a:pt x="398659" y="1718056"/>
                </a:lnTo>
                <a:close/>
              </a:path>
            </a:pathLst>
          </a:custGeom>
          <a:solidFill>
            <a:srgbClr val="D5E9F4"/>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CA"/>
          </a:p>
        </p:txBody>
      </p:sp>
    </p:spTree>
    <p:extLst>
      <p:ext uri="{BB962C8B-B14F-4D97-AF65-F5344CB8AC3E}">
        <p14:creationId xmlns:p14="http://schemas.microsoft.com/office/powerpoint/2010/main" val="278793121"/>
      </p:ext>
    </p:extLst>
  </p:cSld>
  <p:clrMap bg1="lt1" tx1="dk1" bg2="lt2" tx2="dk2" accent1="accent1" accent2="accent2" accent3="accent3" accent4="accent4" accent5="accent5" accent6="accent6" hlink="hlink" folHlink="folHlink"/>
  <p:sldLayoutIdLst>
    <p:sldLayoutId id="2147483660" r:id="rId1"/>
    <p:sldLayoutId id="2147483661" r:id="rId2"/>
    <p:sldLayoutId id="2147483662" r:id="rId3"/>
    <p:sldLayoutId id="2147483663" r:id="rId4"/>
    <p:sldLayoutId id="2147483664" r:id="rId5"/>
    <p:sldLayoutId id="2147483665" r:id="rId6"/>
    <p:sldLayoutId id="2147483666" r:id="rId7"/>
    <p:sldLayoutId id="2147483667" r:id="rId8"/>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8" Type="http://schemas.openxmlformats.org/officeDocument/2006/relationships/image" Target="../media/image9.svg"/><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notesSlide" Target="../notesSlides/notesSlide2.xml"/><Relationship Id="rId1" Type="http://schemas.openxmlformats.org/officeDocument/2006/relationships/slideLayout" Target="../slideLayouts/slideLayout10.xml"/><Relationship Id="rId6" Type="http://schemas.openxmlformats.org/officeDocument/2006/relationships/image" Target="../media/image7.svg"/><Relationship Id="rId5" Type="http://schemas.openxmlformats.org/officeDocument/2006/relationships/image" Target="../media/image6.png"/><Relationship Id="rId4" Type="http://schemas.openxmlformats.org/officeDocument/2006/relationships/image" Target="../media/image5.svg"/><Relationship Id="rId9" Type="http://schemas.openxmlformats.org/officeDocument/2006/relationships/hyperlink" Target="https://www.amcto.com/about/board-directors/meetings-minutes-agendas" TargetMode="External"/></Relationships>
</file>

<file path=ppt/slides/_rels/slide3.xml.rels><?xml version="1.0" encoding="UTF-8" standalone="yes"?>
<Relationships xmlns="http://schemas.openxmlformats.org/package/2006/relationships"><Relationship Id="rId8" Type="http://schemas.openxmlformats.org/officeDocument/2006/relationships/image" Target="../media/image9.svg"/><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notesSlide" Target="../notesSlides/notesSlide3.xml"/><Relationship Id="rId1" Type="http://schemas.openxmlformats.org/officeDocument/2006/relationships/slideLayout" Target="../slideLayouts/slideLayout10.xml"/><Relationship Id="rId6" Type="http://schemas.openxmlformats.org/officeDocument/2006/relationships/image" Target="../media/image7.svg"/><Relationship Id="rId5" Type="http://schemas.openxmlformats.org/officeDocument/2006/relationships/image" Target="../media/image6.png"/><Relationship Id="rId4" Type="http://schemas.openxmlformats.org/officeDocument/2006/relationships/image" Target="../media/image5.svg"/></Relationships>
</file>

<file path=ppt/slides/_rels/slide4.xml.rels><?xml version="1.0" encoding="UTF-8" standalone="yes"?>
<Relationships xmlns="http://schemas.openxmlformats.org/package/2006/relationships"><Relationship Id="rId8" Type="http://schemas.openxmlformats.org/officeDocument/2006/relationships/image" Target="../media/image9.svg"/><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notesSlide" Target="../notesSlides/notesSlide4.xml"/><Relationship Id="rId1" Type="http://schemas.openxmlformats.org/officeDocument/2006/relationships/slideLayout" Target="../slideLayouts/slideLayout10.xml"/><Relationship Id="rId6" Type="http://schemas.openxmlformats.org/officeDocument/2006/relationships/image" Target="../media/image7.svg"/><Relationship Id="rId5" Type="http://schemas.openxmlformats.org/officeDocument/2006/relationships/image" Target="../media/image6.png"/><Relationship Id="rId4" Type="http://schemas.openxmlformats.org/officeDocument/2006/relationships/image" Target="../media/image5.svg"/></Relationships>
</file>

<file path=ppt/slides/_rels/slide5.xml.rels><?xml version="1.0" encoding="UTF-8" standalone="yes"?>
<Relationships xmlns="http://schemas.openxmlformats.org/package/2006/relationships"><Relationship Id="rId8" Type="http://schemas.openxmlformats.org/officeDocument/2006/relationships/image" Target="../media/image9.svg"/><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notesSlide" Target="../notesSlides/notesSlide5.xml"/><Relationship Id="rId1" Type="http://schemas.openxmlformats.org/officeDocument/2006/relationships/slideLayout" Target="../slideLayouts/slideLayout10.xml"/><Relationship Id="rId6" Type="http://schemas.openxmlformats.org/officeDocument/2006/relationships/image" Target="../media/image7.svg"/><Relationship Id="rId5" Type="http://schemas.openxmlformats.org/officeDocument/2006/relationships/image" Target="../media/image6.png"/><Relationship Id="rId4" Type="http://schemas.openxmlformats.org/officeDocument/2006/relationships/image" Target="../media/image5.svg"/></Relationships>
</file>

<file path=ppt/slides/_rels/slide6.xml.rels><?xml version="1.0" encoding="UTF-8" standalone="yes"?>
<Relationships xmlns="http://schemas.openxmlformats.org/package/2006/relationships"><Relationship Id="rId8" Type="http://schemas.openxmlformats.org/officeDocument/2006/relationships/image" Target="../media/image9.svg"/><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notesSlide" Target="../notesSlides/notesSlide6.xml"/><Relationship Id="rId1" Type="http://schemas.openxmlformats.org/officeDocument/2006/relationships/slideLayout" Target="../slideLayouts/slideLayout10.xml"/><Relationship Id="rId6" Type="http://schemas.openxmlformats.org/officeDocument/2006/relationships/image" Target="../media/image7.svg"/><Relationship Id="rId5" Type="http://schemas.openxmlformats.org/officeDocument/2006/relationships/image" Target="../media/image6.png"/><Relationship Id="rId4" Type="http://schemas.openxmlformats.org/officeDocument/2006/relationships/image" Target="../media/image5.svg"/></Relationships>
</file>

<file path=ppt/slides/_rels/slide7.xml.rels><?xml version="1.0" encoding="UTF-8" standalone="yes"?>
<Relationships xmlns="http://schemas.openxmlformats.org/package/2006/relationships"><Relationship Id="rId3" Type="http://schemas.openxmlformats.org/officeDocument/2006/relationships/hyperlink" Target="https://www.amcto.com/shop" TargetMode="External"/><Relationship Id="rId2" Type="http://schemas.openxmlformats.org/officeDocument/2006/relationships/notesSlide" Target="../notesSlides/notesSlide7.xml"/><Relationship Id="rId1" Type="http://schemas.openxmlformats.org/officeDocument/2006/relationships/slideLayout" Target="../slideLayouts/slideLayout10.xml"/><Relationship Id="rId6" Type="http://schemas.openxmlformats.org/officeDocument/2006/relationships/hyperlink" Target="mailto:donna.ferron@proforma.ca" TargetMode="External"/><Relationship Id="rId5" Type="http://schemas.openxmlformats.org/officeDocument/2006/relationships/hyperlink" Target="http://www.amcto.com/shop" TargetMode="External"/><Relationship Id="rId4" Type="http://schemas.openxmlformats.org/officeDocument/2006/relationships/image" Target="../media/image10.jpeg"/></Relationships>
</file>

<file path=ppt/slides/_rels/slide8.xml.rels><?xml version="1.0" encoding="UTF-8" standalone="yes"?>
<Relationships xmlns="http://schemas.openxmlformats.org/package/2006/relationships"><Relationship Id="rId3" Type="http://schemas.openxmlformats.org/officeDocument/2006/relationships/image" Target="../media/image11.png"/><Relationship Id="rId7" Type="http://schemas.openxmlformats.org/officeDocument/2006/relationships/image" Target="../media/image12.png"/><Relationship Id="rId2" Type="http://schemas.openxmlformats.org/officeDocument/2006/relationships/notesSlide" Target="../notesSlides/notesSlide8.xml"/><Relationship Id="rId1" Type="http://schemas.openxmlformats.org/officeDocument/2006/relationships/slideLayout" Target="../slideLayouts/slideLayout11.xml"/><Relationship Id="rId6" Type="http://schemas.openxmlformats.org/officeDocument/2006/relationships/hyperlink" Target="http://www.amcto.com/forum" TargetMode="External"/><Relationship Id="rId5" Type="http://schemas.openxmlformats.org/officeDocument/2006/relationships/hyperlink" Target="http://www.linkedin.com/company/amcto-policy" TargetMode="External"/><Relationship Id="rId4" Type="http://schemas.openxmlformats.org/officeDocument/2006/relationships/hyperlink" Target="http://www.facebook.com/municipal.experts" TargetMode="External"/></Relationships>
</file>

<file path=ppt/slides/_rels/slide9.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a:extLst>
              <a:ext uri="{FF2B5EF4-FFF2-40B4-BE49-F238E27FC236}">
                <a16:creationId xmlns:a16="http://schemas.microsoft.com/office/drawing/2014/main" id="{D4075EF7-771E-F830-0290-4FF0549DA130}"/>
              </a:ext>
            </a:extLst>
          </p:cNvPr>
          <p:cNvSpPr>
            <a:spLocks noGrp="1"/>
          </p:cNvSpPr>
          <p:nvPr>
            <p:ph type="ctrTitle"/>
          </p:nvPr>
        </p:nvSpPr>
        <p:spPr/>
        <p:txBody>
          <a:bodyPr>
            <a:normAutofit/>
          </a:bodyPr>
          <a:lstStyle/>
          <a:p>
            <a:r>
              <a:rPr lang="en-US">
                <a:latin typeface="Rubik"/>
              </a:rPr>
              <a:t>2024 Spring Zone Meetings</a:t>
            </a:r>
            <a:endParaRPr lang="en-CA">
              <a:latin typeface="Rubik"/>
            </a:endParaRPr>
          </a:p>
        </p:txBody>
      </p:sp>
      <p:sp>
        <p:nvSpPr>
          <p:cNvPr id="27" name="Subtitle 26">
            <a:extLst>
              <a:ext uri="{FF2B5EF4-FFF2-40B4-BE49-F238E27FC236}">
                <a16:creationId xmlns:a16="http://schemas.microsoft.com/office/drawing/2014/main" id="{F104759F-762B-67E7-8E84-7708D3BBCE13}"/>
              </a:ext>
            </a:extLst>
          </p:cNvPr>
          <p:cNvSpPr>
            <a:spLocks noGrp="1"/>
          </p:cNvSpPr>
          <p:nvPr>
            <p:ph type="subTitle" idx="1"/>
          </p:nvPr>
        </p:nvSpPr>
        <p:spPr>
          <a:xfrm>
            <a:off x="1524000" y="4039445"/>
            <a:ext cx="5949986" cy="1158802"/>
          </a:xfrm>
        </p:spPr>
        <p:txBody>
          <a:bodyPr>
            <a:normAutofit/>
          </a:bodyPr>
          <a:lstStyle/>
          <a:p>
            <a:r>
              <a:rPr lang="en-US" sz="2800">
                <a:latin typeface="Rubik"/>
              </a:rPr>
              <a:t>Association Update</a:t>
            </a:r>
            <a:endParaRPr lang="en-CA" sz="2800">
              <a:latin typeface="Rubik"/>
            </a:endParaRPr>
          </a:p>
        </p:txBody>
      </p:sp>
      <p:pic>
        <p:nvPicPr>
          <p:cNvPr id="7" name="Picture Placeholder 6" descr="A map of canada with different colored regions&#10;&#10;Description automatically generated">
            <a:extLst>
              <a:ext uri="{FF2B5EF4-FFF2-40B4-BE49-F238E27FC236}">
                <a16:creationId xmlns:a16="http://schemas.microsoft.com/office/drawing/2014/main" id="{6E738555-8331-B0BC-D1F7-4CB34AEBDF06}"/>
              </a:ext>
            </a:extLst>
          </p:cNvPr>
          <p:cNvPicPr>
            <a:picLocks noGrp="1" noChangeAspect="1"/>
          </p:cNvPicPr>
          <p:nvPr>
            <p:ph type="pic" sz="quarter" idx="10"/>
          </p:nvPr>
        </p:nvPicPr>
        <p:blipFill>
          <a:blip r:embed="rId3">
            <a:extLst>
              <a:ext uri="{28A0092B-C50C-407E-A947-70E740481C1C}">
                <a14:useLocalDpi xmlns:a14="http://schemas.microsoft.com/office/drawing/2010/main" val="0"/>
              </a:ext>
            </a:extLst>
          </a:blip>
          <a:srcRect l="15668" r="15668"/>
          <a:stretch>
            <a:fillRect/>
          </a:stretch>
        </p:blipFill>
        <p:spPr>
          <a:xfrm>
            <a:off x="7658713" y="-59266"/>
            <a:ext cx="4533287" cy="5003461"/>
          </a:xfrm>
        </p:spPr>
      </p:pic>
    </p:spTree>
    <p:extLst>
      <p:ext uri="{BB962C8B-B14F-4D97-AF65-F5344CB8AC3E}">
        <p14:creationId xmlns:p14="http://schemas.microsoft.com/office/powerpoint/2010/main" val="160916424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7BBA493-5C45-4150-5146-2DB1F2F9A036}"/>
              </a:ext>
            </a:extLst>
          </p:cNvPr>
          <p:cNvSpPr>
            <a:spLocks noGrp="1"/>
          </p:cNvSpPr>
          <p:nvPr>
            <p:ph type="title"/>
          </p:nvPr>
        </p:nvSpPr>
        <p:spPr>
          <a:xfrm>
            <a:off x="838200" y="135127"/>
            <a:ext cx="9030419" cy="1325563"/>
          </a:xfrm>
        </p:spPr>
        <p:txBody>
          <a:bodyPr/>
          <a:lstStyle/>
          <a:p>
            <a:r>
              <a:rPr lang="en-US">
                <a:latin typeface="Rubik"/>
              </a:rPr>
              <a:t>Organizational Updates</a:t>
            </a:r>
            <a:endParaRPr lang="en-CA">
              <a:latin typeface="Rubik"/>
            </a:endParaRPr>
          </a:p>
        </p:txBody>
      </p:sp>
      <p:pic>
        <p:nvPicPr>
          <p:cNvPr id="2" name="Graphic 11" descr="Group success with solid fill">
            <a:extLst>
              <a:ext uri="{FF2B5EF4-FFF2-40B4-BE49-F238E27FC236}">
                <a16:creationId xmlns:a16="http://schemas.microsoft.com/office/drawing/2014/main" id="{E4466B9B-4358-FC85-7F14-831E95DA6CA8}"/>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1638632" y="1333708"/>
            <a:ext cx="943556" cy="943556"/>
          </a:xfrm>
          <a:prstGeom prst="rect">
            <a:avLst/>
          </a:prstGeom>
        </p:spPr>
      </p:pic>
      <p:pic>
        <p:nvPicPr>
          <p:cNvPr id="3" name="Graphic 13" descr="Share with solid fill">
            <a:extLst>
              <a:ext uri="{FF2B5EF4-FFF2-40B4-BE49-F238E27FC236}">
                <a16:creationId xmlns:a16="http://schemas.microsoft.com/office/drawing/2014/main" id="{65F4ADB3-9A52-BF4B-940E-5C77BE976A5D}"/>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5913965" y="1435261"/>
            <a:ext cx="732367" cy="740450"/>
          </a:xfrm>
          <a:prstGeom prst="rect">
            <a:avLst/>
          </a:prstGeom>
        </p:spPr>
      </p:pic>
      <p:pic>
        <p:nvPicPr>
          <p:cNvPr id="6" name="Graphic 12" descr="Future with solid fill">
            <a:extLst>
              <a:ext uri="{FF2B5EF4-FFF2-40B4-BE49-F238E27FC236}">
                <a16:creationId xmlns:a16="http://schemas.microsoft.com/office/drawing/2014/main" id="{3B74C0AF-E628-FF8D-887A-3FC1644B41F8}"/>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10109112" y="1446792"/>
            <a:ext cx="732366" cy="740539"/>
          </a:xfrm>
          <a:prstGeom prst="rect">
            <a:avLst/>
          </a:prstGeom>
        </p:spPr>
      </p:pic>
      <p:sp>
        <p:nvSpPr>
          <p:cNvPr id="7" name="Subtitle 26">
            <a:extLst>
              <a:ext uri="{FF2B5EF4-FFF2-40B4-BE49-F238E27FC236}">
                <a16:creationId xmlns:a16="http://schemas.microsoft.com/office/drawing/2014/main" id="{B4679932-6E01-647F-50E5-C91842E2E4D4}"/>
              </a:ext>
            </a:extLst>
          </p:cNvPr>
          <p:cNvSpPr txBox="1">
            <a:spLocks/>
          </p:cNvSpPr>
          <p:nvPr/>
        </p:nvSpPr>
        <p:spPr>
          <a:xfrm>
            <a:off x="838200" y="2238339"/>
            <a:ext cx="2768600" cy="529807"/>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US">
                <a:latin typeface="Rubik"/>
              </a:rPr>
              <a:t>Accomplishments</a:t>
            </a:r>
            <a:endParaRPr lang="en-CA">
              <a:latin typeface="Rubik"/>
            </a:endParaRPr>
          </a:p>
        </p:txBody>
      </p:sp>
      <p:sp>
        <p:nvSpPr>
          <p:cNvPr id="8" name="Subtitle 26">
            <a:extLst>
              <a:ext uri="{FF2B5EF4-FFF2-40B4-BE49-F238E27FC236}">
                <a16:creationId xmlns:a16="http://schemas.microsoft.com/office/drawing/2014/main" id="{BACB18BD-D85A-89CD-FCA0-8215A2049AAA}"/>
              </a:ext>
            </a:extLst>
          </p:cNvPr>
          <p:cNvSpPr txBox="1">
            <a:spLocks/>
          </p:cNvSpPr>
          <p:nvPr/>
        </p:nvSpPr>
        <p:spPr>
          <a:xfrm>
            <a:off x="4434538" y="2238339"/>
            <a:ext cx="3691223" cy="529807"/>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US">
                <a:latin typeface="Rubik"/>
              </a:rPr>
              <a:t>Recent &amp; Ongoing Work</a:t>
            </a:r>
            <a:endParaRPr lang="en-CA">
              <a:latin typeface="Rubik"/>
            </a:endParaRPr>
          </a:p>
        </p:txBody>
      </p:sp>
      <p:sp>
        <p:nvSpPr>
          <p:cNvPr id="9" name="Subtitle 26">
            <a:extLst>
              <a:ext uri="{FF2B5EF4-FFF2-40B4-BE49-F238E27FC236}">
                <a16:creationId xmlns:a16="http://schemas.microsoft.com/office/drawing/2014/main" id="{1DCA7E01-8C87-E172-2122-CC97B6A3B9FA}"/>
              </a:ext>
            </a:extLst>
          </p:cNvPr>
          <p:cNvSpPr txBox="1">
            <a:spLocks/>
          </p:cNvSpPr>
          <p:nvPr/>
        </p:nvSpPr>
        <p:spPr>
          <a:xfrm>
            <a:off x="8629683" y="2238339"/>
            <a:ext cx="3691223" cy="529807"/>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US">
                <a:latin typeface="Rubik"/>
              </a:rPr>
              <a:t>Looking Ahead</a:t>
            </a:r>
            <a:endParaRPr lang="en-CA">
              <a:latin typeface="Rubik"/>
            </a:endParaRPr>
          </a:p>
        </p:txBody>
      </p:sp>
      <p:sp>
        <p:nvSpPr>
          <p:cNvPr id="10" name="TextBox 9">
            <a:extLst>
              <a:ext uri="{FF2B5EF4-FFF2-40B4-BE49-F238E27FC236}">
                <a16:creationId xmlns:a16="http://schemas.microsoft.com/office/drawing/2014/main" id="{689608BE-0091-1F72-18CC-63FC32FEEAB1}"/>
              </a:ext>
            </a:extLst>
          </p:cNvPr>
          <p:cNvSpPr txBox="1"/>
          <p:nvPr/>
        </p:nvSpPr>
        <p:spPr>
          <a:xfrm>
            <a:off x="838200" y="2835160"/>
            <a:ext cx="3310467" cy="3970318"/>
          </a:xfrm>
          <a:prstGeom prst="rect">
            <a:avLst/>
          </a:prstGeom>
          <a:noFill/>
          <a:ln w="57150">
            <a:noFill/>
          </a:ln>
        </p:spPr>
        <p:txBody>
          <a:bodyPr rot="0" spcFirstLastPara="0" vertOverflow="overflow" horzOverflow="overflow" vert="horz" wrap="square" lIns="45720" tIns="22860" rIns="45720" bIns="22860" numCol="1" spcCol="0" rtlCol="0" fromWordArt="0" anchor="t" anchorCtr="0" forceAA="0" compatLnSpc="1">
            <a:prstTxWarp prst="textNoShape">
              <a:avLst/>
            </a:prstTxWarp>
            <a:spAutoFit/>
          </a:bodyPr>
          <a:lstStyle/>
          <a:p>
            <a:r>
              <a:rPr lang="en-US" sz="1500" b="1">
                <a:latin typeface="Rubik"/>
                <a:cs typeface="Arial"/>
              </a:rPr>
              <a:t>2023 Budget Results</a:t>
            </a:r>
            <a:endParaRPr lang="en-US" sz="1500">
              <a:latin typeface="Rubik"/>
            </a:endParaRPr>
          </a:p>
          <a:p>
            <a:pPr marL="285750" indent="-285750">
              <a:buFont typeface="Arial" panose="020B0604020202020204" pitchFamily="34" charset="0"/>
              <a:buChar char="•"/>
            </a:pPr>
            <a:r>
              <a:rPr lang="en-US" sz="1500">
                <a:latin typeface="Rubik"/>
              </a:rPr>
              <a:t>While final budget numbers will be available following the audit, AMCTO has projected a surplus for the 2023 financial year.</a:t>
            </a:r>
          </a:p>
          <a:p>
            <a:endParaRPr lang="en-US" sz="1500">
              <a:latin typeface="Rubik"/>
              <a:cs typeface="Arial" panose="020B0604020202020204" pitchFamily="34" charset="0"/>
            </a:endParaRPr>
          </a:p>
          <a:p>
            <a:r>
              <a:rPr lang="en-US" sz="1500" b="1">
                <a:latin typeface="Rubik"/>
                <a:cs typeface="Arial"/>
              </a:rPr>
              <a:t>2024-2025 Board of Directors</a:t>
            </a:r>
          </a:p>
          <a:p>
            <a:pPr marL="285750" indent="-285750">
              <a:buFont typeface="Arial" panose="020B0604020202020204" pitchFamily="34" charset="0"/>
              <a:buChar char="•"/>
            </a:pPr>
            <a:r>
              <a:rPr lang="en-US" sz="1500">
                <a:latin typeface="Rubik"/>
                <a:cs typeface="Arial"/>
              </a:rPr>
              <a:t>With no contested nominations this spring, all available board positions were filled through acclimation</a:t>
            </a:r>
          </a:p>
          <a:p>
            <a:pPr marL="285750" indent="-285750">
              <a:buFont typeface="Arial" panose="020B0604020202020204" pitchFamily="34" charset="0"/>
              <a:buChar char="•"/>
            </a:pPr>
            <a:r>
              <a:rPr lang="en-US" sz="1500">
                <a:latin typeface="Rubik"/>
                <a:cs typeface="Arial"/>
              </a:rPr>
              <a:t>New Board Members/Positions:</a:t>
            </a:r>
          </a:p>
          <a:p>
            <a:pPr marL="742950" lvl="1" indent="-285750">
              <a:buFont typeface="Arial" panose="020B0604020202020204" pitchFamily="34" charset="0"/>
              <a:buChar char="•"/>
            </a:pPr>
            <a:r>
              <a:rPr lang="en-US" sz="1500">
                <a:latin typeface="Rubik"/>
                <a:cs typeface="Arial"/>
              </a:rPr>
              <a:t>Danielle Manton, VP</a:t>
            </a:r>
          </a:p>
          <a:p>
            <a:pPr marL="742950" lvl="1" indent="-285750">
              <a:buFont typeface="Arial" panose="020B0604020202020204" pitchFamily="34" charset="0"/>
              <a:buChar char="•"/>
            </a:pPr>
            <a:r>
              <a:rPr lang="en-US" sz="1500">
                <a:latin typeface="Rubik"/>
                <a:cs typeface="Arial"/>
              </a:rPr>
              <a:t>Amanda Fusco, Zone 3</a:t>
            </a:r>
          </a:p>
          <a:p>
            <a:pPr marL="742950" lvl="1" indent="-285750">
              <a:buFont typeface="Arial" panose="020B0604020202020204" pitchFamily="34" charset="0"/>
              <a:buChar char="•"/>
            </a:pPr>
            <a:r>
              <a:rPr lang="en-US" sz="1500">
                <a:latin typeface="Rubik"/>
                <a:cs typeface="Arial"/>
              </a:rPr>
              <a:t>Kathryn Scott, Zone 7</a:t>
            </a:r>
          </a:p>
          <a:p>
            <a:pPr marL="742950" lvl="1" indent="-285750">
              <a:buFont typeface="Arial" panose="020B0604020202020204" pitchFamily="34" charset="0"/>
              <a:buChar char="•"/>
            </a:pPr>
            <a:r>
              <a:rPr lang="en-US" sz="1500">
                <a:latin typeface="Rubik"/>
                <a:cs typeface="Arial"/>
              </a:rPr>
              <a:t>Joey Anderson, Director at Large</a:t>
            </a:r>
          </a:p>
          <a:p>
            <a:endParaRPr lang="en-US" sz="1500">
              <a:latin typeface="Rubik"/>
              <a:cs typeface="Arial"/>
            </a:endParaRPr>
          </a:p>
        </p:txBody>
      </p:sp>
      <p:sp>
        <p:nvSpPr>
          <p:cNvPr id="11" name="TextBox 10">
            <a:extLst>
              <a:ext uri="{FF2B5EF4-FFF2-40B4-BE49-F238E27FC236}">
                <a16:creationId xmlns:a16="http://schemas.microsoft.com/office/drawing/2014/main" id="{4277AFFD-1A16-B819-3AC3-B84A756E29B1}"/>
              </a:ext>
            </a:extLst>
          </p:cNvPr>
          <p:cNvSpPr txBox="1"/>
          <p:nvPr/>
        </p:nvSpPr>
        <p:spPr>
          <a:xfrm>
            <a:off x="4545810" y="2830774"/>
            <a:ext cx="3980914" cy="4431983"/>
          </a:xfrm>
          <a:prstGeom prst="rect">
            <a:avLst/>
          </a:prstGeom>
          <a:noFill/>
          <a:ln w="57150">
            <a:noFill/>
          </a:ln>
        </p:spPr>
        <p:txBody>
          <a:bodyPr rot="0" spcFirstLastPara="0" vertOverflow="overflow" horzOverflow="overflow" vert="horz" wrap="square" lIns="45720" tIns="22860" rIns="45720" bIns="22860" numCol="1" spcCol="0" rtlCol="0" fromWordArt="0" anchor="t" anchorCtr="0" forceAA="0" compatLnSpc="1">
            <a:prstTxWarp prst="textNoShape">
              <a:avLst/>
            </a:prstTxWarp>
            <a:spAutoFit/>
          </a:bodyPr>
          <a:lstStyle/>
          <a:p>
            <a:r>
              <a:rPr lang="en-US" sz="1500" b="1">
                <a:latin typeface="Rubik"/>
              </a:rPr>
              <a:t>2022-2026 Strategic Plan Implementation</a:t>
            </a:r>
          </a:p>
          <a:p>
            <a:pPr marL="285750" indent="-285750">
              <a:buFont typeface="Arial" panose="020B0604020202020204" pitchFamily="34" charset="0"/>
              <a:buChar char="•"/>
            </a:pPr>
            <a:r>
              <a:rPr lang="en-US" sz="1500">
                <a:latin typeface="Rubik"/>
              </a:rPr>
              <a:t>Completion of strategic initiatives including:</a:t>
            </a:r>
          </a:p>
          <a:p>
            <a:pPr marL="742950" lvl="1" indent="-285750">
              <a:buFont typeface="Arial" panose="020B0604020202020204" pitchFamily="34" charset="0"/>
              <a:buChar char="•"/>
            </a:pPr>
            <a:r>
              <a:rPr lang="en-US" sz="1500">
                <a:latin typeface="Rubik"/>
              </a:rPr>
              <a:t>New Committee Structure for 2025 including Board “Discovery” Opportunities</a:t>
            </a:r>
          </a:p>
          <a:p>
            <a:pPr marL="742950" lvl="1" indent="-285750">
              <a:buFont typeface="Arial" panose="020B0604020202020204" pitchFamily="34" charset="0"/>
              <a:buChar char="•"/>
            </a:pPr>
            <a:endParaRPr lang="en-US" sz="1500">
              <a:latin typeface="Rubik"/>
            </a:endParaRPr>
          </a:p>
          <a:p>
            <a:endParaRPr lang="en-US" sz="1500">
              <a:latin typeface="Rubik"/>
            </a:endParaRPr>
          </a:p>
          <a:p>
            <a:r>
              <a:rPr lang="en-US" sz="1500" b="1">
                <a:latin typeface="Rubik"/>
              </a:rPr>
              <a:t>2023 State of the Membership Survey</a:t>
            </a:r>
          </a:p>
          <a:p>
            <a:pPr marL="285750" indent="-285750">
              <a:buFont typeface="Arial" panose="020B0604020202020204" pitchFamily="34" charset="0"/>
              <a:buChar char="•"/>
            </a:pPr>
            <a:r>
              <a:rPr lang="en-US" sz="1500">
                <a:latin typeface="Rubik"/>
              </a:rPr>
              <a:t>Member satisfied/very satisfied up to 80%</a:t>
            </a:r>
          </a:p>
          <a:p>
            <a:pPr marL="285750" indent="-285750">
              <a:buFont typeface="Arial" panose="020B0604020202020204" pitchFamily="34" charset="0"/>
              <a:buChar char="•"/>
            </a:pPr>
            <a:r>
              <a:rPr lang="en-US" sz="1500">
                <a:latin typeface="Rubik"/>
              </a:rPr>
              <a:t>Membership getting younger</a:t>
            </a:r>
          </a:p>
          <a:p>
            <a:pPr marL="285750" indent="-285750">
              <a:buFont typeface="Arial" panose="020B0604020202020204" pitchFamily="34" charset="0"/>
              <a:buChar char="•"/>
            </a:pPr>
            <a:r>
              <a:rPr lang="en-US" sz="1500">
                <a:latin typeface="Rubik"/>
              </a:rPr>
              <a:t>Increasingly seen as management and leadership organization</a:t>
            </a:r>
          </a:p>
          <a:p>
            <a:pPr marL="285750" indent="-285750">
              <a:buFont typeface="Arial" panose="020B0604020202020204" pitchFamily="34" charset="0"/>
              <a:buChar char="•"/>
            </a:pPr>
            <a:r>
              <a:rPr lang="en-US" sz="1500">
                <a:latin typeface="Rubik"/>
              </a:rPr>
              <a:t>Continued challenges with membership diversity</a:t>
            </a:r>
          </a:p>
          <a:p>
            <a:pPr lvl="1"/>
            <a:r>
              <a:rPr lang="en-US" sz="1500">
                <a:latin typeface="Rubik"/>
              </a:rPr>
              <a:t>	</a:t>
            </a:r>
          </a:p>
          <a:p>
            <a:endParaRPr lang="en-US" sz="1400">
              <a:latin typeface="Montserrat" panose="00000500000000000000" pitchFamily="2" charset="0"/>
            </a:endParaRPr>
          </a:p>
          <a:p>
            <a:endParaRPr lang="en-US" sz="1400" b="1">
              <a:latin typeface="Arial"/>
            </a:endParaRPr>
          </a:p>
          <a:p>
            <a:endParaRPr lang="en-US" sz="1400">
              <a:latin typeface="Arial"/>
            </a:endParaRPr>
          </a:p>
          <a:p>
            <a:endParaRPr lang="en-US" sz="900"/>
          </a:p>
          <a:p>
            <a:endParaRPr lang="en-US" sz="900"/>
          </a:p>
        </p:txBody>
      </p:sp>
      <p:sp>
        <p:nvSpPr>
          <p:cNvPr id="12" name="TextBox 11">
            <a:extLst>
              <a:ext uri="{FF2B5EF4-FFF2-40B4-BE49-F238E27FC236}">
                <a16:creationId xmlns:a16="http://schemas.microsoft.com/office/drawing/2014/main" id="{5ABCD800-E708-51BB-B675-7B33DF2A9DAE}"/>
              </a:ext>
            </a:extLst>
          </p:cNvPr>
          <p:cNvSpPr txBox="1"/>
          <p:nvPr/>
        </p:nvSpPr>
        <p:spPr>
          <a:xfrm>
            <a:off x="9076288" y="2830774"/>
            <a:ext cx="2931227" cy="1892826"/>
          </a:xfrm>
          <a:prstGeom prst="rect">
            <a:avLst/>
          </a:prstGeom>
          <a:noFill/>
          <a:ln w="57150">
            <a:noFill/>
          </a:ln>
        </p:spPr>
        <p:txBody>
          <a:bodyPr rot="0" spcFirstLastPara="0" vertOverflow="overflow" horzOverflow="overflow" vert="horz" wrap="square" lIns="45720" tIns="22860" rIns="45720" bIns="22860" numCol="1" spcCol="0" rtlCol="0" fromWordArt="0" anchor="t" anchorCtr="0" forceAA="0" compatLnSpc="1">
            <a:prstTxWarp prst="textNoShape">
              <a:avLst/>
            </a:prstTxWarp>
            <a:spAutoFit/>
          </a:bodyPr>
          <a:lstStyle/>
          <a:p>
            <a:r>
              <a:rPr lang="en-US" sz="1500" b="1">
                <a:latin typeface="Rubik"/>
              </a:rPr>
              <a:t>2023 Annual Report and 2024 AGM</a:t>
            </a:r>
          </a:p>
          <a:p>
            <a:endParaRPr lang="en-US" sz="1500" b="1">
              <a:latin typeface="Rubik"/>
            </a:endParaRPr>
          </a:p>
          <a:p>
            <a:r>
              <a:rPr lang="en-US" sz="1500" b="1">
                <a:latin typeface="Rubik"/>
              </a:rPr>
              <a:t>Career Development Packages Launch</a:t>
            </a:r>
          </a:p>
          <a:p>
            <a:endParaRPr lang="en-US" sz="1500" b="1">
              <a:latin typeface="Rubik"/>
            </a:endParaRPr>
          </a:p>
          <a:p>
            <a:r>
              <a:rPr lang="en-US" sz="1500" b="1">
                <a:latin typeface="Rubik"/>
              </a:rPr>
              <a:t>DEI Audit</a:t>
            </a:r>
          </a:p>
          <a:p>
            <a:endParaRPr lang="en-US" sz="1500" b="1">
              <a:latin typeface="Rubik"/>
            </a:endParaRPr>
          </a:p>
          <a:p>
            <a:endParaRPr lang="en-US" sz="1500" b="1">
              <a:latin typeface="Rubik"/>
            </a:endParaRPr>
          </a:p>
        </p:txBody>
      </p:sp>
      <p:sp>
        <p:nvSpPr>
          <p:cNvPr id="13" name="TextBox 12">
            <a:extLst>
              <a:ext uri="{FF2B5EF4-FFF2-40B4-BE49-F238E27FC236}">
                <a16:creationId xmlns:a16="http://schemas.microsoft.com/office/drawing/2014/main" id="{ECB8568D-05C4-0EA0-E2A9-17BC791BC02F}"/>
              </a:ext>
            </a:extLst>
          </p:cNvPr>
          <p:cNvSpPr txBox="1"/>
          <p:nvPr/>
        </p:nvSpPr>
        <p:spPr>
          <a:xfrm>
            <a:off x="4545810" y="6168875"/>
            <a:ext cx="5205046" cy="553998"/>
          </a:xfrm>
          <a:prstGeom prst="rect">
            <a:avLst/>
          </a:prstGeom>
          <a:noFill/>
        </p:spPr>
        <p:txBody>
          <a:bodyPr wrap="square" rtlCol="0">
            <a:spAutoFit/>
          </a:bodyPr>
          <a:lstStyle/>
          <a:p>
            <a:r>
              <a:rPr lang="en-CA" sz="1500" b="1">
                <a:latin typeface="Rubik"/>
                <a:cs typeface="Arial" panose="020B0604020202020204" pitchFamily="34" charset="0"/>
              </a:rPr>
              <a:t>Helpful Resources</a:t>
            </a:r>
          </a:p>
          <a:p>
            <a:pPr marL="285750" indent="-285750">
              <a:buFont typeface="Arial" panose="020B0604020202020204" pitchFamily="34" charset="0"/>
              <a:buChar char="•"/>
            </a:pPr>
            <a:r>
              <a:rPr lang="en-CA" sz="1500">
                <a:latin typeface="Rubik"/>
                <a:cs typeface="Arial" panose="020B0604020202020204" pitchFamily="34" charset="0"/>
                <a:hlinkClick r:id="rId9"/>
              </a:rPr>
              <a:t>Board of Directors and Management Committee materials</a:t>
            </a:r>
            <a:endParaRPr lang="en-CA" sz="1500">
              <a:latin typeface="Rubik"/>
              <a:cs typeface="Arial" panose="020B0604020202020204" pitchFamily="34" charset="0"/>
            </a:endParaRPr>
          </a:p>
        </p:txBody>
      </p:sp>
    </p:spTree>
    <p:extLst>
      <p:ext uri="{BB962C8B-B14F-4D97-AF65-F5344CB8AC3E}">
        <p14:creationId xmlns:p14="http://schemas.microsoft.com/office/powerpoint/2010/main" val="78321027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7BBA493-5C45-4150-5146-2DB1F2F9A036}"/>
              </a:ext>
            </a:extLst>
          </p:cNvPr>
          <p:cNvSpPr>
            <a:spLocks noGrp="1"/>
          </p:cNvSpPr>
          <p:nvPr>
            <p:ph type="title"/>
          </p:nvPr>
        </p:nvSpPr>
        <p:spPr>
          <a:xfrm>
            <a:off x="838200" y="135127"/>
            <a:ext cx="9030419" cy="1325563"/>
          </a:xfrm>
        </p:spPr>
        <p:txBody>
          <a:bodyPr/>
          <a:lstStyle/>
          <a:p>
            <a:r>
              <a:rPr lang="en-US">
                <a:latin typeface="Rubik"/>
              </a:rPr>
              <a:t>Membership Updates</a:t>
            </a:r>
            <a:endParaRPr lang="en-CA">
              <a:latin typeface="Rubik"/>
            </a:endParaRPr>
          </a:p>
        </p:txBody>
      </p:sp>
      <p:pic>
        <p:nvPicPr>
          <p:cNvPr id="2" name="Graphic 11" descr="Group success with solid fill">
            <a:extLst>
              <a:ext uri="{FF2B5EF4-FFF2-40B4-BE49-F238E27FC236}">
                <a16:creationId xmlns:a16="http://schemas.microsoft.com/office/drawing/2014/main" id="{E4466B9B-4358-FC85-7F14-831E95DA6CA8}"/>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1655565" y="1333708"/>
            <a:ext cx="943556" cy="943556"/>
          </a:xfrm>
          <a:prstGeom prst="rect">
            <a:avLst/>
          </a:prstGeom>
        </p:spPr>
      </p:pic>
      <p:pic>
        <p:nvPicPr>
          <p:cNvPr id="3" name="Graphic 13" descr="Share with solid fill">
            <a:extLst>
              <a:ext uri="{FF2B5EF4-FFF2-40B4-BE49-F238E27FC236}">
                <a16:creationId xmlns:a16="http://schemas.microsoft.com/office/drawing/2014/main" id="{65F4ADB3-9A52-BF4B-940E-5C77BE976A5D}"/>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5913965" y="1435261"/>
            <a:ext cx="732367" cy="740450"/>
          </a:xfrm>
          <a:prstGeom prst="rect">
            <a:avLst/>
          </a:prstGeom>
        </p:spPr>
      </p:pic>
      <p:pic>
        <p:nvPicPr>
          <p:cNvPr id="6" name="Graphic 12" descr="Future with solid fill">
            <a:extLst>
              <a:ext uri="{FF2B5EF4-FFF2-40B4-BE49-F238E27FC236}">
                <a16:creationId xmlns:a16="http://schemas.microsoft.com/office/drawing/2014/main" id="{3B74C0AF-E628-FF8D-887A-3FC1644B41F8}"/>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10109112" y="1446792"/>
            <a:ext cx="732366" cy="740539"/>
          </a:xfrm>
          <a:prstGeom prst="rect">
            <a:avLst/>
          </a:prstGeom>
        </p:spPr>
      </p:pic>
      <p:sp>
        <p:nvSpPr>
          <p:cNvPr id="7" name="Subtitle 26">
            <a:extLst>
              <a:ext uri="{FF2B5EF4-FFF2-40B4-BE49-F238E27FC236}">
                <a16:creationId xmlns:a16="http://schemas.microsoft.com/office/drawing/2014/main" id="{B4679932-6E01-647F-50E5-C91842E2E4D4}"/>
              </a:ext>
            </a:extLst>
          </p:cNvPr>
          <p:cNvSpPr txBox="1">
            <a:spLocks/>
          </p:cNvSpPr>
          <p:nvPr/>
        </p:nvSpPr>
        <p:spPr>
          <a:xfrm>
            <a:off x="838200" y="2238339"/>
            <a:ext cx="2768600" cy="529807"/>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US">
                <a:latin typeface="Rubik"/>
              </a:rPr>
              <a:t>Accomplishments</a:t>
            </a:r>
            <a:endParaRPr lang="en-CA">
              <a:latin typeface="Rubik"/>
            </a:endParaRPr>
          </a:p>
        </p:txBody>
      </p:sp>
      <p:sp>
        <p:nvSpPr>
          <p:cNvPr id="8" name="Subtitle 26">
            <a:extLst>
              <a:ext uri="{FF2B5EF4-FFF2-40B4-BE49-F238E27FC236}">
                <a16:creationId xmlns:a16="http://schemas.microsoft.com/office/drawing/2014/main" id="{BACB18BD-D85A-89CD-FCA0-8215A2049AAA}"/>
              </a:ext>
            </a:extLst>
          </p:cNvPr>
          <p:cNvSpPr txBox="1">
            <a:spLocks/>
          </p:cNvSpPr>
          <p:nvPr/>
        </p:nvSpPr>
        <p:spPr>
          <a:xfrm>
            <a:off x="4434538" y="2238339"/>
            <a:ext cx="3691223" cy="529807"/>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US">
                <a:latin typeface="Rubik"/>
              </a:rPr>
              <a:t>Recent &amp; Ongoing Work</a:t>
            </a:r>
            <a:endParaRPr lang="en-CA">
              <a:latin typeface="Rubik"/>
            </a:endParaRPr>
          </a:p>
        </p:txBody>
      </p:sp>
      <p:sp>
        <p:nvSpPr>
          <p:cNvPr id="9" name="Subtitle 26">
            <a:extLst>
              <a:ext uri="{FF2B5EF4-FFF2-40B4-BE49-F238E27FC236}">
                <a16:creationId xmlns:a16="http://schemas.microsoft.com/office/drawing/2014/main" id="{1DCA7E01-8C87-E172-2122-CC97B6A3B9FA}"/>
              </a:ext>
            </a:extLst>
          </p:cNvPr>
          <p:cNvSpPr txBox="1">
            <a:spLocks/>
          </p:cNvSpPr>
          <p:nvPr/>
        </p:nvSpPr>
        <p:spPr>
          <a:xfrm>
            <a:off x="8629683" y="2238339"/>
            <a:ext cx="3691223" cy="529807"/>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US">
                <a:latin typeface="Rubik"/>
              </a:rPr>
              <a:t>Looking Ahead</a:t>
            </a:r>
            <a:endParaRPr lang="en-CA">
              <a:latin typeface="Rubik"/>
            </a:endParaRPr>
          </a:p>
        </p:txBody>
      </p:sp>
      <p:sp>
        <p:nvSpPr>
          <p:cNvPr id="5" name="TextBox 4">
            <a:extLst>
              <a:ext uri="{FF2B5EF4-FFF2-40B4-BE49-F238E27FC236}">
                <a16:creationId xmlns:a16="http://schemas.microsoft.com/office/drawing/2014/main" id="{7F7A83BD-2884-D796-CACF-4D99DF5D710E}"/>
              </a:ext>
            </a:extLst>
          </p:cNvPr>
          <p:cNvSpPr txBox="1"/>
          <p:nvPr/>
        </p:nvSpPr>
        <p:spPr>
          <a:xfrm>
            <a:off x="722553" y="2768146"/>
            <a:ext cx="3201655" cy="3693319"/>
          </a:xfrm>
          <a:prstGeom prst="rect">
            <a:avLst/>
          </a:prstGeom>
          <a:noFill/>
          <a:ln w="57150">
            <a:noFill/>
          </a:ln>
        </p:spPr>
        <p:txBody>
          <a:bodyPr rot="0" spcFirstLastPara="0" vertOverflow="overflow" horzOverflow="overflow" vert="horz" wrap="square" lIns="45720" tIns="22860" rIns="45720" bIns="22860" numCol="1" spcCol="0" rtlCol="0" fromWordArt="0" anchor="t" anchorCtr="0" forceAA="0" compatLnSpc="1">
            <a:prstTxWarp prst="textNoShape">
              <a:avLst/>
            </a:prstTxWarp>
            <a:spAutoFit/>
          </a:bodyPr>
          <a:lstStyle/>
          <a:p>
            <a:r>
              <a:rPr lang="en-US" sz="1500" b="1" dirty="0">
                <a:latin typeface="Rubik"/>
              </a:rPr>
              <a:t>New Members (as of February 2024)</a:t>
            </a:r>
          </a:p>
          <a:p>
            <a:r>
              <a:rPr lang="en-US" sz="1500" dirty="0">
                <a:latin typeface="Rubik"/>
              </a:rPr>
              <a:t>Since September 1, 2023, there has been a total of 221 new members joining the association.</a:t>
            </a:r>
          </a:p>
          <a:p>
            <a:endParaRPr lang="en-US" sz="1500" b="1" dirty="0">
              <a:latin typeface="Rubik"/>
            </a:endParaRPr>
          </a:p>
          <a:p>
            <a:r>
              <a:rPr lang="en-US" sz="1500" b="1" dirty="0">
                <a:latin typeface="Rubik"/>
              </a:rPr>
              <a:t>Membership by the numbers</a:t>
            </a:r>
          </a:p>
          <a:p>
            <a:r>
              <a:rPr lang="en-US" sz="1500" dirty="0">
                <a:latin typeface="Rubik"/>
              </a:rPr>
              <a:t>Full Members........................</a:t>
            </a:r>
            <a:r>
              <a:rPr lang="en-US" sz="1500" b="1" dirty="0">
                <a:latin typeface="Rubik"/>
              </a:rPr>
              <a:t>1607</a:t>
            </a:r>
          </a:p>
          <a:p>
            <a:r>
              <a:rPr lang="en-US" sz="1500" dirty="0">
                <a:latin typeface="Rubik"/>
              </a:rPr>
              <a:t>New Professional Member…...............................</a:t>
            </a:r>
            <a:r>
              <a:rPr lang="en-US" sz="1500" b="1" dirty="0">
                <a:latin typeface="Rubik"/>
              </a:rPr>
              <a:t>213</a:t>
            </a:r>
          </a:p>
          <a:p>
            <a:r>
              <a:rPr lang="en-US" sz="1500" dirty="0">
                <a:latin typeface="Rubik"/>
              </a:rPr>
              <a:t>Associate Members…………..…..</a:t>
            </a:r>
            <a:r>
              <a:rPr lang="en-US" sz="1500" b="1" dirty="0">
                <a:latin typeface="Rubik"/>
              </a:rPr>
              <a:t>66</a:t>
            </a:r>
          </a:p>
          <a:p>
            <a:r>
              <a:rPr lang="en-US" sz="1500" dirty="0">
                <a:latin typeface="Rubik"/>
              </a:rPr>
              <a:t>Retired Members………………...</a:t>
            </a:r>
            <a:r>
              <a:rPr lang="en-US" sz="1500" b="1" dirty="0">
                <a:latin typeface="Rubik"/>
              </a:rPr>
              <a:t>263</a:t>
            </a:r>
          </a:p>
          <a:p>
            <a:r>
              <a:rPr lang="en-US" sz="1500" dirty="0">
                <a:latin typeface="Rubik"/>
              </a:rPr>
              <a:t>Member in Transition……………………………...</a:t>
            </a:r>
            <a:r>
              <a:rPr lang="en-US" sz="1500" b="1" dirty="0">
                <a:latin typeface="Rubik"/>
              </a:rPr>
              <a:t>21</a:t>
            </a:r>
          </a:p>
          <a:p>
            <a:r>
              <a:rPr lang="en-US" sz="1500" dirty="0">
                <a:latin typeface="Rubik"/>
              </a:rPr>
              <a:t>Student Members………………….</a:t>
            </a:r>
            <a:r>
              <a:rPr lang="en-US" sz="1500" b="1" dirty="0">
                <a:latin typeface="Rubik"/>
              </a:rPr>
              <a:t>91</a:t>
            </a:r>
          </a:p>
          <a:p>
            <a:r>
              <a:rPr lang="en-US" sz="1500" dirty="0">
                <a:latin typeface="Rubik"/>
              </a:rPr>
              <a:t>Honourary Members………….….</a:t>
            </a:r>
            <a:r>
              <a:rPr lang="en-US" sz="1500" b="1" dirty="0">
                <a:latin typeface="Rubik"/>
              </a:rPr>
              <a:t>15</a:t>
            </a:r>
          </a:p>
          <a:p>
            <a:endParaRPr lang="en-US" sz="1200" b="1" dirty="0">
              <a:latin typeface="Montserrat"/>
            </a:endParaRPr>
          </a:p>
        </p:txBody>
      </p:sp>
      <p:sp>
        <p:nvSpPr>
          <p:cNvPr id="14" name="TextBox 13">
            <a:extLst>
              <a:ext uri="{FF2B5EF4-FFF2-40B4-BE49-F238E27FC236}">
                <a16:creationId xmlns:a16="http://schemas.microsoft.com/office/drawing/2014/main" id="{BDAE93EF-0390-117F-0CD7-F2C5612C9284}"/>
              </a:ext>
            </a:extLst>
          </p:cNvPr>
          <p:cNvSpPr txBox="1"/>
          <p:nvPr/>
        </p:nvSpPr>
        <p:spPr>
          <a:xfrm>
            <a:off x="4477089" y="2768146"/>
            <a:ext cx="4616111" cy="2846933"/>
          </a:xfrm>
          <a:prstGeom prst="rect">
            <a:avLst/>
          </a:prstGeom>
          <a:noFill/>
          <a:ln w="57150">
            <a:noFill/>
          </a:ln>
        </p:spPr>
        <p:txBody>
          <a:bodyPr rot="0" spcFirstLastPara="0" vertOverflow="overflow" horzOverflow="overflow" vert="horz" wrap="square" lIns="45720" tIns="22860" rIns="45720" bIns="22860" numCol="1" spcCol="0" rtlCol="0" fromWordArt="0" anchor="t" anchorCtr="0" forceAA="0" compatLnSpc="1">
            <a:prstTxWarp prst="textNoShape">
              <a:avLst/>
            </a:prstTxWarp>
            <a:spAutoFit/>
          </a:bodyPr>
          <a:lstStyle/>
          <a:p>
            <a:r>
              <a:rPr lang="en-US" sz="1500" b="1">
                <a:latin typeface="Rubik"/>
              </a:rPr>
              <a:t>New Member Promotion</a:t>
            </a:r>
          </a:p>
          <a:p>
            <a:pPr marL="285750" indent="-285750">
              <a:buFont typeface="Arial" panose="020B0604020202020204" pitchFamily="34" charset="0"/>
              <a:buChar char="•"/>
            </a:pPr>
            <a:r>
              <a:rPr lang="en-US" sz="1500">
                <a:latin typeface="Rubik"/>
              </a:rPr>
              <a:t>Half-price membership for first year of Association membership (remainder of 2023 + all of 2024) offered to all non-members enrolled in Fall 2023 education and professional development programs</a:t>
            </a:r>
          </a:p>
          <a:p>
            <a:pPr marL="285750" indent="-285750">
              <a:buFont typeface="Arial" panose="020B0604020202020204" pitchFamily="34" charset="0"/>
              <a:buChar char="•"/>
            </a:pPr>
            <a:r>
              <a:rPr lang="en-US" sz="1500">
                <a:latin typeface="Rubik"/>
              </a:rPr>
              <a:t>Resulted in 56 new AMCTO members</a:t>
            </a:r>
          </a:p>
          <a:p>
            <a:endParaRPr lang="en-US" sz="1500" b="1">
              <a:latin typeface="Rubik"/>
            </a:endParaRPr>
          </a:p>
          <a:p>
            <a:r>
              <a:rPr lang="en-US" sz="1500" b="1">
                <a:latin typeface="Rubik"/>
              </a:rPr>
              <a:t>New CAO Membership Promotion</a:t>
            </a:r>
            <a:r>
              <a:rPr lang="en-US" sz="1500">
                <a:latin typeface="Rubik"/>
              </a:rPr>
              <a:t> </a:t>
            </a:r>
          </a:p>
          <a:p>
            <a:pPr marL="285750" indent="-285750">
              <a:buFont typeface="Arial" panose="020B0604020202020204" pitchFamily="34" charset="0"/>
              <a:buChar char="•"/>
            </a:pPr>
            <a:r>
              <a:rPr lang="en-US" sz="1500">
                <a:latin typeface="Rubik"/>
              </a:rPr>
              <a:t>Resulted in 22 new CAO members with AMCTO</a:t>
            </a:r>
          </a:p>
          <a:p>
            <a:endParaRPr lang="en-US" sz="1500" b="1">
              <a:latin typeface="Rubik"/>
            </a:endParaRPr>
          </a:p>
          <a:p>
            <a:endParaRPr lang="en-US" sz="1400">
              <a:latin typeface="Montserrat"/>
            </a:endParaRPr>
          </a:p>
          <a:p>
            <a:endParaRPr lang="en-US" sz="900"/>
          </a:p>
          <a:p>
            <a:endParaRPr lang="en-US" sz="900"/>
          </a:p>
        </p:txBody>
      </p:sp>
      <p:sp>
        <p:nvSpPr>
          <p:cNvPr id="15" name="TextBox 14">
            <a:extLst>
              <a:ext uri="{FF2B5EF4-FFF2-40B4-BE49-F238E27FC236}">
                <a16:creationId xmlns:a16="http://schemas.microsoft.com/office/drawing/2014/main" id="{9A6CF651-7920-E68F-B928-E497E91651F5}"/>
              </a:ext>
            </a:extLst>
          </p:cNvPr>
          <p:cNvSpPr txBox="1"/>
          <p:nvPr/>
        </p:nvSpPr>
        <p:spPr>
          <a:xfrm>
            <a:off x="9362585" y="2819154"/>
            <a:ext cx="2829415" cy="1431161"/>
          </a:xfrm>
          <a:prstGeom prst="rect">
            <a:avLst/>
          </a:prstGeom>
          <a:noFill/>
          <a:ln w="57150">
            <a:noFill/>
          </a:ln>
        </p:spPr>
        <p:txBody>
          <a:bodyPr rot="0" spcFirstLastPara="0" vertOverflow="overflow" horzOverflow="overflow" vert="horz" wrap="square" lIns="45720" tIns="22860" rIns="45720" bIns="22860" numCol="1" spcCol="0" rtlCol="0" fromWordArt="0" anchor="t" anchorCtr="0" forceAA="0" compatLnSpc="1">
            <a:prstTxWarp prst="textNoShape">
              <a:avLst/>
            </a:prstTxWarp>
            <a:spAutoFit/>
          </a:bodyPr>
          <a:lstStyle/>
          <a:p>
            <a:r>
              <a:rPr lang="en-US" sz="1500" b="1">
                <a:latin typeface="Rubik"/>
              </a:rPr>
              <a:t>Mentorship Program</a:t>
            </a:r>
          </a:p>
          <a:p>
            <a:endParaRPr lang="en-US" sz="1500" b="1">
              <a:latin typeface="Rubik"/>
            </a:endParaRPr>
          </a:p>
          <a:p>
            <a:r>
              <a:rPr lang="en-US" sz="1500" b="1">
                <a:latin typeface="Rubik"/>
              </a:rPr>
              <a:t>AMCTO “Road Show”</a:t>
            </a:r>
          </a:p>
          <a:p>
            <a:endParaRPr lang="en-US" sz="1500" b="1">
              <a:latin typeface="Rubik"/>
            </a:endParaRPr>
          </a:p>
          <a:p>
            <a:r>
              <a:rPr lang="en-US" sz="1500" b="1">
                <a:latin typeface="Rubik"/>
              </a:rPr>
              <a:t>Accreditation Process Improvements</a:t>
            </a:r>
            <a:endParaRPr lang="en-US" sz="1500">
              <a:latin typeface="Rubik"/>
            </a:endParaRPr>
          </a:p>
        </p:txBody>
      </p:sp>
    </p:spTree>
    <p:extLst>
      <p:ext uri="{BB962C8B-B14F-4D97-AF65-F5344CB8AC3E}">
        <p14:creationId xmlns:p14="http://schemas.microsoft.com/office/powerpoint/2010/main" val="257460379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7BBA493-5C45-4150-5146-2DB1F2F9A036}"/>
              </a:ext>
            </a:extLst>
          </p:cNvPr>
          <p:cNvSpPr>
            <a:spLocks noGrp="1"/>
          </p:cNvSpPr>
          <p:nvPr>
            <p:ph type="title"/>
          </p:nvPr>
        </p:nvSpPr>
        <p:spPr>
          <a:xfrm>
            <a:off x="359833" y="121229"/>
            <a:ext cx="9499600" cy="1325563"/>
          </a:xfrm>
        </p:spPr>
        <p:txBody>
          <a:bodyPr/>
          <a:lstStyle/>
          <a:p>
            <a:r>
              <a:rPr lang="en-US">
                <a:latin typeface="Rubik"/>
              </a:rPr>
              <a:t>Policy &amp; Government Relations Updates</a:t>
            </a:r>
            <a:endParaRPr lang="en-CA">
              <a:latin typeface="Rubik"/>
            </a:endParaRPr>
          </a:p>
        </p:txBody>
      </p:sp>
      <p:pic>
        <p:nvPicPr>
          <p:cNvPr id="2" name="Graphic 11" descr="Group success with solid fill">
            <a:extLst>
              <a:ext uri="{FF2B5EF4-FFF2-40B4-BE49-F238E27FC236}">
                <a16:creationId xmlns:a16="http://schemas.microsoft.com/office/drawing/2014/main" id="{E4466B9B-4358-FC85-7F14-831E95DA6CA8}"/>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1655565" y="1333708"/>
            <a:ext cx="943556" cy="943556"/>
          </a:xfrm>
          <a:prstGeom prst="rect">
            <a:avLst/>
          </a:prstGeom>
        </p:spPr>
      </p:pic>
      <p:pic>
        <p:nvPicPr>
          <p:cNvPr id="3" name="Graphic 13" descr="Share with solid fill">
            <a:extLst>
              <a:ext uri="{FF2B5EF4-FFF2-40B4-BE49-F238E27FC236}">
                <a16:creationId xmlns:a16="http://schemas.microsoft.com/office/drawing/2014/main" id="{65F4ADB3-9A52-BF4B-940E-5C77BE976A5D}"/>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5913965" y="1435261"/>
            <a:ext cx="732367" cy="740450"/>
          </a:xfrm>
          <a:prstGeom prst="rect">
            <a:avLst/>
          </a:prstGeom>
        </p:spPr>
      </p:pic>
      <p:pic>
        <p:nvPicPr>
          <p:cNvPr id="6" name="Graphic 12" descr="Future with solid fill">
            <a:extLst>
              <a:ext uri="{FF2B5EF4-FFF2-40B4-BE49-F238E27FC236}">
                <a16:creationId xmlns:a16="http://schemas.microsoft.com/office/drawing/2014/main" id="{3B74C0AF-E628-FF8D-887A-3FC1644B41F8}"/>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10109112" y="1446792"/>
            <a:ext cx="732366" cy="740539"/>
          </a:xfrm>
          <a:prstGeom prst="rect">
            <a:avLst/>
          </a:prstGeom>
        </p:spPr>
      </p:pic>
      <p:sp>
        <p:nvSpPr>
          <p:cNvPr id="7" name="Subtitle 26">
            <a:extLst>
              <a:ext uri="{FF2B5EF4-FFF2-40B4-BE49-F238E27FC236}">
                <a16:creationId xmlns:a16="http://schemas.microsoft.com/office/drawing/2014/main" id="{B4679932-6E01-647F-50E5-C91842E2E4D4}"/>
              </a:ext>
            </a:extLst>
          </p:cNvPr>
          <p:cNvSpPr txBox="1">
            <a:spLocks/>
          </p:cNvSpPr>
          <p:nvPr/>
        </p:nvSpPr>
        <p:spPr>
          <a:xfrm>
            <a:off x="838200" y="2238339"/>
            <a:ext cx="2768600" cy="529807"/>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US">
                <a:latin typeface="Rubik"/>
              </a:rPr>
              <a:t>Accomplishments</a:t>
            </a:r>
            <a:endParaRPr lang="en-CA">
              <a:latin typeface="Rubik"/>
            </a:endParaRPr>
          </a:p>
        </p:txBody>
      </p:sp>
      <p:sp>
        <p:nvSpPr>
          <p:cNvPr id="8" name="Subtitle 26">
            <a:extLst>
              <a:ext uri="{FF2B5EF4-FFF2-40B4-BE49-F238E27FC236}">
                <a16:creationId xmlns:a16="http://schemas.microsoft.com/office/drawing/2014/main" id="{BACB18BD-D85A-89CD-FCA0-8215A2049AAA}"/>
              </a:ext>
            </a:extLst>
          </p:cNvPr>
          <p:cNvSpPr txBox="1">
            <a:spLocks/>
          </p:cNvSpPr>
          <p:nvPr/>
        </p:nvSpPr>
        <p:spPr>
          <a:xfrm>
            <a:off x="4434538" y="2238339"/>
            <a:ext cx="3691223" cy="529807"/>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US">
                <a:latin typeface="Rubik"/>
              </a:rPr>
              <a:t>Recent &amp; Ongoing Work</a:t>
            </a:r>
            <a:endParaRPr lang="en-CA">
              <a:latin typeface="Rubik"/>
            </a:endParaRPr>
          </a:p>
        </p:txBody>
      </p:sp>
      <p:sp>
        <p:nvSpPr>
          <p:cNvPr id="9" name="Subtitle 26">
            <a:extLst>
              <a:ext uri="{FF2B5EF4-FFF2-40B4-BE49-F238E27FC236}">
                <a16:creationId xmlns:a16="http://schemas.microsoft.com/office/drawing/2014/main" id="{1DCA7E01-8C87-E172-2122-CC97B6A3B9FA}"/>
              </a:ext>
            </a:extLst>
          </p:cNvPr>
          <p:cNvSpPr txBox="1">
            <a:spLocks/>
          </p:cNvSpPr>
          <p:nvPr/>
        </p:nvSpPr>
        <p:spPr>
          <a:xfrm>
            <a:off x="8629683" y="2238339"/>
            <a:ext cx="3691223" cy="529807"/>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US">
                <a:latin typeface="Rubik"/>
              </a:rPr>
              <a:t>Looking Ahead</a:t>
            </a:r>
            <a:endParaRPr lang="en-CA">
              <a:latin typeface="Rubik"/>
            </a:endParaRPr>
          </a:p>
        </p:txBody>
      </p:sp>
      <p:sp>
        <p:nvSpPr>
          <p:cNvPr id="10" name="TextBox 9">
            <a:extLst>
              <a:ext uri="{FF2B5EF4-FFF2-40B4-BE49-F238E27FC236}">
                <a16:creationId xmlns:a16="http://schemas.microsoft.com/office/drawing/2014/main" id="{BDD4C0C7-A600-EF39-3532-D9222B28AF15}"/>
              </a:ext>
            </a:extLst>
          </p:cNvPr>
          <p:cNvSpPr txBox="1"/>
          <p:nvPr/>
        </p:nvSpPr>
        <p:spPr>
          <a:xfrm>
            <a:off x="838200" y="2819154"/>
            <a:ext cx="3204633" cy="4231928"/>
          </a:xfrm>
          <a:prstGeom prst="rect">
            <a:avLst/>
          </a:prstGeom>
          <a:noFill/>
        </p:spPr>
        <p:txBody>
          <a:bodyPr wrap="square" rtlCol="0">
            <a:spAutoFit/>
          </a:bodyPr>
          <a:lstStyle/>
          <a:p>
            <a:r>
              <a:rPr lang="en-CA" sz="1500" b="1" dirty="0">
                <a:latin typeface="Rubik"/>
                <a:ea typeface="Times New Roman" panose="02020603050405020304" pitchFamily="18" charset="0"/>
              </a:rPr>
              <a:t>ROMA Conference Delegations</a:t>
            </a:r>
            <a:endParaRPr lang="en-CA" sz="1500" dirty="0">
              <a:latin typeface="Rubik"/>
              <a:ea typeface="Times New Roman" panose="02020603050405020304" pitchFamily="18" charset="0"/>
            </a:endParaRPr>
          </a:p>
          <a:p>
            <a:pPr marL="285750" indent="-285750">
              <a:buFont typeface="Arial" panose="020B0604020202020204" pitchFamily="34" charset="0"/>
              <a:buChar char="•"/>
            </a:pPr>
            <a:r>
              <a:rPr lang="en-CA" sz="1500" dirty="0">
                <a:latin typeface="Rubik"/>
                <a:ea typeface="Times New Roman" panose="02020603050405020304" pitchFamily="18" charset="0"/>
              </a:rPr>
              <a:t>Successful ROMA conference delegations with Ministries of MMAH, PBSD, Red Tape Reduction, NDP, Liberal and Green Parties</a:t>
            </a:r>
          </a:p>
          <a:p>
            <a:endParaRPr lang="en-CA" sz="1500" dirty="0">
              <a:latin typeface="Rubik"/>
              <a:ea typeface="Times New Roman" panose="02020603050405020304" pitchFamily="18" charset="0"/>
            </a:endParaRPr>
          </a:p>
          <a:p>
            <a:r>
              <a:rPr lang="en-CA" sz="1500" b="1" dirty="0">
                <a:latin typeface="Rubik"/>
                <a:cs typeface="Arial" panose="020B0604020202020204" pitchFamily="34" charset="0"/>
              </a:rPr>
              <a:t>MFIPPA Submission</a:t>
            </a:r>
          </a:p>
          <a:p>
            <a:pPr marL="285750" indent="-285750">
              <a:buFont typeface="Arial" panose="020B0604020202020204" pitchFamily="34" charset="0"/>
              <a:buChar char="•"/>
            </a:pPr>
            <a:r>
              <a:rPr lang="en-CA" sz="1500" dirty="0">
                <a:latin typeface="Rubik"/>
                <a:cs typeface="Arial" panose="020B0604020202020204" pitchFamily="34" charset="0"/>
              </a:rPr>
              <a:t>Provided to minister; Member toolkit launched</a:t>
            </a:r>
          </a:p>
          <a:p>
            <a:endParaRPr lang="en-CA" sz="1500" b="1" dirty="0">
              <a:latin typeface="Rubik"/>
              <a:cs typeface="Arial" panose="020B0604020202020204" pitchFamily="34" charset="0"/>
            </a:endParaRPr>
          </a:p>
          <a:p>
            <a:r>
              <a:rPr lang="en-CA" sz="1500" b="1" dirty="0">
                <a:latin typeface="Rubik"/>
                <a:cs typeface="Arial" panose="020B0604020202020204" pitchFamily="34" charset="0"/>
              </a:rPr>
              <a:t>Strong Mayor Transition Supports Continues</a:t>
            </a:r>
          </a:p>
          <a:p>
            <a:pPr marL="285750" indent="-285750">
              <a:buFont typeface="Arial" panose="020B0604020202020204" pitchFamily="34" charset="0"/>
              <a:buChar char="•"/>
            </a:pPr>
            <a:r>
              <a:rPr lang="en-CA" sz="1500" dirty="0">
                <a:latin typeface="Rubik"/>
                <a:cs typeface="Arial" panose="020B0604020202020204" pitchFamily="34" charset="0"/>
              </a:rPr>
              <a:t>Established information portal and facilitated joint meetings to help affected municipalities adapt to strong mayor regulations</a:t>
            </a:r>
          </a:p>
          <a:p>
            <a:endParaRPr lang="en-CA" sz="1500" dirty="0">
              <a:latin typeface="Rubik"/>
              <a:cs typeface="Arial" panose="020B0604020202020204" pitchFamily="34" charset="0"/>
            </a:endParaRPr>
          </a:p>
          <a:p>
            <a:pPr marL="285750" indent="-285750">
              <a:buFont typeface="Arial" panose="020B0604020202020204" pitchFamily="34" charset="0"/>
              <a:buChar char="•"/>
            </a:pPr>
            <a:endParaRPr lang="en-US" sz="1400" dirty="0">
              <a:latin typeface="Montserrat" panose="00000500000000000000" pitchFamily="2" charset="0"/>
              <a:cs typeface="Arial" panose="020B0604020202020204" pitchFamily="34" charset="0"/>
            </a:endParaRPr>
          </a:p>
        </p:txBody>
      </p:sp>
      <p:sp>
        <p:nvSpPr>
          <p:cNvPr id="11" name="TextBox 10">
            <a:extLst>
              <a:ext uri="{FF2B5EF4-FFF2-40B4-BE49-F238E27FC236}">
                <a16:creationId xmlns:a16="http://schemas.microsoft.com/office/drawing/2014/main" id="{10E1614A-96D0-4BFD-23E0-BC91DD389A7B}"/>
              </a:ext>
            </a:extLst>
          </p:cNvPr>
          <p:cNvSpPr txBox="1"/>
          <p:nvPr/>
        </p:nvSpPr>
        <p:spPr>
          <a:xfrm>
            <a:off x="4495009" y="2642787"/>
            <a:ext cx="3980914" cy="4308872"/>
          </a:xfrm>
          <a:prstGeom prst="rect">
            <a:avLst/>
          </a:prstGeom>
          <a:noFill/>
          <a:ln w="57150">
            <a:noFill/>
          </a:ln>
        </p:spPr>
        <p:txBody>
          <a:bodyPr rot="0" spcFirstLastPara="0" vertOverflow="overflow" horzOverflow="overflow" vert="horz" wrap="square" lIns="45720" tIns="22860" rIns="45720" bIns="22860" numCol="1" spcCol="0" rtlCol="0" fromWordArt="0" anchor="t" anchorCtr="0" forceAA="0" compatLnSpc="1">
            <a:prstTxWarp prst="textNoShape">
              <a:avLst/>
            </a:prstTxWarp>
            <a:spAutoFit/>
          </a:bodyPr>
          <a:lstStyle/>
          <a:p>
            <a:endParaRPr lang="en-US" sz="1400" dirty="0">
              <a:latin typeface="Montserrat" panose="00000500000000000000" pitchFamily="2" charset="0"/>
              <a:cs typeface="Arial" panose="020B0604020202020204" pitchFamily="34" charset="0"/>
            </a:endParaRPr>
          </a:p>
          <a:p>
            <a:r>
              <a:rPr lang="en-US" sz="1500" b="1" dirty="0">
                <a:latin typeface="Rubik"/>
              </a:rPr>
              <a:t>MEA Submission</a:t>
            </a:r>
          </a:p>
          <a:p>
            <a:pPr marL="285750" indent="-285750">
              <a:buFont typeface="Arial" panose="020B0604020202020204" pitchFamily="34" charset="0"/>
              <a:buChar char="•"/>
            </a:pPr>
            <a:r>
              <a:rPr lang="en-US" sz="1500" dirty="0">
                <a:latin typeface="Rubik"/>
              </a:rPr>
              <a:t>Approved by the Board. Final stages of revisions and design.</a:t>
            </a:r>
          </a:p>
          <a:p>
            <a:pPr marL="285750" indent="-285750">
              <a:buFont typeface="Arial" panose="020B0604020202020204" pitchFamily="34" charset="0"/>
              <a:buChar char="•"/>
            </a:pPr>
            <a:r>
              <a:rPr lang="en-US" sz="1500" dirty="0">
                <a:latin typeface="Rubik"/>
              </a:rPr>
              <a:t>Submission to government this spring</a:t>
            </a:r>
          </a:p>
          <a:p>
            <a:pPr marL="285750" indent="-285750">
              <a:buFont typeface="Arial" panose="020B0604020202020204" pitchFamily="34" charset="0"/>
              <a:buChar char="•"/>
            </a:pPr>
            <a:r>
              <a:rPr lang="en-US" sz="1500" dirty="0">
                <a:latin typeface="Rubik"/>
              </a:rPr>
              <a:t>Toolkit for members</a:t>
            </a:r>
          </a:p>
          <a:p>
            <a:endParaRPr lang="en-US" sz="1500" dirty="0">
              <a:latin typeface="Rubik"/>
            </a:endParaRPr>
          </a:p>
          <a:p>
            <a:r>
              <a:rPr lang="en-US" sz="1500" b="1" dirty="0">
                <a:latin typeface="Rubik"/>
              </a:rPr>
              <a:t>2024 Pre-Budget Submission</a:t>
            </a:r>
          </a:p>
          <a:p>
            <a:endParaRPr lang="en-US" sz="1500" b="1" dirty="0">
              <a:latin typeface="Rubik"/>
            </a:endParaRPr>
          </a:p>
          <a:p>
            <a:r>
              <a:rPr lang="en-US" sz="1500" b="1" dirty="0">
                <a:latin typeface="Rubik"/>
              </a:rPr>
              <a:t>AMO Economic and Social Prosperity Review Support</a:t>
            </a:r>
          </a:p>
          <a:p>
            <a:endParaRPr lang="en-US" sz="1500" b="1" dirty="0">
              <a:latin typeface="Rubik"/>
            </a:endParaRPr>
          </a:p>
          <a:p>
            <a:r>
              <a:rPr lang="en-US" sz="1500" b="1" dirty="0">
                <a:latin typeface="Rubik"/>
              </a:rPr>
              <a:t>WOSN Campaign Support</a:t>
            </a:r>
          </a:p>
          <a:p>
            <a:endParaRPr lang="en-US" sz="1500" b="1" dirty="0">
              <a:latin typeface="Rubik"/>
            </a:endParaRPr>
          </a:p>
          <a:p>
            <a:r>
              <a:rPr lang="en-US" sz="1500" dirty="0">
                <a:latin typeface="Rubik"/>
              </a:rPr>
              <a:t>Collaboration with AMO, MLEOA and World Animal Protection calling for better rules on </a:t>
            </a:r>
            <a:r>
              <a:rPr lang="en-US" sz="1500" b="1" dirty="0">
                <a:latin typeface="Rubik"/>
              </a:rPr>
              <a:t>Roadside Zoos and Exotic Animals. </a:t>
            </a:r>
          </a:p>
          <a:p>
            <a:endParaRPr lang="en-US" sz="1400" dirty="0">
              <a:latin typeface="Montserrat" panose="00000500000000000000" pitchFamily="2" charset="0"/>
              <a:cs typeface="Arial" panose="020B0604020202020204" pitchFamily="34" charset="0"/>
            </a:endParaRPr>
          </a:p>
          <a:p>
            <a:endParaRPr lang="en-US" sz="900" dirty="0"/>
          </a:p>
        </p:txBody>
      </p:sp>
      <p:sp>
        <p:nvSpPr>
          <p:cNvPr id="12" name="TextBox 11">
            <a:extLst>
              <a:ext uri="{FF2B5EF4-FFF2-40B4-BE49-F238E27FC236}">
                <a16:creationId xmlns:a16="http://schemas.microsoft.com/office/drawing/2014/main" id="{C0F41178-A197-D6CA-B0CA-B72D88577D33}"/>
              </a:ext>
            </a:extLst>
          </p:cNvPr>
          <p:cNvSpPr txBox="1"/>
          <p:nvPr/>
        </p:nvSpPr>
        <p:spPr>
          <a:xfrm>
            <a:off x="8771377" y="2818908"/>
            <a:ext cx="3407833" cy="2816156"/>
          </a:xfrm>
          <a:prstGeom prst="rect">
            <a:avLst/>
          </a:prstGeom>
          <a:noFill/>
          <a:ln w="57150">
            <a:noFill/>
          </a:ln>
        </p:spPr>
        <p:txBody>
          <a:bodyPr rot="0" spcFirstLastPara="0" vertOverflow="overflow" horzOverflow="overflow" vert="horz" wrap="square" lIns="45720" tIns="22860" rIns="45720" bIns="22860" numCol="1" spcCol="0" rtlCol="0" fromWordArt="0" anchor="t" anchorCtr="0" forceAA="0" compatLnSpc="1">
            <a:prstTxWarp prst="textNoShape">
              <a:avLst/>
            </a:prstTxWarp>
            <a:spAutoFit/>
          </a:bodyPr>
          <a:lstStyle/>
          <a:p>
            <a:r>
              <a:rPr lang="en-US" sz="1500" b="1">
                <a:latin typeface="Rubik"/>
              </a:rPr>
              <a:t>Ongoing Tracking &amp; Analysis</a:t>
            </a:r>
          </a:p>
          <a:p>
            <a:pPr marL="285750" indent="-285750">
              <a:buFont typeface="Arial" panose="020B0604020202020204" pitchFamily="34" charset="0"/>
              <a:buChar char="•"/>
            </a:pPr>
            <a:r>
              <a:rPr lang="en-US" sz="1500">
                <a:latin typeface="Rubik"/>
              </a:rPr>
              <a:t>Legislation, regulations, consultations and opportunities to engage government</a:t>
            </a:r>
          </a:p>
          <a:p>
            <a:endParaRPr lang="en-US" sz="1500" b="1">
              <a:latin typeface="Rubik"/>
            </a:endParaRPr>
          </a:p>
          <a:p>
            <a:r>
              <a:rPr lang="en-US" sz="1500" b="1">
                <a:latin typeface="Rubik"/>
              </a:rPr>
              <a:t>AMO Conference</a:t>
            </a:r>
          </a:p>
          <a:p>
            <a:pPr marL="285750" indent="-285750">
              <a:buFont typeface="Arial" panose="020B0604020202020204" pitchFamily="34" charset="0"/>
              <a:buChar char="•"/>
            </a:pPr>
            <a:r>
              <a:rPr lang="en-US" sz="1500">
                <a:latin typeface="Rubik"/>
              </a:rPr>
              <a:t>Delegations with government and Ministers</a:t>
            </a:r>
            <a:endParaRPr lang="en-US" sz="1500" b="1">
              <a:latin typeface="Rubik"/>
            </a:endParaRPr>
          </a:p>
          <a:p>
            <a:endParaRPr lang="en-US" sz="1500">
              <a:latin typeface="Rubik"/>
            </a:endParaRPr>
          </a:p>
          <a:p>
            <a:r>
              <a:rPr lang="en-US" sz="1500" b="1">
                <a:latin typeface="Rubik"/>
              </a:rPr>
              <a:t>Single Register of Electors Transition</a:t>
            </a:r>
          </a:p>
          <a:p>
            <a:pPr marL="285750" indent="-285750">
              <a:buFont typeface="Arial" panose="020B0604020202020204" pitchFamily="34" charset="0"/>
              <a:buChar char="•"/>
            </a:pPr>
            <a:r>
              <a:rPr lang="en-US" sz="1500">
                <a:latin typeface="Rubik"/>
              </a:rPr>
              <a:t>Monitoring municipal by-elections for quality of voters list data</a:t>
            </a:r>
          </a:p>
        </p:txBody>
      </p:sp>
    </p:spTree>
    <p:extLst>
      <p:ext uri="{BB962C8B-B14F-4D97-AF65-F5344CB8AC3E}">
        <p14:creationId xmlns:p14="http://schemas.microsoft.com/office/powerpoint/2010/main" val="412727974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7BBA493-5C45-4150-5146-2DB1F2F9A036}"/>
              </a:ext>
            </a:extLst>
          </p:cNvPr>
          <p:cNvSpPr>
            <a:spLocks noGrp="1"/>
          </p:cNvSpPr>
          <p:nvPr>
            <p:ph type="title"/>
          </p:nvPr>
        </p:nvSpPr>
        <p:spPr>
          <a:xfrm>
            <a:off x="359833" y="121229"/>
            <a:ext cx="9499600" cy="1325563"/>
          </a:xfrm>
        </p:spPr>
        <p:txBody>
          <a:bodyPr/>
          <a:lstStyle/>
          <a:p>
            <a:r>
              <a:rPr lang="en-US">
                <a:latin typeface="Rubik"/>
              </a:rPr>
              <a:t>Education Updates</a:t>
            </a:r>
            <a:endParaRPr lang="en-CA">
              <a:latin typeface="Rubik"/>
            </a:endParaRPr>
          </a:p>
        </p:txBody>
      </p:sp>
      <p:pic>
        <p:nvPicPr>
          <p:cNvPr id="2" name="Graphic 11" descr="Group success with solid fill">
            <a:extLst>
              <a:ext uri="{FF2B5EF4-FFF2-40B4-BE49-F238E27FC236}">
                <a16:creationId xmlns:a16="http://schemas.microsoft.com/office/drawing/2014/main" id="{E4466B9B-4358-FC85-7F14-831E95DA6CA8}"/>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1655565" y="1333708"/>
            <a:ext cx="943556" cy="943556"/>
          </a:xfrm>
          <a:prstGeom prst="rect">
            <a:avLst/>
          </a:prstGeom>
        </p:spPr>
      </p:pic>
      <p:pic>
        <p:nvPicPr>
          <p:cNvPr id="3" name="Graphic 13" descr="Share with solid fill">
            <a:extLst>
              <a:ext uri="{FF2B5EF4-FFF2-40B4-BE49-F238E27FC236}">
                <a16:creationId xmlns:a16="http://schemas.microsoft.com/office/drawing/2014/main" id="{65F4ADB3-9A52-BF4B-940E-5C77BE976A5D}"/>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6318221" y="1435261"/>
            <a:ext cx="732367" cy="740450"/>
          </a:xfrm>
          <a:prstGeom prst="rect">
            <a:avLst/>
          </a:prstGeom>
        </p:spPr>
      </p:pic>
      <p:pic>
        <p:nvPicPr>
          <p:cNvPr id="6" name="Graphic 12" descr="Future with solid fill">
            <a:extLst>
              <a:ext uri="{FF2B5EF4-FFF2-40B4-BE49-F238E27FC236}">
                <a16:creationId xmlns:a16="http://schemas.microsoft.com/office/drawing/2014/main" id="{3B74C0AF-E628-FF8D-887A-3FC1644B41F8}"/>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10109112" y="1446792"/>
            <a:ext cx="732366" cy="740539"/>
          </a:xfrm>
          <a:prstGeom prst="rect">
            <a:avLst/>
          </a:prstGeom>
        </p:spPr>
      </p:pic>
      <p:sp>
        <p:nvSpPr>
          <p:cNvPr id="7" name="Subtitle 26">
            <a:extLst>
              <a:ext uri="{FF2B5EF4-FFF2-40B4-BE49-F238E27FC236}">
                <a16:creationId xmlns:a16="http://schemas.microsoft.com/office/drawing/2014/main" id="{B4679932-6E01-647F-50E5-C91842E2E4D4}"/>
              </a:ext>
            </a:extLst>
          </p:cNvPr>
          <p:cNvSpPr txBox="1">
            <a:spLocks/>
          </p:cNvSpPr>
          <p:nvPr/>
        </p:nvSpPr>
        <p:spPr>
          <a:xfrm>
            <a:off x="838200" y="2238339"/>
            <a:ext cx="2768600" cy="529807"/>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US">
                <a:latin typeface="Rubik"/>
              </a:rPr>
              <a:t>Accomplishments</a:t>
            </a:r>
            <a:endParaRPr lang="en-CA">
              <a:latin typeface="Rubik"/>
            </a:endParaRPr>
          </a:p>
        </p:txBody>
      </p:sp>
      <p:sp>
        <p:nvSpPr>
          <p:cNvPr id="8" name="Subtitle 26">
            <a:extLst>
              <a:ext uri="{FF2B5EF4-FFF2-40B4-BE49-F238E27FC236}">
                <a16:creationId xmlns:a16="http://schemas.microsoft.com/office/drawing/2014/main" id="{BACB18BD-D85A-89CD-FCA0-8215A2049AAA}"/>
              </a:ext>
            </a:extLst>
          </p:cNvPr>
          <p:cNvSpPr txBox="1">
            <a:spLocks/>
          </p:cNvSpPr>
          <p:nvPr/>
        </p:nvSpPr>
        <p:spPr>
          <a:xfrm>
            <a:off x="4838794" y="2238339"/>
            <a:ext cx="3691223" cy="529807"/>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US">
                <a:latin typeface="Rubik"/>
              </a:rPr>
              <a:t>Recent &amp; Ongoing Work</a:t>
            </a:r>
            <a:endParaRPr lang="en-CA">
              <a:latin typeface="Rubik"/>
            </a:endParaRPr>
          </a:p>
        </p:txBody>
      </p:sp>
      <p:sp>
        <p:nvSpPr>
          <p:cNvPr id="9" name="Subtitle 26">
            <a:extLst>
              <a:ext uri="{FF2B5EF4-FFF2-40B4-BE49-F238E27FC236}">
                <a16:creationId xmlns:a16="http://schemas.microsoft.com/office/drawing/2014/main" id="{1DCA7E01-8C87-E172-2122-CC97B6A3B9FA}"/>
              </a:ext>
            </a:extLst>
          </p:cNvPr>
          <p:cNvSpPr txBox="1">
            <a:spLocks/>
          </p:cNvSpPr>
          <p:nvPr/>
        </p:nvSpPr>
        <p:spPr>
          <a:xfrm>
            <a:off x="8629683" y="2238339"/>
            <a:ext cx="3562317" cy="529807"/>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US" dirty="0">
                <a:latin typeface="Rubik"/>
              </a:rPr>
              <a:t>Looking Ahead</a:t>
            </a:r>
          </a:p>
          <a:p>
            <a:pPr marL="0" indent="0" algn="ctr">
              <a:buNone/>
            </a:pPr>
            <a:endParaRPr lang="en-CA" dirty="0">
              <a:latin typeface="Rubik"/>
            </a:endParaRPr>
          </a:p>
        </p:txBody>
      </p:sp>
      <p:sp>
        <p:nvSpPr>
          <p:cNvPr id="5" name="TextBox 4">
            <a:extLst>
              <a:ext uri="{FF2B5EF4-FFF2-40B4-BE49-F238E27FC236}">
                <a16:creationId xmlns:a16="http://schemas.microsoft.com/office/drawing/2014/main" id="{61E3AF07-0E34-0C3B-17DD-D415AA2C0AE2}"/>
              </a:ext>
            </a:extLst>
          </p:cNvPr>
          <p:cNvSpPr txBox="1"/>
          <p:nvPr/>
        </p:nvSpPr>
        <p:spPr>
          <a:xfrm>
            <a:off x="838199" y="2818908"/>
            <a:ext cx="3695300" cy="3970318"/>
          </a:xfrm>
          <a:prstGeom prst="rect">
            <a:avLst/>
          </a:prstGeom>
          <a:noFill/>
          <a:ln w="57150">
            <a:noFill/>
          </a:ln>
        </p:spPr>
        <p:txBody>
          <a:bodyPr rot="0" spcFirstLastPara="0" vertOverflow="overflow" horzOverflow="overflow" vert="horz" wrap="square" lIns="45720" tIns="22860" rIns="45720" bIns="22860" numCol="1" spcCol="0" rtlCol="0" fromWordArt="0" anchor="t" anchorCtr="0" forceAA="0" compatLnSpc="1">
            <a:prstTxWarp prst="textNoShape">
              <a:avLst/>
            </a:prstTxWarp>
            <a:spAutoFit/>
          </a:bodyPr>
          <a:lstStyle/>
          <a:p>
            <a:r>
              <a:rPr lang="en-US" sz="1500" b="1" dirty="0">
                <a:latin typeface="Rubik"/>
              </a:rPr>
              <a:t>Launched all Winter/Spring 2024 programs in Zoom and correspondence formats </a:t>
            </a:r>
          </a:p>
          <a:p>
            <a:pPr marL="285750" indent="-285750">
              <a:buFont typeface="Arial" panose="020B0604020202020204" pitchFamily="34" charset="0"/>
              <a:buChar char="•"/>
            </a:pPr>
            <a:r>
              <a:rPr lang="en-US" sz="1500" dirty="0">
                <a:latin typeface="Rubik"/>
              </a:rPr>
              <a:t>Municipal Administration Program (MAP)</a:t>
            </a:r>
          </a:p>
          <a:p>
            <a:pPr marL="285750" indent="-285750">
              <a:buFont typeface="Arial" panose="020B0604020202020204" pitchFamily="34" charset="0"/>
              <a:buChar char="•"/>
            </a:pPr>
            <a:r>
              <a:rPr lang="en-US" sz="1500" dirty="0">
                <a:latin typeface="Rubik"/>
              </a:rPr>
              <a:t>Municipal Accounting &amp; Finance (MAFP)</a:t>
            </a:r>
          </a:p>
          <a:p>
            <a:pPr marL="285750" indent="-285750">
              <a:buFont typeface="Arial" panose="020B0604020202020204" pitchFamily="34" charset="0"/>
              <a:buChar char="•"/>
            </a:pPr>
            <a:r>
              <a:rPr lang="en-US" sz="1500" dirty="0">
                <a:latin typeface="Rubik"/>
              </a:rPr>
              <a:t>Municipal Law Program (MLP)</a:t>
            </a:r>
          </a:p>
          <a:p>
            <a:pPr marL="285750" indent="-285750">
              <a:buFont typeface="Arial" panose="020B0604020202020204" pitchFamily="34" charset="0"/>
              <a:buChar char="•"/>
            </a:pPr>
            <a:r>
              <a:rPr lang="en-US" sz="1500" dirty="0">
                <a:latin typeface="Rubik"/>
              </a:rPr>
              <a:t>Employment Law &amp; HR (HR)</a:t>
            </a:r>
          </a:p>
          <a:p>
            <a:pPr marL="285750" indent="-285750">
              <a:buFont typeface="Arial" panose="020B0604020202020204" pitchFamily="34" charset="0"/>
              <a:buChar char="•"/>
            </a:pPr>
            <a:r>
              <a:rPr lang="en-US" sz="1500" dirty="0">
                <a:latin typeface="Rubik"/>
              </a:rPr>
              <a:t>Parliamentary Meeting Protocol Course (PMPC)</a:t>
            </a:r>
          </a:p>
          <a:p>
            <a:pPr marL="285750" indent="-285750">
              <a:buFont typeface="Arial" panose="020B0604020202020204" pitchFamily="34" charset="0"/>
              <a:buChar char="•"/>
            </a:pPr>
            <a:r>
              <a:rPr lang="en-US" sz="1500" dirty="0">
                <a:latin typeface="Rubik"/>
              </a:rPr>
              <a:t>OACA’s Primer on Planning (POP)</a:t>
            </a:r>
          </a:p>
          <a:p>
            <a:pPr marL="285750" indent="-285750">
              <a:buFont typeface="Arial" panose="020B0604020202020204" pitchFamily="34" charset="0"/>
              <a:buChar char="•"/>
            </a:pPr>
            <a:r>
              <a:rPr lang="en-US" sz="1500" dirty="0">
                <a:latin typeface="Rubik"/>
              </a:rPr>
              <a:t>Municipal Clerks Institute (MCI)</a:t>
            </a:r>
          </a:p>
          <a:p>
            <a:pPr marL="285750" indent="-285750">
              <a:buFont typeface="Arial" panose="020B0604020202020204" pitchFamily="34" charset="0"/>
              <a:buChar char="•"/>
            </a:pPr>
            <a:r>
              <a:rPr lang="en-US" sz="1500" dirty="0">
                <a:latin typeface="Rubik"/>
              </a:rPr>
              <a:t>Executive Diploma in Municipal Management (EDMM)</a:t>
            </a:r>
          </a:p>
          <a:p>
            <a:pPr marL="285750" indent="-285750">
              <a:buFont typeface="Arial" panose="020B0604020202020204" pitchFamily="34" charset="0"/>
              <a:buChar char="•"/>
            </a:pPr>
            <a:endParaRPr lang="en-US" sz="1500" dirty="0">
              <a:latin typeface="Rubik"/>
            </a:endParaRPr>
          </a:p>
          <a:p>
            <a:r>
              <a:rPr lang="en-US" sz="1500" b="1" dirty="0">
                <a:latin typeface="Rubik"/>
              </a:rPr>
              <a:t>Total of 1,000+ enrollments</a:t>
            </a:r>
          </a:p>
          <a:p>
            <a:endParaRPr lang="en-US" sz="1500" dirty="0">
              <a:latin typeface="Rubik"/>
            </a:endParaRPr>
          </a:p>
          <a:p>
            <a:r>
              <a:rPr lang="en-US" sz="1500" dirty="0">
                <a:latin typeface="Rubik"/>
              </a:rPr>
              <a:t>Zoom-based MAP, MAFP, HR, and EDMM classes reached max capacity</a:t>
            </a:r>
          </a:p>
        </p:txBody>
      </p:sp>
      <p:sp>
        <p:nvSpPr>
          <p:cNvPr id="10" name="TextBox 9">
            <a:extLst>
              <a:ext uri="{FF2B5EF4-FFF2-40B4-BE49-F238E27FC236}">
                <a16:creationId xmlns:a16="http://schemas.microsoft.com/office/drawing/2014/main" id="{17284B3B-F8D7-4E5B-93C7-14A302CDEDD6}"/>
              </a:ext>
            </a:extLst>
          </p:cNvPr>
          <p:cNvSpPr txBox="1"/>
          <p:nvPr/>
        </p:nvSpPr>
        <p:spPr>
          <a:xfrm>
            <a:off x="9220111" y="2818908"/>
            <a:ext cx="2802171" cy="3724096"/>
          </a:xfrm>
          <a:prstGeom prst="rect">
            <a:avLst/>
          </a:prstGeom>
          <a:noFill/>
          <a:ln w="57150">
            <a:noFill/>
          </a:ln>
        </p:spPr>
        <p:txBody>
          <a:bodyPr rot="0" spcFirstLastPara="0" vertOverflow="overflow" horzOverflow="overflow" vert="horz" wrap="square" lIns="45720" tIns="22860" rIns="45720" bIns="22860" numCol="1" spcCol="0" rtlCol="0" fromWordArt="0" anchor="t" anchorCtr="0" forceAA="0" compatLnSpc="1">
            <a:prstTxWarp prst="textNoShape">
              <a:avLst/>
            </a:prstTxWarp>
            <a:spAutoFit/>
          </a:bodyPr>
          <a:lstStyle/>
          <a:p>
            <a:r>
              <a:rPr lang="en-US" sz="1500" b="1" dirty="0">
                <a:latin typeface="Rubik"/>
              </a:rPr>
              <a:t>Congratulating 2023 Graduates</a:t>
            </a:r>
          </a:p>
          <a:p>
            <a:r>
              <a:rPr lang="en-US" sz="1500" dirty="0">
                <a:latin typeface="Rubik"/>
              </a:rPr>
              <a:t>In June we will acknowledge: </a:t>
            </a:r>
          </a:p>
          <a:p>
            <a:pPr marL="285750" indent="-285750">
              <a:buFont typeface="Arial" panose="020B0604020202020204" pitchFamily="34" charset="0"/>
              <a:buChar char="•"/>
            </a:pPr>
            <a:r>
              <a:rPr lang="en-US" sz="1500" dirty="0">
                <a:latin typeface="Rubik"/>
              </a:rPr>
              <a:t>51 Diploma in Municipal Administration (DMA) graduates (second largest number ever; largest was 56 in 2022)</a:t>
            </a:r>
          </a:p>
          <a:p>
            <a:pPr marL="285750" indent="-285750">
              <a:buFont typeface="Arial" panose="020B0604020202020204" pitchFamily="34" charset="0"/>
              <a:buChar char="•"/>
            </a:pPr>
            <a:r>
              <a:rPr lang="en-US" sz="1500" dirty="0">
                <a:latin typeface="Rubik"/>
              </a:rPr>
              <a:t>30 EDMM graduates</a:t>
            </a:r>
          </a:p>
          <a:p>
            <a:endParaRPr lang="en-US" sz="1500" dirty="0">
              <a:latin typeface="Rubik"/>
            </a:endParaRPr>
          </a:p>
          <a:p>
            <a:r>
              <a:rPr lang="en-US" sz="1500" b="1" dirty="0">
                <a:latin typeface="Rubik"/>
              </a:rPr>
              <a:t>Operational changes </a:t>
            </a:r>
          </a:p>
          <a:p>
            <a:r>
              <a:rPr lang="en-US" sz="1500" dirty="0">
                <a:latin typeface="Rubik"/>
              </a:rPr>
              <a:t>Association management platform upgrades forthcoming; planning for big changes and improvements in how student records are managed</a:t>
            </a:r>
          </a:p>
          <a:p>
            <a:endParaRPr lang="en-US" sz="1400" dirty="0">
              <a:latin typeface="Montserrat" panose="00000500000000000000" pitchFamily="2" charset="0"/>
            </a:endParaRPr>
          </a:p>
        </p:txBody>
      </p:sp>
      <p:sp>
        <p:nvSpPr>
          <p:cNvPr id="11" name="TextBox 10">
            <a:extLst>
              <a:ext uri="{FF2B5EF4-FFF2-40B4-BE49-F238E27FC236}">
                <a16:creationId xmlns:a16="http://schemas.microsoft.com/office/drawing/2014/main" id="{C8DD8BC8-CFDC-7DCC-5FB4-A326654669E0}"/>
              </a:ext>
            </a:extLst>
          </p:cNvPr>
          <p:cNvSpPr txBox="1"/>
          <p:nvPr/>
        </p:nvSpPr>
        <p:spPr>
          <a:xfrm>
            <a:off x="4933678" y="2794123"/>
            <a:ext cx="3596339" cy="2585323"/>
          </a:xfrm>
          <a:prstGeom prst="rect">
            <a:avLst/>
          </a:prstGeom>
          <a:noFill/>
          <a:ln w="57150">
            <a:noFill/>
          </a:ln>
        </p:spPr>
        <p:txBody>
          <a:bodyPr rot="0" spcFirstLastPara="0" vertOverflow="overflow" horzOverflow="overflow" vert="horz" wrap="square" lIns="45720" tIns="22860" rIns="45720" bIns="22860" numCol="1" spcCol="0" rtlCol="0" fromWordArt="0" anchor="t" anchorCtr="0" forceAA="0" compatLnSpc="1">
            <a:prstTxWarp prst="textNoShape">
              <a:avLst/>
            </a:prstTxWarp>
            <a:spAutoFit/>
          </a:bodyPr>
          <a:lstStyle/>
          <a:p>
            <a:r>
              <a:rPr lang="en-US" sz="1500" b="1" dirty="0">
                <a:latin typeface="Rubik"/>
              </a:rPr>
              <a:t>Continuing recruiting and onboarding of new instructors, markers, moderators to fill vacancies and increase capacity </a:t>
            </a:r>
          </a:p>
          <a:p>
            <a:r>
              <a:rPr lang="en-US" sz="1500" dirty="0">
                <a:latin typeface="Rubik"/>
              </a:rPr>
              <a:t>6 new instructors, 2 new markers, and 2 new moderators joined the roster in Winter/Spring 2024</a:t>
            </a:r>
          </a:p>
          <a:p>
            <a:endParaRPr lang="en-US" sz="1500" dirty="0">
              <a:latin typeface="Rubik"/>
            </a:endParaRPr>
          </a:p>
          <a:p>
            <a:r>
              <a:rPr lang="en-US" sz="1500" b="1" dirty="0">
                <a:latin typeface="Rubik"/>
              </a:rPr>
              <a:t>Updating course materials </a:t>
            </a:r>
          </a:p>
          <a:p>
            <a:r>
              <a:rPr lang="en-US" sz="1500" dirty="0">
                <a:latin typeface="Rubik"/>
              </a:rPr>
              <a:t>MLP, PMPC, HR, MCI, EDMM update work taking place throughout the year; OACA working on POP</a:t>
            </a:r>
          </a:p>
        </p:txBody>
      </p:sp>
    </p:spTree>
    <p:extLst>
      <p:ext uri="{BB962C8B-B14F-4D97-AF65-F5344CB8AC3E}">
        <p14:creationId xmlns:p14="http://schemas.microsoft.com/office/powerpoint/2010/main" val="198060696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7BBA493-5C45-4150-5146-2DB1F2F9A036}"/>
              </a:ext>
            </a:extLst>
          </p:cNvPr>
          <p:cNvSpPr>
            <a:spLocks noGrp="1"/>
          </p:cNvSpPr>
          <p:nvPr>
            <p:ph type="title"/>
          </p:nvPr>
        </p:nvSpPr>
        <p:spPr>
          <a:xfrm>
            <a:off x="359833" y="121229"/>
            <a:ext cx="9499600" cy="1325563"/>
          </a:xfrm>
        </p:spPr>
        <p:txBody>
          <a:bodyPr/>
          <a:lstStyle/>
          <a:p>
            <a:r>
              <a:rPr lang="en-US">
                <a:latin typeface="Rubik"/>
              </a:rPr>
              <a:t>Professional Development Updates</a:t>
            </a:r>
            <a:endParaRPr lang="en-CA">
              <a:latin typeface="Rubik"/>
            </a:endParaRPr>
          </a:p>
        </p:txBody>
      </p:sp>
      <p:pic>
        <p:nvPicPr>
          <p:cNvPr id="2" name="Graphic 11" descr="Group success with solid fill">
            <a:extLst>
              <a:ext uri="{FF2B5EF4-FFF2-40B4-BE49-F238E27FC236}">
                <a16:creationId xmlns:a16="http://schemas.microsoft.com/office/drawing/2014/main" id="{E4466B9B-4358-FC85-7F14-831E95DA6CA8}"/>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1655565" y="1333708"/>
            <a:ext cx="943556" cy="943556"/>
          </a:xfrm>
          <a:prstGeom prst="rect">
            <a:avLst/>
          </a:prstGeom>
        </p:spPr>
      </p:pic>
      <p:pic>
        <p:nvPicPr>
          <p:cNvPr id="3" name="Graphic 13" descr="Share with solid fill">
            <a:extLst>
              <a:ext uri="{FF2B5EF4-FFF2-40B4-BE49-F238E27FC236}">
                <a16:creationId xmlns:a16="http://schemas.microsoft.com/office/drawing/2014/main" id="{65F4ADB3-9A52-BF4B-940E-5C77BE976A5D}"/>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5913965" y="1435261"/>
            <a:ext cx="732367" cy="740450"/>
          </a:xfrm>
          <a:prstGeom prst="rect">
            <a:avLst/>
          </a:prstGeom>
        </p:spPr>
      </p:pic>
      <p:pic>
        <p:nvPicPr>
          <p:cNvPr id="6" name="Graphic 12" descr="Future with solid fill">
            <a:extLst>
              <a:ext uri="{FF2B5EF4-FFF2-40B4-BE49-F238E27FC236}">
                <a16:creationId xmlns:a16="http://schemas.microsoft.com/office/drawing/2014/main" id="{3B74C0AF-E628-FF8D-887A-3FC1644B41F8}"/>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10109112" y="1446792"/>
            <a:ext cx="732366" cy="740539"/>
          </a:xfrm>
          <a:prstGeom prst="rect">
            <a:avLst/>
          </a:prstGeom>
        </p:spPr>
      </p:pic>
      <p:sp>
        <p:nvSpPr>
          <p:cNvPr id="7" name="Subtitle 26">
            <a:extLst>
              <a:ext uri="{FF2B5EF4-FFF2-40B4-BE49-F238E27FC236}">
                <a16:creationId xmlns:a16="http://schemas.microsoft.com/office/drawing/2014/main" id="{B4679932-6E01-647F-50E5-C91842E2E4D4}"/>
              </a:ext>
            </a:extLst>
          </p:cNvPr>
          <p:cNvSpPr txBox="1">
            <a:spLocks/>
          </p:cNvSpPr>
          <p:nvPr/>
        </p:nvSpPr>
        <p:spPr>
          <a:xfrm>
            <a:off x="838200" y="2238339"/>
            <a:ext cx="2768600" cy="529807"/>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US">
                <a:latin typeface="Rubik"/>
              </a:rPr>
              <a:t>Accomplishments</a:t>
            </a:r>
            <a:endParaRPr lang="en-CA">
              <a:latin typeface="Rubik"/>
            </a:endParaRPr>
          </a:p>
        </p:txBody>
      </p:sp>
      <p:sp>
        <p:nvSpPr>
          <p:cNvPr id="8" name="Subtitle 26">
            <a:extLst>
              <a:ext uri="{FF2B5EF4-FFF2-40B4-BE49-F238E27FC236}">
                <a16:creationId xmlns:a16="http://schemas.microsoft.com/office/drawing/2014/main" id="{BACB18BD-D85A-89CD-FCA0-8215A2049AAA}"/>
              </a:ext>
            </a:extLst>
          </p:cNvPr>
          <p:cNvSpPr txBox="1">
            <a:spLocks/>
          </p:cNvSpPr>
          <p:nvPr/>
        </p:nvSpPr>
        <p:spPr>
          <a:xfrm>
            <a:off x="4180538" y="2214148"/>
            <a:ext cx="4404842" cy="529807"/>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US">
                <a:latin typeface="Rubik"/>
              </a:rPr>
              <a:t>Recent &amp; Ongoing Work</a:t>
            </a:r>
            <a:endParaRPr lang="en-CA">
              <a:latin typeface="Rubik"/>
            </a:endParaRPr>
          </a:p>
        </p:txBody>
      </p:sp>
      <p:sp>
        <p:nvSpPr>
          <p:cNvPr id="9" name="Subtitle 26">
            <a:extLst>
              <a:ext uri="{FF2B5EF4-FFF2-40B4-BE49-F238E27FC236}">
                <a16:creationId xmlns:a16="http://schemas.microsoft.com/office/drawing/2014/main" id="{1DCA7E01-8C87-E172-2122-CC97B6A3B9FA}"/>
              </a:ext>
            </a:extLst>
          </p:cNvPr>
          <p:cNvSpPr txBox="1">
            <a:spLocks/>
          </p:cNvSpPr>
          <p:nvPr/>
        </p:nvSpPr>
        <p:spPr>
          <a:xfrm>
            <a:off x="8629683" y="2238339"/>
            <a:ext cx="3691223" cy="529807"/>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US">
                <a:latin typeface="Rubik"/>
              </a:rPr>
              <a:t>Looking Ahead</a:t>
            </a:r>
            <a:endParaRPr lang="en-CA">
              <a:latin typeface="Rubik"/>
            </a:endParaRPr>
          </a:p>
        </p:txBody>
      </p:sp>
      <p:sp>
        <p:nvSpPr>
          <p:cNvPr id="10" name="TextBox 9">
            <a:extLst>
              <a:ext uri="{FF2B5EF4-FFF2-40B4-BE49-F238E27FC236}">
                <a16:creationId xmlns:a16="http://schemas.microsoft.com/office/drawing/2014/main" id="{3E266AB5-3EAD-F358-10FE-9C1A516BED7F}"/>
              </a:ext>
            </a:extLst>
          </p:cNvPr>
          <p:cNvSpPr txBox="1"/>
          <p:nvPr/>
        </p:nvSpPr>
        <p:spPr>
          <a:xfrm>
            <a:off x="573506" y="2679292"/>
            <a:ext cx="3235260" cy="4593565"/>
          </a:xfrm>
          <a:prstGeom prst="rect">
            <a:avLst/>
          </a:prstGeom>
          <a:noFill/>
          <a:ln w="57150">
            <a:noFill/>
          </a:ln>
        </p:spPr>
        <p:txBody>
          <a:bodyPr rot="0" spcFirstLastPara="0" vertOverflow="overflow" horzOverflow="overflow" vert="horz" wrap="square" lIns="45720" tIns="22860" rIns="45720" bIns="22860" numCol="1" spcCol="0" rtlCol="0" fromWordArt="0" anchor="t" anchorCtr="0" forceAA="0" compatLnSpc="1">
            <a:prstTxWarp prst="textNoShape">
              <a:avLst/>
            </a:prstTxWarp>
            <a:spAutoFit/>
          </a:bodyPr>
          <a:lstStyle/>
          <a:p>
            <a:r>
              <a:rPr lang="en-US" sz="1500" b="1">
                <a:latin typeface="Rubik"/>
              </a:rPr>
              <a:t>2024 Spring Forums</a:t>
            </a:r>
            <a:endParaRPr lang="en-US" sz="1500">
              <a:latin typeface="Rubik"/>
            </a:endParaRPr>
          </a:p>
          <a:p>
            <a:pPr marL="285750" indent="-285750">
              <a:buFont typeface="Arial" panose="020B0604020202020204" pitchFamily="34" charset="0"/>
              <a:buChar char="•"/>
            </a:pPr>
            <a:r>
              <a:rPr lang="en-US" sz="1500">
                <a:latin typeface="Rubik"/>
              </a:rPr>
              <a:t>Municipal Finance – February 29</a:t>
            </a:r>
          </a:p>
          <a:p>
            <a:pPr marL="285750" indent="-285750">
              <a:buFont typeface="Arial" panose="020B0604020202020204" pitchFamily="34" charset="0"/>
              <a:buChar char="•"/>
            </a:pPr>
            <a:r>
              <a:rPr lang="en-US" sz="1500">
                <a:latin typeface="Rubik"/>
              </a:rPr>
              <a:t>Information, Access and Privacy – March 28</a:t>
            </a:r>
          </a:p>
          <a:p>
            <a:pPr marL="285750" indent="-285750">
              <a:buFont typeface="Arial" panose="020B0604020202020204" pitchFamily="34" charset="0"/>
              <a:buChar char="•"/>
            </a:pPr>
            <a:r>
              <a:rPr lang="en-US" sz="1500">
                <a:latin typeface="Rubik"/>
              </a:rPr>
              <a:t>Municipal Leaders – April 11</a:t>
            </a:r>
          </a:p>
          <a:p>
            <a:pPr marL="285750" indent="-285750">
              <a:buFont typeface="Arial" panose="020B0604020202020204" pitchFamily="34" charset="0"/>
              <a:buChar char="•"/>
            </a:pPr>
            <a:r>
              <a:rPr lang="en-US" sz="1500">
                <a:latin typeface="Rubik"/>
              </a:rPr>
              <a:t>Workshops Offered: </a:t>
            </a:r>
          </a:p>
          <a:p>
            <a:pPr marL="742950" lvl="1" indent="-285750">
              <a:buFont typeface="Courier New" panose="020B0604020202020204" pitchFamily="34" charset="0"/>
              <a:buChar char="o"/>
            </a:pPr>
            <a:r>
              <a:rPr lang="en-US" sz="1500">
                <a:latin typeface="Rubik"/>
              </a:rPr>
              <a:t>Records Management </a:t>
            </a:r>
          </a:p>
          <a:p>
            <a:pPr marL="742950" lvl="1" indent="-285750">
              <a:buFont typeface="Courier New" panose="020B0604020202020204" pitchFamily="34" charset="0"/>
              <a:buChar char="o"/>
            </a:pPr>
            <a:r>
              <a:rPr lang="en-US" sz="1500">
                <a:latin typeface="Rubik"/>
              </a:rPr>
              <a:t>Civil Marriages </a:t>
            </a:r>
          </a:p>
          <a:p>
            <a:pPr marL="742950" lvl="1" indent="-285750">
              <a:buFont typeface="Courier New" panose="020B0604020202020204" pitchFamily="34" charset="0"/>
              <a:buChar char="o"/>
            </a:pPr>
            <a:r>
              <a:rPr lang="en-US" sz="1500">
                <a:latin typeface="Rubik"/>
              </a:rPr>
              <a:t>Cemetary &amp; Cremation Approvals and Operations</a:t>
            </a:r>
          </a:p>
          <a:p>
            <a:endParaRPr lang="en-US" sz="1500">
              <a:latin typeface="Rubik"/>
            </a:endParaRPr>
          </a:p>
          <a:p>
            <a:r>
              <a:rPr lang="en-US" sz="1500" b="1">
                <a:latin typeface="Rubik"/>
              </a:rPr>
              <a:t>2024 Conference and AGM close to sell out! Largest number + largest gala held by the association!</a:t>
            </a:r>
          </a:p>
          <a:p>
            <a:endParaRPr lang="en-US" sz="1500" b="1">
              <a:latin typeface="Rubik"/>
            </a:endParaRPr>
          </a:p>
          <a:p>
            <a:r>
              <a:rPr lang="en-US" sz="1500" b="1">
                <a:latin typeface="Rubik"/>
              </a:rPr>
              <a:t>2026-2029 Conference locations selected</a:t>
            </a:r>
            <a:endParaRPr lang="en-US" sz="1400">
              <a:latin typeface="Montserrat" panose="00000500000000000000" pitchFamily="2" charset="0"/>
            </a:endParaRPr>
          </a:p>
          <a:p>
            <a:endParaRPr lang="en-US" sz="1400">
              <a:latin typeface="Montserrat" panose="00000500000000000000" pitchFamily="2" charset="0"/>
            </a:endParaRPr>
          </a:p>
          <a:p>
            <a:endParaRPr lang="en-US" sz="1400">
              <a:latin typeface="Montserrat" panose="00000500000000000000" pitchFamily="2" charset="0"/>
            </a:endParaRPr>
          </a:p>
          <a:p>
            <a:endParaRPr lang="en-US" sz="1250">
              <a:latin typeface="Montserrat" panose="00000500000000000000" pitchFamily="2" charset="0"/>
            </a:endParaRPr>
          </a:p>
        </p:txBody>
      </p:sp>
      <p:sp>
        <p:nvSpPr>
          <p:cNvPr id="11" name="TextBox 10">
            <a:extLst>
              <a:ext uri="{FF2B5EF4-FFF2-40B4-BE49-F238E27FC236}">
                <a16:creationId xmlns:a16="http://schemas.microsoft.com/office/drawing/2014/main" id="{84B9B083-BE6D-089B-E4C2-35166AAAA36A}"/>
              </a:ext>
            </a:extLst>
          </p:cNvPr>
          <p:cNvSpPr txBox="1"/>
          <p:nvPr/>
        </p:nvSpPr>
        <p:spPr>
          <a:xfrm>
            <a:off x="4146776" y="2736633"/>
            <a:ext cx="4829778" cy="3277820"/>
          </a:xfrm>
          <a:prstGeom prst="rect">
            <a:avLst/>
          </a:prstGeom>
          <a:noFill/>
          <a:ln w="57150">
            <a:noFill/>
          </a:ln>
        </p:spPr>
        <p:txBody>
          <a:bodyPr rot="0" spcFirstLastPara="0" vertOverflow="overflow" horzOverflow="overflow" vert="horz" wrap="square" lIns="45720" tIns="22860" rIns="45720" bIns="22860" numCol="1" spcCol="0" rtlCol="0" fromWordArt="0" anchor="t" anchorCtr="0" forceAA="0" compatLnSpc="1">
            <a:prstTxWarp prst="textNoShape">
              <a:avLst/>
            </a:prstTxWarp>
            <a:spAutoFit/>
          </a:bodyPr>
          <a:lstStyle/>
          <a:p>
            <a:r>
              <a:rPr lang="en-US" sz="1500" b="1">
                <a:latin typeface="Rubik"/>
              </a:rPr>
              <a:t>Fall 2024 Forums</a:t>
            </a:r>
          </a:p>
          <a:p>
            <a:pPr marL="285750" indent="-285750">
              <a:buFont typeface="Arial" panose="020B0604020202020204" pitchFamily="34" charset="0"/>
              <a:buChar char="•"/>
            </a:pPr>
            <a:r>
              <a:rPr lang="en-US" sz="1500">
                <a:latin typeface="Rubik"/>
              </a:rPr>
              <a:t>Municipal and Indigenous Communities – </a:t>
            </a:r>
            <a:r>
              <a:rPr lang="en-US" sz="1500" b="1">
                <a:latin typeface="Rubik"/>
              </a:rPr>
              <a:t>September 26</a:t>
            </a:r>
            <a:endParaRPr lang="en-US" sz="1500">
              <a:latin typeface="Rubik"/>
            </a:endParaRPr>
          </a:p>
          <a:p>
            <a:pPr marL="285750" indent="-285750">
              <a:buFont typeface="Arial" panose="020B0604020202020204" pitchFamily="34" charset="0"/>
              <a:buChar char="•"/>
            </a:pPr>
            <a:r>
              <a:rPr lang="en-US" sz="1500">
                <a:latin typeface="Rubik"/>
              </a:rPr>
              <a:t>Clerks Forum – </a:t>
            </a:r>
            <a:r>
              <a:rPr lang="en-US" sz="1500" b="1">
                <a:latin typeface="Rubik"/>
              </a:rPr>
              <a:t>October 17 (Hybrid)</a:t>
            </a:r>
          </a:p>
          <a:p>
            <a:pPr marL="285750" indent="-285750">
              <a:buFont typeface="Arial" panose="020B0604020202020204" pitchFamily="34" charset="0"/>
              <a:buChar char="•"/>
            </a:pPr>
            <a:r>
              <a:rPr lang="en-US" sz="1500">
                <a:latin typeface="Rubik"/>
              </a:rPr>
              <a:t>Licensing &amp; Law Enforcement Forum – </a:t>
            </a:r>
            <a:r>
              <a:rPr lang="en-US" sz="1500" b="1">
                <a:latin typeface="Rubik"/>
              </a:rPr>
              <a:t>November 7 (Hybrid)</a:t>
            </a:r>
          </a:p>
          <a:p>
            <a:endParaRPr lang="en-US" sz="1500">
              <a:latin typeface="Rubik"/>
            </a:endParaRPr>
          </a:p>
          <a:p>
            <a:r>
              <a:rPr lang="en-US" sz="1500" b="1">
                <a:latin typeface="Rubik"/>
              </a:rPr>
              <a:t>Upcoming Workshops &amp; Webinars</a:t>
            </a:r>
          </a:p>
          <a:p>
            <a:pPr marL="285750" indent="-285750">
              <a:buFont typeface="Arial" panose="020B0604020202020204" pitchFamily="34" charset="0"/>
              <a:buChar char="•"/>
            </a:pPr>
            <a:r>
              <a:rPr lang="en-US" sz="1500">
                <a:latin typeface="Rubik"/>
              </a:rPr>
              <a:t>Commissioner of Oaths – </a:t>
            </a:r>
            <a:r>
              <a:rPr lang="en-US" sz="1500" b="1">
                <a:latin typeface="Rubik"/>
              </a:rPr>
              <a:t>April 8 + 25</a:t>
            </a:r>
            <a:endParaRPr lang="en-US" sz="1500" b="1" i="1">
              <a:latin typeface="Rubik"/>
            </a:endParaRPr>
          </a:p>
          <a:p>
            <a:pPr marL="285750" indent="-285750">
              <a:buFont typeface="Arial" panose="020B0604020202020204" pitchFamily="34" charset="0"/>
              <a:buChar char="•"/>
            </a:pPr>
            <a:r>
              <a:rPr lang="en-US" sz="1500">
                <a:latin typeface="Rubik"/>
              </a:rPr>
              <a:t>Offensive Customers and Comments – </a:t>
            </a:r>
            <a:r>
              <a:rPr lang="en-US" sz="1500" b="1">
                <a:latin typeface="Rubik"/>
              </a:rPr>
              <a:t>April 16</a:t>
            </a:r>
          </a:p>
          <a:p>
            <a:pPr marL="285750" indent="-285750">
              <a:buFont typeface="Arial" panose="020B0604020202020204" pitchFamily="34" charset="0"/>
              <a:buChar char="•"/>
            </a:pPr>
            <a:r>
              <a:rPr lang="en-US" sz="1500">
                <a:latin typeface="Rubik"/>
              </a:rPr>
              <a:t>Enhanced Internal Customer Service – </a:t>
            </a:r>
            <a:r>
              <a:rPr lang="en-US" sz="1500" b="1">
                <a:latin typeface="Rubik"/>
              </a:rPr>
              <a:t>May 7</a:t>
            </a:r>
          </a:p>
          <a:p>
            <a:pPr marL="285750" indent="-285750">
              <a:buFont typeface="Arial" panose="020B0604020202020204" pitchFamily="34" charset="0"/>
              <a:buChar char="•"/>
            </a:pPr>
            <a:r>
              <a:rPr lang="en-US" sz="1500">
                <a:latin typeface="Rubik"/>
              </a:rPr>
              <a:t>The Procedure By-Law – </a:t>
            </a:r>
            <a:r>
              <a:rPr lang="en-US" sz="1500" b="1">
                <a:latin typeface="Rubik"/>
              </a:rPr>
              <a:t>May 17</a:t>
            </a:r>
          </a:p>
          <a:p>
            <a:pPr marL="285750" indent="-285750">
              <a:buFont typeface="Arial" panose="020B0604020202020204" pitchFamily="34" charset="0"/>
              <a:buChar char="•"/>
            </a:pPr>
            <a:endParaRPr lang="en-US" sz="1500" b="1">
              <a:latin typeface="Rubik"/>
            </a:endParaRPr>
          </a:p>
          <a:p>
            <a:r>
              <a:rPr lang="en-US" sz="1500" b="1">
                <a:latin typeface="Rubik"/>
              </a:rPr>
              <a:t>AMCTO Conference</a:t>
            </a:r>
            <a:endParaRPr lang="en-US" sz="1500">
              <a:latin typeface="Rubik"/>
            </a:endParaRPr>
          </a:p>
          <a:p>
            <a:pPr marL="285750" indent="-285750">
              <a:buFont typeface="Arial" panose="020B0604020202020204" pitchFamily="34" charset="0"/>
              <a:buChar char="•"/>
            </a:pPr>
            <a:r>
              <a:rPr lang="en-US" sz="1500">
                <a:latin typeface="Rubik"/>
              </a:rPr>
              <a:t>June 9-12, 2024 (Blue Mountains and Virtual)</a:t>
            </a:r>
          </a:p>
        </p:txBody>
      </p:sp>
      <p:sp>
        <p:nvSpPr>
          <p:cNvPr id="12" name="TextBox 11">
            <a:extLst>
              <a:ext uri="{FF2B5EF4-FFF2-40B4-BE49-F238E27FC236}">
                <a16:creationId xmlns:a16="http://schemas.microsoft.com/office/drawing/2014/main" id="{C258F595-2105-30E3-55FC-1026260CB541}"/>
              </a:ext>
            </a:extLst>
          </p:cNvPr>
          <p:cNvSpPr txBox="1"/>
          <p:nvPr/>
        </p:nvSpPr>
        <p:spPr>
          <a:xfrm>
            <a:off x="9142264" y="2836530"/>
            <a:ext cx="2949346" cy="3216265"/>
          </a:xfrm>
          <a:prstGeom prst="rect">
            <a:avLst/>
          </a:prstGeom>
          <a:noFill/>
          <a:ln w="57150">
            <a:noFill/>
          </a:ln>
        </p:spPr>
        <p:txBody>
          <a:bodyPr rot="0" spcFirstLastPara="0" vertOverflow="overflow" horzOverflow="overflow" vert="horz" wrap="square" lIns="45720" tIns="22860" rIns="45720" bIns="22860" numCol="1" spcCol="0" rtlCol="0" fromWordArt="0" anchor="t" anchorCtr="0" forceAA="0" compatLnSpc="1">
            <a:prstTxWarp prst="textNoShape">
              <a:avLst/>
            </a:prstTxWarp>
            <a:spAutoFit/>
          </a:bodyPr>
          <a:lstStyle/>
          <a:p>
            <a:r>
              <a:rPr lang="en-US" sz="1500" b="1">
                <a:latin typeface="Rubik"/>
              </a:rPr>
              <a:t>Fall Professional Development Planning</a:t>
            </a:r>
          </a:p>
          <a:p>
            <a:pPr marL="285750" indent="-285750">
              <a:buFont typeface="Arial" panose="020B0604020202020204" pitchFamily="34" charset="0"/>
              <a:buChar char="•"/>
            </a:pPr>
            <a:r>
              <a:rPr lang="en-US" sz="1500">
                <a:latin typeface="Rubik"/>
              </a:rPr>
              <a:t>Seeking volunteers for the 2025 conference planning as well as fall forum focus group members </a:t>
            </a:r>
          </a:p>
          <a:p>
            <a:pPr marL="285750" indent="-285750">
              <a:buFont typeface="Arial" panose="020B0604020202020204" pitchFamily="34" charset="0"/>
              <a:buChar char="•"/>
            </a:pPr>
            <a:endParaRPr lang="en-US" sz="1500">
              <a:latin typeface="Rubik"/>
            </a:endParaRPr>
          </a:p>
          <a:p>
            <a:pPr marL="285750" indent="-285750">
              <a:buFont typeface="Arial" panose="020B0604020202020204" pitchFamily="34" charset="0"/>
              <a:buChar char="•"/>
            </a:pPr>
            <a:r>
              <a:rPr lang="en-US" sz="1500">
                <a:latin typeface="Rubik"/>
              </a:rPr>
              <a:t>Looking for volunteers to be part of the Election Working Group for the 2026 Elections Programming.</a:t>
            </a:r>
          </a:p>
          <a:p>
            <a:endParaRPr lang="en-US" sz="1500" b="1">
              <a:latin typeface="Rubik"/>
            </a:endParaRPr>
          </a:p>
          <a:p>
            <a:endParaRPr lang="en-US" sz="1400" b="1">
              <a:latin typeface="Montserrat" panose="00000500000000000000" pitchFamily="2" charset="0"/>
            </a:endParaRPr>
          </a:p>
          <a:p>
            <a:endParaRPr lang="en-US" sz="900"/>
          </a:p>
          <a:p>
            <a:endParaRPr lang="en-US" sz="900" b="1"/>
          </a:p>
          <a:p>
            <a:endParaRPr lang="en-US" sz="900"/>
          </a:p>
        </p:txBody>
      </p:sp>
    </p:spTree>
    <p:extLst>
      <p:ext uri="{BB962C8B-B14F-4D97-AF65-F5344CB8AC3E}">
        <p14:creationId xmlns:p14="http://schemas.microsoft.com/office/powerpoint/2010/main" val="280705183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08D8B7-C36F-DD25-9C53-2EA6A036C6B4}"/>
              </a:ext>
            </a:extLst>
          </p:cNvPr>
          <p:cNvSpPr>
            <a:spLocks noGrp="1"/>
          </p:cNvSpPr>
          <p:nvPr>
            <p:ph type="title"/>
          </p:nvPr>
        </p:nvSpPr>
        <p:spPr/>
        <p:txBody>
          <a:bodyPr/>
          <a:lstStyle/>
          <a:p>
            <a:r>
              <a:rPr lang="en-US">
                <a:latin typeface="Rubik"/>
              </a:rPr>
              <a:t>Show Your Pride with AMCTO Merch</a:t>
            </a:r>
            <a:endParaRPr lang="en-CA">
              <a:latin typeface="Rubik"/>
            </a:endParaRPr>
          </a:p>
        </p:txBody>
      </p:sp>
      <p:sp>
        <p:nvSpPr>
          <p:cNvPr id="4" name="Footer Placeholder 3">
            <a:extLst>
              <a:ext uri="{FF2B5EF4-FFF2-40B4-BE49-F238E27FC236}">
                <a16:creationId xmlns:a16="http://schemas.microsoft.com/office/drawing/2014/main" id="{56422297-4374-06C7-F034-E4BEBA253919}"/>
              </a:ext>
            </a:extLst>
          </p:cNvPr>
          <p:cNvSpPr>
            <a:spLocks noGrp="1"/>
          </p:cNvSpPr>
          <p:nvPr>
            <p:ph type="ftr" sz="quarter" idx="11"/>
          </p:nvPr>
        </p:nvSpPr>
        <p:spPr>
          <a:xfrm>
            <a:off x="8077200" y="12712701"/>
            <a:ext cx="8229600" cy="730250"/>
          </a:xfrm>
          <a:prstGeom prst="rect">
            <a:avLst/>
          </a:prstGeom>
        </p:spPr>
        <p:txBody>
          <a:bodyPr vert="horz" lIns="91440" tIns="45720" rIns="91440" bIns="45720" rtlCol="0" anchor="ct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ctr" defTabSz="825500" rtl="0" fontAlgn="auto" latinLnBrk="0" hangingPunct="0">
              <a:lnSpc>
                <a:spcPct val="120000"/>
              </a:lnSpc>
              <a:spcBef>
                <a:spcPts val="0"/>
              </a:spcBef>
              <a:spcAft>
                <a:spcPts val="0"/>
              </a:spcAft>
              <a:buClrTx/>
              <a:buSzTx/>
              <a:buFontTx/>
              <a:buNone/>
              <a:tabLst/>
              <a:defRPr kumimoji="0" sz="2400" b="0" i="0" u="none" strike="noStrike" cap="all" spc="168" normalizeH="0" baseline="0">
                <a:ln>
                  <a:noFill/>
                </a:ln>
                <a:solidFill>
                  <a:schemeClr val="tx1">
                    <a:tint val="75000"/>
                  </a:schemeClr>
                </a:solidFill>
                <a:effectLst/>
                <a:uFillTx/>
                <a:latin typeface="Lato Black"/>
                <a:ea typeface="Lato Black"/>
                <a:cs typeface="Lato Black"/>
                <a:sym typeface="Lato Black"/>
              </a:defRPr>
            </a:lvl1pPr>
            <a:lvl2pPr marL="0" marR="0" indent="228600" algn="l" defTabSz="825500" rtl="0" fontAlgn="auto" latinLnBrk="0" hangingPunct="0">
              <a:lnSpc>
                <a:spcPct val="120000"/>
              </a:lnSpc>
              <a:spcBef>
                <a:spcPts val="0"/>
              </a:spcBef>
              <a:spcAft>
                <a:spcPts val="0"/>
              </a:spcAft>
              <a:buClrTx/>
              <a:buSzTx/>
              <a:buFontTx/>
              <a:buNone/>
              <a:tabLst/>
              <a:defRPr kumimoji="0" sz="2100" b="0" i="0" u="none" strike="noStrike" cap="all" spc="168" normalizeH="0" baseline="0">
                <a:ln>
                  <a:noFill/>
                </a:ln>
                <a:solidFill>
                  <a:srgbClr val="000000"/>
                </a:solidFill>
                <a:effectLst/>
                <a:uFillTx/>
                <a:latin typeface="Lato Black"/>
                <a:ea typeface="Lato Black"/>
                <a:cs typeface="Lato Black"/>
                <a:sym typeface="Lato Black"/>
              </a:defRPr>
            </a:lvl2pPr>
            <a:lvl3pPr marL="0" marR="0" indent="457200" algn="l" defTabSz="825500" rtl="0" fontAlgn="auto" latinLnBrk="0" hangingPunct="0">
              <a:lnSpc>
                <a:spcPct val="120000"/>
              </a:lnSpc>
              <a:spcBef>
                <a:spcPts val="0"/>
              </a:spcBef>
              <a:spcAft>
                <a:spcPts val="0"/>
              </a:spcAft>
              <a:buClrTx/>
              <a:buSzTx/>
              <a:buFontTx/>
              <a:buNone/>
              <a:tabLst/>
              <a:defRPr kumimoji="0" sz="2100" b="0" i="0" u="none" strike="noStrike" cap="all" spc="168" normalizeH="0" baseline="0">
                <a:ln>
                  <a:noFill/>
                </a:ln>
                <a:solidFill>
                  <a:srgbClr val="000000"/>
                </a:solidFill>
                <a:effectLst/>
                <a:uFillTx/>
                <a:latin typeface="Lato Black"/>
                <a:ea typeface="Lato Black"/>
                <a:cs typeface="Lato Black"/>
                <a:sym typeface="Lato Black"/>
              </a:defRPr>
            </a:lvl3pPr>
            <a:lvl4pPr marL="0" marR="0" indent="685800" algn="l" defTabSz="825500" rtl="0" fontAlgn="auto" latinLnBrk="0" hangingPunct="0">
              <a:lnSpc>
                <a:spcPct val="120000"/>
              </a:lnSpc>
              <a:spcBef>
                <a:spcPts val="0"/>
              </a:spcBef>
              <a:spcAft>
                <a:spcPts val="0"/>
              </a:spcAft>
              <a:buClrTx/>
              <a:buSzTx/>
              <a:buFontTx/>
              <a:buNone/>
              <a:tabLst/>
              <a:defRPr kumimoji="0" sz="2100" b="0" i="0" u="none" strike="noStrike" cap="all" spc="168" normalizeH="0" baseline="0">
                <a:ln>
                  <a:noFill/>
                </a:ln>
                <a:solidFill>
                  <a:srgbClr val="000000"/>
                </a:solidFill>
                <a:effectLst/>
                <a:uFillTx/>
                <a:latin typeface="Lato Black"/>
                <a:ea typeface="Lato Black"/>
                <a:cs typeface="Lato Black"/>
                <a:sym typeface="Lato Black"/>
              </a:defRPr>
            </a:lvl4pPr>
            <a:lvl5pPr marL="0" marR="0" indent="914400" algn="l" defTabSz="825500" rtl="0" fontAlgn="auto" latinLnBrk="0" hangingPunct="0">
              <a:lnSpc>
                <a:spcPct val="120000"/>
              </a:lnSpc>
              <a:spcBef>
                <a:spcPts val="0"/>
              </a:spcBef>
              <a:spcAft>
                <a:spcPts val="0"/>
              </a:spcAft>
              <a:buClrTx/>
              <a:buSzTx/>
              <a:buFontTx/>
              <a:buNone/>
              <a:tabLst/>
              <a:defRPr kumimoji="0" sz="2100" b="0" i="0" u="none" strike="noStrike" cap="all" spc="168" normalizeH="0" baseline="0">
                <a:ln>
                  <a:noFill/>
                </a:ln>
                <a:solidFill>
                  <a:srgbClr val="000000"/>
                </a:solidFill>
                <a:effectLst/>
                <a:uFillTx/>
                <a:latin typeface="Lato Black"/>
                <a:ea typeface="Lato Black"/>
                <a:cs typeface="Lato Black"/>
                <a:sym typeface="Lato Black"/>
              </a:defRPr>
            </a:lvl5pPr>
            <a:lvl6pPr marL="0" marR="0" indent="1143000" algn="l" defTabSz="825500" rtl="0" fontAlgn="auto" latinLnBrk="0" hangingPunct="0">
              <a:lnSpc>
                <a:spcPct val="120000"/>
              </a:lnSpc>
              <a:spcBef>
                <a:spcPts val="0"/>
              </a:spcBef>
              <a:spcAft>
                <a:spcPts val="0"/>
              </a:spcAft>
              <a:buClrTx/>
              <a:buSzTx/>
              <a:buFontTx/>
              <a:buNone/>
              <a:tabLst/>
              <a:defRPr kumimoji="0" sz="2100" b="0" i="0" u="none" strike="noStrike" cap="all" spc="168" normalizeH="0" baseline="0">
                <a:ln>
                  <a:noFill/>
                </a:ln>
                <a:solidFill>
                  <a:srgbClr val="000000"/>
                </a:solidFill>
                <a:effectLst/>
                <a:uFillTx/>
                <a:latin typeface="Lato Black"/>
                <a:ea typeface="Lato Black"/>
                <a:cs typeface="Lato Black"/>
                <a:sym typeface="Lato Black"/>
              </a:defRPr>
            </a:lvl6pPr>
            <a:lvl7pPr marL="0" marR="0" indent="1371600" algn="l" defTabSz="825500" rtl="0" fontAlgn="auto" latinLnBrk="0" hangingPunct="0">
              <a:lnSpc>
                <a:spcPct val="120000"/>
              </a:lnSpc>
              <a:spcBef>
                <a:spcPts val="0"/>
              </a:spcBef>
              <a:spcAft>
                <a:spcPts val="0"/>
              </a:spcAft>
              <a:buClrTx/>
              <a:buSzTx/>
              <a:buFontTx/>
              <a:buNone/>
              <a:tabLst/>
              <a:defRPr kumimoji="0" sz="2100" b="0" i="0" u="none" strike="noStrike" cap="all" spc="168" normalizeH="0" baseline="0">
                <a:ln>
                  <a:noFill/>
                </a:ln>
                <a:solidFill>
                  <a:srgbClr val="000000"/>
                </a:solidFill>
                <a:effectLst/>
                <a:uFillTx/>
                <a:latin typeface="Lato Black"/>
                <a:ea typeface="Lato Black"/>
                <a:cs typeface="Lato Black"/>
                <a:sym typeface="Lato Black"/>
              </a:defRPr>
            </a:lvl7pPr>
            <a:lvl8pPr marL="0" marR="0" indent="1600200" algn="l" defTabSz="825500" rtl="0" fontAlgn="auto" latinLnBrk="0" hangingPunct="0">
              <a:lnSpc>
                <a:spcPct val="120000"/>
              </a:lnSpc>
              <a:spcBef>
                <a:spcPts val="0"/>
              </a:spcBef>
              <a:spcAft>
                <a:spcPts val="0"/>
              </a:spcAft>
              <a:buClrTx/>
              <a:buSzTx/>
              <a:buFontTx/>
              <a:buNone/>
              <a:tabLst/>
              <a:defRPr kumimoji="0" sz="2100" b="0" i="0" u="none" strike="noStrike" cap="all" spc="168" normalizeH="0" baseline="0">
                <a:ln>
                  <a:noFill/>
                </a:ln>
                <a:solidFill>
                  <a:srgbClr val="000000"/>
                </a:solidFill>
                <a:effectLst/>
                <a:uFillTx/>
                <a:latin typeface="Lato Black"/>
                <a:ea typeface="Lato Black"/>
                <a:cs typeface="Lato Black"/>
                <a:sym typeface="Lato Black"/>
              </a:defRPr>
            </a:lvl8pPr>
            <a:lvl9pPr marL="0" marR="0" indent="1828800" algn="l" defTabSz="825500" rtl="0" fontAlgn="auto" latinLnBrk="0" hangingPunct="0">
              <a:lnSpc>
                <a:spcPct val="120000"/>
              </a:lnSpc>
              <a:spcBef>
                <a:spcPts val="0"/>
              </a:spcBef>
              <a:spcAft>
                <a:spcPts val="0"/>
              </a:spcAft>
              <a:buClrTx/>
              <a:buSzTx/>
              <a:buFontTx/>
              <a:buNone/>
              <a:tabLst/>
              <a:defRPr kumimoji="0" sz="2100" b="0" i="0" u="none" strike="noStrike" cap="all" spc="168" normalizeH="0" baseline="0">
                <a:ln>
                  <a:noFill/>
                </a:ln>
                <a:solidFill>
                  <a:srgbClr val="000000"/>
                </a:solidFill>
                <a:effectLst/>
                <a:uFillTx/>
                <a:latin typeface="Lato Black"/>
                <a:ea typeface="Lato Black"/>
                <a:cs typeface="Lato Black"/>
                <a:sym typeface="Lato Black"/>
              </a:defRPr>
            </a:lvl9pPr>
          </a:lstStyle>
          <a:p>
            <a:r>
              <a:rPr lang="en-US"/>
              <a:t>1</a:t>
            </a:r>
          </a:p>
        </p:txBody>
      </p:sp>
      <p:pic>
        <p:nvPicPr>
          <p:cNvPr id="6" name="Picture 5" descr="A person in a suit&#10;&#10;Description automatically generated">
            <a:hlinkClick r:id="rId3"/>
            <a:extLst>
              <a:ext uri="{FF2B5EF4-FFF2-40B4-BE49-F238E27FC236}">
                <a16:creationId xmlns:a16="http://schemas.microsoft.com/office/drawing/2014/main" id="{88BCDDC7-DC16-8D0D-19D6-337B76ED73AA}"/>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0" y="1728542"/>
            <a:ext cx="12192000" cy="4064000"/>
          </a:xfrm>
          <a:prstGeom prst="rect">
            <a:avLst/>
          </a:prstGeom>
        </p:spPr>
      </p:pic>
      <p:sp>
        <p:nvSpPr>
          <p:cNvPr id="7" name="Subtitle 26">
            <a:extLst>
              <a:ext uri="{FF2B5EF4-FFF2-40B4-BE49-F238E27FC236}">
                <a16:creationId xmlns:a16="http://schemas.microsoft.com/office/drawing/2014/main" id="{E6CC3C02-174E-C19A-ACE6-F21266F068D7}"/>
              </a:ext>
            </a:extLst>
          </p:cNvPr>
          <p:cNvSpPr txBox="1">
            <a:spLocks/>
          </p:cNvSpPr>
          <p:nvPr/>
        </p:nvSpPr>
        <p:spPr>
          <a:xfrm>
            <a:off x="4711700" y="5830396"/>
            <a:ext cx="3098800" cy="862504"/>
          </a:xfrm>
          <a:prstGeom prst="rect">
            <a:avLst/>
          </a:prstGeom>
        </p:spPr>
        <p:txBody>
          <a:bodyPr vert="horz" lIns="91440" tIns="45720" rIns="91440" bIns="45720" rtlCol="0">
            <a:normAutofit fontScale="92500"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US" sz="1900" b="1">
                <a:latin typeface="Rubik"/>
                <a:hlinkClick r:id="rId5"/>
              </a:rPr>
              <a:t>amcto.com/shop </a:t>
            </a:r>
            <a:endParaRPr lang="en-US" sz="1900" b="1">
              <a:latin typeface="Rubik"/>
            </a:endParaRPr>
          </a:p>
          <a:p>
            <a:pPr marL="0" indent="0" algn="ctr">
              <a:buNone/>
            </a:pPr>
            <a:r>
              <a:rPr lang="en-US" sz="1600" b="1">
                <a:latin typeface="Rubik"/>
              </a:rPr>
              <a:t>Have questions about an order? </a:t>
            </a:r>
            <a:r>
              <a:rPr lang="en-US" sz="1600">
                <a:latin typeface="Rubik"/>
              </a:rPr>
              <a:t>Contact </a:t>
            </a:r>
            <a:r>
              <a:rPr lang="en-US" sz="1600">
                <a:latin typeface="Rubik"/>
                <a:hlinkClick r:id="rId6"/>
              </a:rPr>
              <a:t>donna.ferron@proforma.ca</a:t>
            </a:r>
            <a:r>
              <a:rPr lang="en-US" sz="1600">
                <a:latin typeface="Rubik"/>
              </a:rPr>
              <a:t> </a:t>
            </a:r>
            <a:endParaRPr lang="en-CA" sz="1600">
              <a:latin typeface="Rubik"/>
            </a:endParaRPr>
          </a:p>
        </p:txBody>
      </p:sp>
    </p:spTree>
    <p:extLst>
      <p:ext uri="{BB962C8B-B14F-4D97-AF65-F5344CB8AC3E}">
        <p14:creationId xmlns:p14="http://schemas.microsoft.com/office/powerpoint/2010/main" val="338529598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8DF2C8-8BB1-B2CA-AEA2-8423120A1886}"/>
              </a:ext>
            </a:extLst>
          </p:cNvPr>
          <p:cNvSpPr>
            <a:spLocks noGrp="1"/>
          </p:cNvSpPr>
          <p:nvPr>
            <p:ph type="title"/>
          </p:nvPr>
        </p:nvSpPr>
        <p:spPr>
          <a:xfrm>
            <a:off x="838200" y="596900"/>
            <a:ext cx="10515600" cy="951442"/>
          </a:xfrm>
        </p:spPr>
        <p:txBody>
          <a:bodyPr/>
          <a:lstStyle/>
          <a:p>
            <a:r>
              <a:rPr lang="en-US" sz="4400">
                <a:latin typeface="Rubik"/>
                <a:cs typeface="Arial" panose="020B0604020202020204" pitchFamily="34" charset="0"/>
              </a:rPr>
              <a:t>Connect with Your Zone</a:t>
            </a:r>
            <a:endParaRPr lang="en-CA" sz="4400">
              <a:latin typeface="Rubik"/>
              <a:cs typeface="Arial" panose="020B0604020202020204" pitchFamily="34" charset="0"/>
            </a:endParaRPr>
          </a:p>
        </p:txBody>
      </p:sp>
      <p:pic>
        <p:nvPicPr>
          <p:cNvPr id="5" name="Picture 4">
            <a:extLst>
              <a:ext uri="{FF2B5EF4-FFF2-40B4-BE49-F238E27FC236}">
                <a16:creationId xmlns:a16="http://schemas.microsoft.com/office/drawing/2014/main" id="{9A8D6EF3-6A90-6E79-753D-60EAE2FE21C0}"/>
              </a:ext>
            </a:extLst>
          </p:cNvPr>
          <p:cNvPicPr>
            <a:picLocks noChangeAspect="1"/>
          </p:cNvPicPr>
          <p:nvPr/>
        </p:nvPicPr>
        <p:blipFill>
          <a:blip r:embed="rId3"/>
          <a:stretch>
            <a:fillRect/>
          </a:stretch>
        </p:blipFill>
        <p:spPr>
          <a:xfrm>
            <a:off x="838200" y="4480983"/>
            <a:ext cx="3234267" cy="973758"/>
          </a:xfrm>
          <a:prstGeom prst="rect">
            <a:avLst/>
          </a:prstGeom>
        </p:spPr>
      </p:pic>
      <p:sp>
        <p:nvSpPr>
          <p:cNvPr id="6" name="TextBox 5">
            <a:extLst>
              <a:ext uri="{FF2B5EF4-FFF2-40B4-BE49-F238E27FC236}">
                <a16:creationId xmlns:a16="http://schemas.microsoft.com/office/drawing/2014/main" id="{22CDA5CF-2FAC-2986-FF41-7F2CAEA4B7A2}"/>
              </a:ext>
            </a:extLst>
          </p:cNvPr>
          <p:cNvSpPr txBox="1"/>
          <p:nvPr/>
        </p:nvSpPr>
        <p:spPr>
          <a:xfrm>
            <a:off x="838200" y="5454741"/>
            <a:ext cx="5350934" cy="784830"/>
          </a:xfrm>
          <a:prstGeom prst="rect">
            <a:avLst/>
          </a:prstGeom>
          <a:noFill/>
        </p:spPr>
        <p:txBody>
          <a:bodyPr wrap="square" rtlCol="0">
            <a:spAutoFit/>
          </a:bodyPr>
          <a:lstStyle/>
          <a:p>
            <a:r>
              <a:rPr lang="en-CA" sz="1500">
                <a:latin typeface="Rubik"/>
                <a:hlinkClick r:id="rId4"/>
              </a:rPr>
              <a:t>facebook.com/</a:t>
            </a:r>
            <a:r>
              <a:rPr lang="en-CA" sz="1500" err="1">
                <a:latin typeface="Rubik"/>
                <a:hlinkClick r:id="rId4"/>
              </a:rPr>
              <a:t>municipal.experts</a:t>
            </a:r>
            <a:endParaRPr lang="en-CA" sz="1500">
              <a:latin typeface="Rubik"/>
            </a:endParaRPr>
          </a:p>
          <a:p>
            <a:r>
              <a:rPr lang="en-CA" sz="1500">
                <a:latin typeface="Rubik"/>
                <a:hlinkClick r:id="rId5"/>
              </a:rPr>
              <a:t>linkedin.com/company/</a:t>
            </a:r>
            <a:r>
              <a:rPr lang="en-CA" sz="1500" err="1">
                <a:latin typeface="Rubik"/>
                <a:hlinkClick r:id="rId5"/>
              </a:rPr>
              <a:t>amcto</a:t>
            </a:r>
            <a:r>
              <a:rPr lang="en-CA" sz="1500">
                <a:latin typeface="Rubik"/>
                <a:hlinkClick r:id="rId5"/>
              </a:rPr>
              <a:t>-policy</a:t>
            </a:r>
            <a:endParaRPr lang="en-CA" sz="1500">
              <a:latin typeface="Rubik"/>
            </a:endParaRPr>
          </a:p>
          <a:p>
            <a:r>
              <a:rPr lang="en-CA" sz="1500" b="1">
                <a:latin typeface="Rubik"/>
              </a:rPr>
              <a:t>@amcto_policy </a:t>
            </a:r>
            <a:r>
              <a:rPr lang="en-CA" sz="1500">
                <a:latin typeface="Rubik"/>
              </a:rPr>
              <a:t>on Instagram and X (formerly Twitter)</a:t>
            </a:r>
          </a:p>
        </p:txBody>
      </p:sp>
      <p:sp>
        <p:nvSpPr>
          <p:cNvPr id="8" name="Title 1">
            <a:extLst>
              <a:ext uri="{FF2B5EF4-FFF2-40B4-BE49-F238E27FC236}">
                <a16:creationId xmlns:a16="http://schemas.microsoft.com/office/drawing/2014/main" id="{5A02AF72-344B-96FA-0C9A-D99BD451A25B}"/>
              </a:ext>
            </a:extLst>
          </p:cNvPr>
          <p:cNvSpPr txBox="1">
            <a:spLocks/>
          </p:cNvSpPr>
          <p:nvPr/>
        </p:nvSpPr>
        <p:spPr>
          <a:xfrm>
            <a:off x="838200" y="3564104"/>
            <a:ext cx="10515600" cy="951442"/>
          </a:xfrm>
          <a:prstGeom prst="rect">
            <a:avLst/>
          </a:prstGeom>
        </p:spPr>
        <p:txBody>
          <a:bodyPr vert="horz" lIns="91440" tIns="45720" rIns="91440" bIns="45720" rtlCol="0" anchor="b">
            <a:normAutofit/>
          </a:bodyPr>
          <a:lstStyle>
            <a:lvl1pPr algn="l"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sz="4400">
                <a:latin typeface="Rubik"/>
                <a:cs typeface="Arial" panose="020B0604020202020204" pitchFamily="34" charset="0"/>
              </a:rPr>
              <a:t>Connect with Us</a:t>
            </a:r>
            <a:endParaRPr lang="en-CA" sz="4400">
              <a:latin typeface="Rubik"/>
              <a:cs typeface="Arial" panose="020B0604020202020204" pitchFamily="34" charset="0"/>
            </a:endParaRPr>
          </a:p>
        </p:txBody>
      </p:sp>
      <p:sp>
        <p:nvSpPr>
          <p:cNvPr id="9" name="TextBox 8">
            <a:extLst>
              <a:ext uri="{FF2B5EF4-FFF2-40B4-BE49-F238E27FC236}">
                <a16:creationId xmlns:a16="http://schemas.microsoft.com/office/drawing/2014/main" id="{09C05FAF-9B5D-DEBB-55DA-1E21CEA0F8B8}"/>
              </a:ext>
            </a:extLst>
          </p:cNvPr>
          <p:cNvSpPr txBox="1"/>
          <p:nvPr/>
        </p:nvSpPr>
        <p:spPr>
          <a:xfrm>
            <a:off x="838200" y="1695540"/>
            <a:ext cx="10464800" cy="1938992"/>
          </a:xfrm>
          <a:prstGeom prst="rect">
            <a:avLst/>
          </a:prstGeom>
          <a:noFill/>
        </p:spPr>
        <p:txBody>
          <a:bodyPr wrap="square" rtlCol="0">
            <a:spAutoFit/>
          </a:bodyPr>
          <a:lstStyle/>
          <a:p>
            <a:pPr marL="285750" indent="-285750">
              <a:buFont typeface="Arial" panose="020B0604020202020204" pitchFamily="34" charset="0"/>
              <a:buChar char="•"/>
            </a:pPr>
            <a:r>
              <a:rPr lang="en-CA" sz="1500">
                <a:latin typeface="Rubik"/>
              </a:rPr>
              <a:t>Discussion forums are a great way to stay connected with each other in between Zone meetings and our annual conference</a:t>
            </a:r>
          </a:p>
          <a:p>
            <a:pPr marL="285750" indent="-285750">
              <a:buFont typeface="Arial" panose="020B0604020202020204" pitchFamily="34" charset="0"/>
              <a:buChar char="•"/>
            </a:pPr>
            <a:r>
              <a:rPr lang="en-CA" sz="1500">
                <a:latin typeface="Rubik"/>
              </a:rPr>
              <a:t>Post about the latest happenings in your Zone</a:t>
            </a:r>
          </a:p>
          <a:p>
            <a:pPr marL="285750" indent="-285750">
              <a:buFont typeface="Arial" panose="020B0604020202020204" pitchFamily="34" charset="0"/>
              <a:buChar char="•"/>
            </a:pPr>
            <a:r>
              <a:rPr lang="en-CA" sz="1500">
                <a:latin typeface="Rubik"/>
              </a:rPr>
              <a:t>Ask questions, share resources, tools, templates and other tips with your fellow members in our General Forum or Zone-specific Forums</a:t>
            </a:r>
          </a:p>
          <a:p>
            <a:pPr marL="285750" indent="-285750">
              <a:buFont typeface="Arial" panose="020B0604020202020204" pitchFamily="34" charset="0"/>
              <a:buChar char="•"/>
            </a:pPr>
            <a:r>
              <a:rPr lang="en-CA" sz="1500">
                <a:latin typeface="Rubik"/>
              </a:rPr>
              <a:t>Available exclusively to AMCTO members as a space to continue conversations and virtual networking</a:t>
            </a:r>
          </a:p>
          <a:p>
            <a:pPr marL="285750" indent="-285750">
              <a:buFont typeface="Arial" panose="020B0604020202020204" pitchFamily="34" charset="0"/>
              <a:buChar char="•"/>
            </a:pPr>
            <a:r>
              <a:rPr lang="en-CA" sz="1500">
                <a:latin typeface="Rubik"/>
              </a:rPr>
              <a:t>More module updates and announcements in the works</a:t>
            </a:r>
            <a:br>
              <a:rPr lang="en-CA" sz="1500">
                <a:latin typeface="Rubik"/>
              </a:rPr>
            </a:br>
            <a:endParaRPr lang="en-CA" sz="1500">
              <a:latin typeface="Rubik"/>
            </a:endParaRPr>
          </a:p>
          <a:p>
            <a:r>
              <a:rPr lang="en-CA" sz="1500">
                <a:latin typeface="Rubik"/>
                <a:hlinkClick r:id="rId6"/>
              </a:rPr>
              <a:t>amcto.com/forum </a:t>
            </a:r>
            <a:endParaRPr lang="en-CA" sz="1500">
              <a:latin typeface="Rubik"/>
            </a:endParaRPr>
          </a:p>
        </p:txBody>
      </p:sp>
      <p:pic>
        <p:nvPicPr>
          <p:cNvPr id="11" name="Picture 10">
            <a:extLst>
              <a:ext uri="{FF2B5EF4-FFF2-40B4-BE49-F238E27FC236}">
                <a16:creationId xmlns:a16="http://schemas.microsoft.com/office/drawing/2014/main" id="{812DEF08-6CF1-B6D0-4D01-D3DBC225FF9E}"/>
              </a:ext>
            </a:extLst>
          </p:cNvPr>
          <p:cNvPicPr>
            <a:picLocks noChangeAspect="1"/>
          </p:cNvPicPr>
          <p:nvPr/>
        </p:nvPicPr>
        <p:blipFill>
          <a:blip r:embed="rId7"/>
          <a:stretch>
            <a:fillRect/>
          </a:stretch>
        </p:blipFill>
        <p:spPr>
          <a:xfrm>
            <a:off x="5782733" y="3008000"/>
            <a:ext cx="6335825" cy="3131453"/>
          </a:xfrm>
          <a:prstGeom prst="rect">
            <a:avLst/>
          </a:prstGeom>
        </p:spPr>
      </p:pic>
    </p:spTree>
    <p:extLst>
      <p:ext uri="{BB962C8B-B14F-4D97-AF65-F5344CB8AC3E}">
        <p14:creationId xmlns:p14="http://schemas.microsoft.com/office/powerpoint/2010/main" val="253660996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a:extLst>
              <a:ext uri="{FF2B5EF4-FFF2-40B4-BE49-F238E27FC236}">
                <a16:creationId xmlns:a16="http://schemas.microsoft.com/office/drawing/2014/main" id="{D4075EF7-771E-F830-0290-4FF0549DA130}"/>
              </a:ext>
            </a:extLst>
          </p:cNvPr>
          <p:cNvSpPr>
            <a:spLocks noGrp="1"/>
          </p:cNvSpPr>
          <p:nvPr>
            <p:ph type="ctrTitle"/>
          </p:nvPr>
        </p:nvSpPr>
        <p:spPr>
          <a:xfrm>
            <a:off x="1558294" y="2733541"/>
            <a:ext cx="5949986" cy="1390918"/>
          </a:xfrm>
        </p:spPr>
        <p:txBody>
          <a:bodyPr>
            <a:normAutofit/>
          </a:bodyPr>
          <a:lstStyle/>
          <a:p>
            <a:r>
              <a:rPr lang="en-US" sz="5400">
                <a:latin typeface="Rubik"/>
              </a:rPr>
              <a:t>Questions?</a:t>
            </a:r>
            <a:endParaRPr lang="en-CA" sz="5400">
              <a:latin typeface="Rubik"/>
            </a:endParaRPr>
          </a:p>
        </p:txBody>
      </p:sp>
      <p:pic>
        <p:nvPicPr>
          <p:cNvPr id="16" name="Picture Placeholder 15" descr="A black circle with a question mark in it&#10;&#10;Description automatically generated">
            <a:extLst>
              <a:ext uri="{FF2B5EF4-FFF2-40B4-BE49-F238E27FC236}">
                <a16:creationId xmlns:a16="http://schemas.microsoft.com/office/drawing/2014/main" id="{D245EE49-DBA9-D945-EDCF-AFF604D99937}"/>
              </a:ext>
            </a:extLst>
          </p:cNvPr>
          <p:cNvPicPr>
            <a:picLocks noGrp="1" noChangeAspect="1"/>
          </p:cNvPicPr>
          <p:nvPr>
            <p:ph type="pic" sz="quarter" idx="10"/>
          </p:nvPr>
        </p:nvPicPr>
        <p:blipFill>
          <a:blip r:embed="rId3">
            <a:extLst>
              <a:ext uri="{28A0092B-C50C-407E-A947-70E740481C1C}">
                <a14:useLocalDpi xmlns:a14="http://schemas.microsoft.com/office/drawing/2010/main" val="0"/>
              </a:ext>
            </a:extLst>
          </a:blip>
          <a:srcRect l="4695" r="4695"/>
          <a:stretch>
            <a:fillRect/>
          </a:stretch>
        </p:blipFill>
        <p:spPr/>
      </p:pic>
      <p:sp>
        <p:nvSpPr>
          <p:cNvPr id="20" name="Subtitle 26">
            <a:extLst>
              <a:ext uri="{FF2B5EF4-FFF2-40B4-BE49-F238E27FC236}">
                <a16:creationId xmlns:a16="http://schemas.microsoft.com/office/drawing/2014/main" id="{D72D0D0B-6D6F-5FB6-E991-E0F39EE82F0C}"/>
              </a:ext>
            </a:extLst>
          </p:cNvPr>
          <p:cNvSpPr>
            <a:spLocks noGrp="1"/>
          </p:cNvSpPr>
          <p:nvPr>
            <p:ph type="subTitle" idx="1"/>
          </p:nvPr>
        </p:nvSpPr>
        <p:spPr>
          <a:xfrm>
            <a:off x="1633511" y="4356945"/>
            <a:ext cx="5949986" cy="1158802"/>
          </a:xfrm>
        </p:spPr>
        <p:txBody>
          <a:bodyPr>
            <a:normAutofit/>
          </a:bodyPr>
          <a:lstStyle/>
          <a:p>
            <a:r>
              <a:rPr lang="en-US" sz="2800">
                <a:latin typeface="Rubik"/>
              </a:rPr>
              <a:t>Thank You</a:t>
            </a:r>
            <a:endParaRPr lang="en-CA" sz="2800">
              <a:latin typeface="Rubik"/>
            </a:endParaRPr>
          </a:p>
        </p:txBody>
      </p:sp>
    </p:spTree>
    <p:extLst>
      <p:ext uri="{BB962C8B-B14F-4D97-AF65-F5344CB8AC3E}">
        <p14:creationId xmlns:p14="http://schemas.microsoft.com/office/powerpoint/2010/main" val="403081829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AMCTO Colours">
      <a:dk1>
        <a:sysClr val="windowText" lastClr="000000"/>
      </a:dk1>
      <a:lt1>
        <a:sysClr val="window" lastClr="FFFFFF"/>
      </a:lt1>
      <a:dk2>
        <a:srgbClr val="44546A"/>
      </a:dk2>
      <a:lt2>
        <a:srgbClr val="E7E6E6"/>
      </a:lt2>
      <a:accent1>
        <a:srgbClr val="000000"/>
      </a:accent1>
      <a:accent2>
        <a:srgbClr val="0F425F"/>
      </a:accent2>
      <a:accent3>
        <a:srgbClr val="246D96"/>
      </a:accent3>
      <a:accent4>
        <a:srgbClr val="A7CADE"/>
      </a:accent4>
      <a:accent5>
        <a:srgbClr val="D5E9F4"/>
      </a:accent5>
      <a:accent6>
        <a:srgbClr val="FFFFFF"/>
      </a:accent6>
      <a:hlink>
        <a:srgbClr val="A6192E"/>
      </a:hlink>
      <a:folHlink>
        <a:srgbClr val="A6192E"/>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277</TotalTime>
  <Words>3034</Words>
  <Application>Microsoft Office PowerPoint</Application>
  <PresentationFormat>Widescreen</PresentationFormat>
  <Paragraphs>314</Paragraphs>
  <Slides>9</Slides>
  <Notes>9</Notes>
  <HiddenSlides>0</HiddenSlides>
  <MMClips>0</MMClips>
  <ScaleCrop>false</ScaleCrop>
  <HeadingPairs>
    <vt:vector size="6" baseType="variant">
      <vt:variant>
        <vt:lpstr>Fonts Used</vt:lpstr>
      </vt:variant>
      <vt:variant>
        <vt:i4>6</vt:i4>
      </vt:variant>
      <vt:variant>
        <vt:lpstr>Theme</vt:lpstr>
      </vt:variant>
      <vt:variant>
        <vt:i4>2</vt:i4>
      </vt:variant>
      <vt:variant>
        <vt:lpstr>Slide Titles</vt:lpstr>
      </vt:variant>
      <vt:variant>
        <vt:i4>9</vt:i4>
      </vt:variant>
    </vt:vector>
  </HeadingPairs>
  <TitlesOfParts>
    <vt:vector size="17" baseType="lpstr">
      <vt:lpstr>Arial</vt:lpstr>
      <vt:lpstr>Calibri</vt:lpstr>
      <vt:lpstr>Courier New</vt:lpstr>
      <vt:lpstr>Futura Round Light</vt:lpstr>
      <vt:lpstr>Montserrat</vt:lpstr>
      <vt:lpstr>Rubik</vt:lpstr>
      <vt:lpstr>Office Theme</vt:lpstr>
      <vt:lpstr>1_Office Theme</vt:lpstr>
      <vt:lpstr>2024 Spring Zone Meetings</vt:lpstr>
      <vt:lpstr>Organizational Updates</vt:lpstr>
      <vt:lpstr>Membership Updates</vt:lpstr>
      <vt:lpstr>Policy &amp; Government Relations Updates</vt:lpstr>
      <vt:lpstr>Education Updates</vt:lpstr>
      <vt:lpstr>Professional Development Updates</vt:lpstr>
      <vt:lpstr>Show Your Pride with AMCTO Merch</vt:lpstr>
      <vt:lpstr>Connect with Your Zone</vt:lpstr>
      <vt:lpstr>Questions?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Alexander Court</dc:creator>
  <cp:lastModifiedBy>Nathalie  Plourde</cp:lastModifiedBy>
  <cp:revision>4</cp:revision>
  <dcterms:created xsi:type="dcterms:W3CDTF">2023-08-23T15:46:51Z</dcterms:created>
  <dcterms:modified xsi:type="dcterms:W3CDTF">2024-04-09T19:20:42Z</dcterms:modified>
</cp:coreProperties>
</file>