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6" r:id="rId5"/>
    <p:sldId id="261" r:id="rId6"/>
    <p:sldId id="262" r:id="rId7"/>
    <p:sldId id="263" r:id="rId8"/>
    <p:sldId id="264" r:id="rId9"/>
    <p:sldId id="271" r:id="rId10"/>
    <p:sldId id="265" r:id="rId11"/>
    <p:sldId id="275" r:id="rId12"/>
    <p:sldId id="274" r:id="rId13"/>
    <p:sldId id="266" r:id="rId14"/>
    <p:sldId id="276" r:id="rId15"/>
    <p:sldId id="277" r:id="rId16"/>
    <p:sldId id="278" r:id="rId17"/>
    <p:sldId id="279" r:id="rId18"/>
    <p:sldId id="280" r:id="rId19"/>
    <p:sldId id="281" r:id="rId20"/>
    <p:sldId id="267" r:id="rId21"/>
    <p:sldId id="270" r:id="rId22"/>
    <p:sldId id="26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5363" autoAdjust="0"/>
  </p:normalViewPr>
  <p:slideViewPr>
    <p:cSldViewPr snapToGrid="0">
      <p:cViewPr varScale="1">
        <p:scale>
          <a:sx n="113" d="100"/>
          <a:sy n="113" d="100"/>
        </p:scale>
        <p:origin x="45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image" Target="../media/image1.png"/></Relationships>
</file>

<file path=ppt/diagrams/_rels/drawing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7E3C51-8FA1-4A2D-B347-8D2966DA3B03}" type="doc">
      <dgm:prSet loTypeId="urn:microsoft.com/office/officeart/2018/5/layout/IconCircle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798CFC77-C18A-4396-B950-24F4A5C0ABB7}">
      <dgm:prSet custT="1"/>
      <dgm:spPr/>
      <dgm:t>
        <a:bodyPr/>
        <a:lstStyle/>
        <a:p>
          <a:pPr>
            <a:defRPr cap="all"/>
          </a:pPr>
          <a:r>
            <a:rPr lang="en-US" sz="4000" cap="none" dirty="0"/>
            <a:t>Stuart Huxley &amp; Jennifer Pereira </a:t>
          </a:r>
        </a:p>
      </dgm:t>
    </dgm:pt>
    <dgm:pt modelId="{E84A8456-C68B-4B63-A55A-F52D726A4FEB}" type="parTrans" cxnId="{5DF4A79E-33E4-4045-AB60-3589BC84DAA2}">
      <dgm:prSet/>
      <dgm:spPr/>
      <dgm:t>
        <a:bodyPr/>
        <a:lstStyle/>
        <a:p>
          <a:endParaRPr lang="en-US"/>
        </a:p>
      </dgm:t>
    </dgm:pt>
    <dgm:pt modelId="{2B5F747E-FE21-4173-A4BE-F8BB2D4F2AB3}" type="sibTrans" cxnId="{5DF4A79E-33E4-4045-AB60-3589BC84DAA2}">
      <dgm:prSet/>
      <dgm:spPr/>
      <dgm:t>
        <a:bodyPr/>
        <a:lstStyle/>
        <a:p>
          <a:endParaRPr lang="en-US"/>
        </a:p>
      </dgm:t>
    </dgm:pt>
    <dgm:pt modelId="{B31332B9-02A8-4A85-9206-F55B9A0A5E21}">
      <dgm:prSet/>
      <dgm:spPr/>
      <dgm:t>
        <a:bodyPr/>
        <a:lstStyle/>
        <a:p>
          <a:pPr>
            <a:defRPr cap="all"/>
          </a:pPr>
          <a:endParaRPr lang="en-US" dirty="0"/>
        </a:p>
      </dgm:t>
    </dgm:pt>
    <dgm:pt modelId="{30EB5E9B-C26E-4A1D-B271-F37421FF2361}" type="parTrans" cxnId="{69716E7B-29A6-4F84-A23C-911C916F6E88}">
      <dgm:prSet/>
      <dgm:spPr/>
      <dgm:t>
        <a:bodyPr/>
        <a:lstStyle/>
        <a:p>
          <a:endParaRPr lang="en-US"/>
        </a:p>
      </dgm:t>
    </dgm:pt>
    <dgm:pt modelId="{CF1E0E48-D1A3-4682-9587-4730BA80D01E}" type="sibTrans" cxnId="{69716E7B-29A6-4F84-A23C-911C916F6E88}">
      <dgm:prSet/>
      <dgm:spPr/>
      <dgm:t>
        <a:bodyPr/>
        <a:lstStyle/>
        <a:p>
          <a:endParaRPr lang="en-US"/>
        </a:p>
      </dgm:t>
    </dgm:pt>
    <dgm:pt modelId="{F5AF16BF-1FBF-4D58-8A4B-714943A8A67A}" type="pres">
      <dgm:prSet presAssocID="{E77E3C51-8FA1-4A2D-B347-8D2966DA3B03}" presName="root" presStyleCnt="0">
        <dgm:presLayoutVars>
          <dgm:dir/>
          <dgm:resizeHandles val="exact"/>
        </dgm:presLayoutVars>
      </dgm:prSet>
      <dgm:spPr/>
    </dgm:pt>
    <dgm:pt modelId="{98D063B7-2712-4F2C-93D8-E0B7FFDA07E7}" type="pres">
      <dgm:prSet presAssocID="{798CFC77-C18A-4396-B950-24F4A5C0ABB7}" presName="compNode" presStyleCnt="0"/>
      <dgm:spPr/>
    </dgm:pt>
    <dgm:pt modelId="{27A8E71A-9B9B-4FAD-8187-5067DD67C5CF}" type="pres">
      <dgm:prSet presAssocID="{798CFC77-C18A-4396-B950-24F4A5C0ABB7}" presName="iconBgRect" presStyleLbl="bgShp" presStyleIdx="0" presStyleCnt="2" custLinFactNeighborX="-1225" custLinFactNeighborY="2020"/>
      <dgm:spPr/>
    </dgm:pt>
    <dgm:pt modelId="{471B2FDA-6E17-435E-8835-B89D947322C0}" type="pres">
      <dgm:prSet presAssocID="{798CFC77-C18A-4396-B950-24F4A5C0ABB7}" presName="iconRect" presStyleLbl="node1" presStyleIdx="0" presStyleCnt="2" custScaleX="204827" custScaleY="220216" custLinFactNeighborX="6343" custLinFactNeighborY="0"/>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rain in head"/>
        </a:ext>
      </dgm:extLst>
    </dgm:pt>
    <dgm:pt modelId="{FBA54000-A4FD-48BA-851F-B8312E30775C}" type="pres">
      <dgm:prSet presAssocID="{798CFC77-C18A-4396-B950-24F4A5C0ABB7}" presName="spaceRect" presStyleCnt="0"/>
      <dgm:spPr/>
    </dgm:pt>
    <dgm:pt modelId="{89BC3282-3172-4C4B-BBB3-3059CBEB6DB8}" type="pres">
      <dgm:prSet presAssocID="{798CFC77-C18A-4396-B950-24F4A5C0ABB7}" presName="textRect" presStyleLbl="revTx" presStyleIdx="0" presStyleCnt="2" custScaleX="367020" custLinFactY="7950" custLinFactNeighborX="75953" custLinFactNeighborY="100000">
        <dgm:presLayoutVars>
          <dgm:chMax val="1"/>
          <dgm:chPref val="1"/>
        </dgm:presLayoutVars>
      </dgm:prSet>
      <dgm:spPr/>
    </dgm:pt>
    <dgm:pt modelId="{152428DD-1E11-4B03-83E4-791E7828ECF7}" type="pres">
      <dgm:prSet presAssocID="{2B5F747E-FE21-4173-A4BE-F8BB2D4F2AB3}" presName="sibTrans" presStyleCnt="0"/>
      <dgm:spPr/>
    </dgm:pt>
    <dgm:pt modelId="{12CB802D-EB32-4A4A-9B82-3612D1B933B2}" type="pres">
      <dgm:prSet presAssocID="{B31332B9-02A8-4A85-9206-F55B9A0A5E21}" presName="compNode" presStyleCnt="0"/>
      <dgm:spPr/>
    </dgm:pt>
    <dgm:pt modelId="{B86D25E6-5D0C-411D-BA85-1C2008842E1B}" type="pres">
      <dgm:prSet presAssocID="{B31332B9-02A8-4A85-9206-F55B9A0A5E21}" presName="iconBgRect" presStyleLbl="bgShp" presStyleIdx="1" presStyleCnt="2" custLinFactX="83540" custLinFactY="79621" custLinFactNeighborX="100000" custLinFactNeighborY="100000"/>
      <dgm:spPr/>
    </dgm:pt>
    <dgm:pt modelId="{E5CC6384-A409-46A7-93C5-8D73E7E4B29A}" type="pres">
      <dgm:prSet presAssocID="{B31332B9-02A8-4A85-9206-F55B9A0A5E21}" presName="iconRect" presStyleLbl="node1" presStyleIdx="1" presStyleCnt="2" custLinFactX="165002" custLinFactNeighborX="200000" custLinFactNeighborY="56329"/>
      <dgm:spPr>
        <a:ln>
          <a:noFill/>
        </a:ln>
      </dgm:spPr>
    </dgm:pt>
    <dgm:pt modelId="{8382745A-20BB-4F37-BCCA-F4A5B08C8063}" type="pres">
      <dgm:prSet presAssocID="{B31332B9-02A8-4A85-9206-F55B9A0A5E21}" presName="spaceRect" presStyleCnt="0"/>
      <dgm:spPr/>
    </dgm:pt>
    <dgm:pt modelId="{510216BA-EB5F-4C34-96C5-1FCF0BA0B039}" type="pres">
      <dgm:prSet presAssocID="{B31332B9-02A8-4A85-9206-F55B9A0A5E21}" presName="textRect" presStyleLbl="revTx" presStyleIdx="1" presStyleCnt="2">
        <dgm:presLayoutVars>
          <dgm:chMax val="1"/>
          <dgm:chPref val="1"/>
        </dgm:presLayoutVars>
      </dgm:prSet>
      <dgm:spPr/>
    </dgm:pt>
  </dgm:ptLst>
  <dgm:cxnLst>
    <dgm:cxn modelId="{B0C26A1A-85EA-4B01-BE58-2EAF0876C63D}" type="presOf" srcId="{798CFC77-C18A-4396-B950-24F4A5C0ABB7}" destId="{89BC3282-3172-4C4B-BBB3-3059CBEB6DB8}" srcOrd="0" destOrd="0" presId="urn:microsoft.com/office/officeart/2018/5/layout/IconCircleLabelList"/>
    <dgm:cxn modelId="{A009AA28-32A2-4BC7-B269-CBC2254BA4B8}" type="presOf" srcId="{E77E3C51-8FA1-4A2D-B347-8D2966DA3B03}" destId="{F5AF16BF-1FBF-4D58-8A4B-714943A8A67A}" srcOrd="0" destOrd="0" presId="urn:microsoft.com/office/officeart/2018/5/layout/IconCircleLabelList"/>
    <dgm:cxn modelId="{69716E7B-29A6-4F84-A23C-911C916F6E88}" srcId="{E77E3C51-8FA1-4A2D-B347-8D2966DA3B03}" destId="{B31332B9-02A8-4A85-9206-F55B9A0A5E21}" srcOrd="1" destOrd="0" parTransId="{30EB5E9B-C26E-4A1D-B271-F37421FF2361}" sibTransId="{CF1E0E48-D1A3-4682-9587-4730BA80D01E}"/>
    <dgm:cxn modelId="{A2663698-9B32-43C3-8646-6B65ADE5371A}" type="presOf" srcId="{B31332B9-02A8-4A85-9206-F55B9A0A5E21}" destId="{510216BA-EB5F-4C34-96C5-1FCF0BA0B039}" srcOrd="0" destOrd="0" presId="urn:microsoft.com/office/officeart/2018/5/layout/IconCircleLabelList"/>
    <dgm:cxn modelId="{5DF4A79E-33E4-4045-AB60-3589BC84DAA2}" srcId="{E77E3C51-8FA1-4A2D-B347-8D2966DA3B03}" destId="{798CFC77-C18A-4396-B950-24F4A5C0ABB7}" srcOrd="0" destOrd="0" parTransId="{E84A8456-C68B-4B63-A55A-F52D726A4FEB}" sibTransId="{2B5F747E-FE21-4173-A4BE-F8BB2D4F2AB3}"/>
    <dgm:cxn modelId="{D0356ABF-15F3-42AA-A26A-E3A6092BA7D8}" type="presParOf" srcId="{F5AF16BF-1FBF-4D58-8A4B-714943A8A67A}" destId="{98D063B7-2712-4F2C-93D8-E0B7FFDA07E7}" srcOrd="0" destOrd="0" presId="urn:microsoft.com/office/officeart/2018/5/layout/IconCircleLabelList"/>
    <dgm:cxn modelId="{2920E72D-001F-4FB3-A085-06847FB40CF7}" type="presParOf" srcId="{98D063B7-2712-4F2C-93D8-E0B7FFDA07E7}" destId="{27A8E71A-9B9B-4FAD-8187-5067DD67C5CF}" srcOrd="0" destOrd="0" presId="urn:microsoft.com/office/officeart/2018/5/layout/IconCircleLabelList"/>
    <dgm:cxn modelId="{9445E1F6-3BB2-47BD-8C65-44D328981BD0}" type="presParOf" srcId="{98D063B7-2712-4F2C-93D8-E0B7FFDA07E7}" destId="{471B2FDA-6E17-435E-8835-B89D947322C0}" srcOrd="1" destOrd="0" presId="urn:microsoft.com/office/officeart/2018/5/layout/IconCircleLabelList"/>
    <dgm:cxn modelId="{B676ABAF-1C67-4BC3-846E-533BF711E350}" type="presParOf" srcId="{98D063B7-2712-4F2C-93D8-E0B7FFDA07E7}" destId="{FBA54000-A4FD-48BA-851F-B8312E30775C}" srcOrd="2" destOrd="0" presId="urn:microsoft.com/office/officeart/2018/5/layout/IconCircleLabelList"/>
    <dgm:cxn modelId="{1A90467B-7121-4B61-94F8-339B97D6E0B0}" type="presParOf" srcId="{98D063B7-2712-4F2C-93D8-E0B7FFDA07E7}" destId="{89BC3282-3172-4C4B-BBB3-3059CBEB6DB8}" srcOrd="3" destOrd="0" presId="urn:microsoft.com/office/officeart/2018/5/layout/IconCircleLabelList"/>
    <dgm:cxn modelId="{FF69153E-6722-47CD-847F-3CD5F83C33F6}" type="presParOf" srcId="{F5AF16BF-1FBF-4D58-8A4B-714943A8A67A}" destId="{152428DD-1E11-4B03-83E4-791E7828ECF7}" srcOrd="1" destOrd="0" presId="urn:microsoft.com/office/officeart/2018/5/layout/IconCircleLabelList"/>
    <dgm:cxn modelId="{743D26B6-BC6E-4834-B5C4-098602D3D21B}" type="presParOf" srcId="{F5AF16BF-1FBF-4D58-8A4B-714943A8A67A}" destId="{12CB802D-EB32-4A4A-9B82-3612D1B933B2}" srcOrd="2" destOrd="0" presId="urn:microsoft.com/office/officeart/2018/5/layout/IconCircleLabelList"/>
    <dgm:cxn modelId="{21D8989B-5168-4E9C-AA95-8D50A46FB7E2}" type="presParOf" srcId="{12CB802D-EB32-4A4A-9B82-3612D1B933B2}" destId="{B86D25E6-5D0C-411D-BA85-1C2008842E1B}" srcOrd="0" destOrd="0" presId="urn:microsoft.com/office/officeart/2018/5/layout/IconCircleLabelList"/>
    <dgm:cxn modelId="{1DD17A83-5DBA-4A8C-9B07-813D9B545DEB}" type="presParOf" srcId="{12CB802D-EB32-4A4A-9B82-3612D1B933B2}" destId="{E5CC6384-A409-46A7-93C5-8D73E7E4B29A}" srcOrd="1" destOrd="0" presId="urn:microsoft.com/office/officeart/2018/5/layout/IconCircleLabelList"/>
    <dgm:cxn modelId="{03E10CFF-BC4A-4F96-B841-96AE04D7AAA0}" type="presParOf" srcId="{12CB802D-EB32-4A4A-9B82-3612D1B933B2}" destId="{8382745A-20BB-4F37-BCCA-F4A5B08C8063}" srcOrd="2" destOrd="0" presId="urn:microsoft.com/office/officeart/2018/5/layout/IconCircleLabelList"/>
    <dgm:cxn modelId="{1BAA7B49-DD69-4903-9789-CEE32AE0D8B1}" type="presParOf" srcId="{12CB802D-EB32-4A4A-9B82-3612D1B933B2}" destId="{510216BA-EB5F-4C34-96C5-1FCF0BA0B039}"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A8E71A-9B9B-4FAD-8187-5067DD67C5CF}">
      <dsp:nvSpPr>
        <dsp:cNvPr id="0" name=""/>
        <dsp:cNvSpPr/>
      </dsp:nvSpPr>
      <dsp:spPr>
        <a:xfrm>
          <a:off x="3438976" y="940634"/>
          <a:ext cx="1372500" cy="13725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1B2FDA-6E17-435E-8835-B89D947322C0}">
      <dsp:nvSpPr>
        <dsp:cNvPr id="0" name=""/>
        <dsp:cNvSpPr/>
      </dsp:nvSpPr>
      <dsp:spPr>
        <a:xfrm>
          <a:off x="3385484" y="732059"/>
          <a:ext cx="1613012" cy="173420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9BC3282-3172-4C4B-BBB3-3059CBEB6DB8}">
      <dsp:nvSpPr>
        <dsp:cNvPr id="0" name=""/>
        <dsp:cNvSpPr/>
      </dsp:nvSpPr>
      <dsp:spPr>
        <a:xfrm>
          <a:off x="1722007" y="3444969"/>
          <a:ext cx="8257950" cy="747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778000">
            <a:lnSpc>
              <a:spcPct val="90000"/>
            </a:lnSpc>
            <a:spcBef>
              <a:spcPct val="0"/>
            </a:spcBef>
            <a:spcAft>
              <a:spcPct val="35000"/>
            </a:spcAft>
            <a:buNone/>
            <a:defRPr cap="all"/>
          </a:pPr>
          <a:r>
            <a:rPr lang="en-US" sz="4000" kern="1200" cap="none" dirty="0"/>
            <a:t>Stuart Huxley &amp; Jennifer Pereira </a:t>
          </a:r>
        </a:p>
      </dsp:txBody>
      <dsp:txXfrm>
        <a:off x="1722007" y="3444969"/>
        <a:ext cx="8257950" cy="747835"/>
      </dsp:txXfrm>
    </dsp:sp>
    <dsp:sp modelId="{B86D25E6-5D0C-411D-BA85-1C2008842E1B}">
      <dsp:nvSpPr>
        <dsp:cNvPr id="0" name=""/>
        <dsp:cNvSpPr/>
      </dsp:nvSpPr>
      <dsp:spPr>
        <a:xfrm>
          <a:off x="9555329" y="2820304"/>
          <a:ext cx="1372500" cy="1372500"/>
        </a:xfrm>
        <a:prstGeom prst="ellipse">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5CC6384-A409-46A7-93C5-8D73E7E4B29A}">
      <dsp:nvSpPr>
        <dsp:cNvPr id="0" name=""/>
        <dsp:cNvSpPr/>
      </dsp:nvSpPr>
      <dsp:spPr>
        <a:xfrm>
          <a:off x="10140329" y="1558575"/>
          <a:ext cx="787500" cy="787500"/>
        </a:xfrm>
        <a:prstGeom prst="rect">
          <a:avLst/>
        </a:prstGeom>
        <a:solidFill>
          <a:schemeClr val="accent1">
            <a:hueOff val="0"/>
            <a:satOff val="0"/>
            <a:lumOff val="0"/>
            <a:alphaOff val="0"/>
          </a:schemeClr>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10216BA-EB5F-4C34-96C5-1FCF0BA0B039}">
      <dsp:nvSpPr>
        <dsp:cNvPr id="0" name=""/>
        <dsp:cNvSpPr/>
      </dsp:nvSpPr>
      <dsp:spPr>
        <a:xfrm>
          <a:off x="8664764" y="2622484"/>
          <a:ext cx="2250000" cy="7478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955800">
            <a:lnSpc>
              <a:spcPct val="90000"/>
            </a:lnSpc>
            <a:spcBef>
              <a:spcPct val="0"/>
            </a:spcBef>
            <a:spcAft>
              <a:spcPct val="35000"/>
            </a:spcAft>
            <a:buNone/>
            <a:defRPr cap="all"/>
          </a:pPr>
          <a:endParaRPr lang="en-US" sz="4400" kern="1200" dirty="0"/>
        </a:p>
      </dsp:txBody>
      <dsp:txXfrm>
        <a:off x="8664764" y="2622484"/>
        <a:ext cx="2250000" cy="747835"/>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9C520-A1CF-4814-A9A8-2E31A164BB40}" type="datetimeFigureOut">
              <a:rPr lang="en-US" smtClean="0"/>
              <a:t>2024-May-22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18775D-82FA-444B-9F09-B9EBA3F81776}" type="slidenum">
              <a:rPr lang="en-US" smtClean="0"/>
              <a:t>‹#›</a:t>
            </a:fld>
            <a:endParaRPr lang="en-US"/>
          </a:p>
        </p:txBody>
      </p:sp>
    </p:spTree>
    <p:extLst>
      <p:ext uri="{BB962C8B-B14F-4D97-AF65-F5344CB8AC3E}">
        <p14:creationId xmlns:p14="http://schemas.microsoft.com/office/powerpoint/2010/main" val="5181518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D18775D-82FA-444B-9F09-B9EBA3F81776}" type="slidenum">
              <a:rPr lang="en-US" smtClean="0"/>
              <a:t>4</a:t>
            </a:fld>
            <a:endParaRPr lang="en-US"/>
          </a:p>
        </p:txBody>
      </p:sp>
    </p:spTree>
    <p:extLst>
      <p:ext uri="{BB962C8B-B14F-4D97-AF65-F5344CB8AC3E}">
        <p14:creationId xmlns:p14="http://schemas.microsoft.com/office/powerpoint/2010/main" val="2219028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D18775D-82FA-444B-9F09-B9EBA3F81776}" type="slidenum">
              <a:rPr lang="en-US" smtClean="0"/>
              <a:t>11</a:t>
            </a:fld>
            <a:endParaRPr lang="en-US"/>
          </a:p>
        </p:txBody>
      </p:sp>
    </p:spTree>
    <p:extLst>
      <p:ext uri="{BB962C8B-B14F-4D97-AF65-F5344CB8AC3E}">
        <p14:creationId xmlns:p14="http://schemas.microsoft.com/office/powerpoint/2010/main" val="2851023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Innovation center/Invest Ottawa, </a:t>
            </a:r>
            <a:r>
              <a:rPr lang="en-US" dirty="0" err="1"/>
              <a:t>nfp</a:t>
            </a:r>
            <a:r>
              <a:rPr lang="en-US" dirty="0"/>
              <a:t> receives funding, provides small business counselling, runs as a “one stop shop” to help entrepreneurs bring their ideas to life, connect with investment services/resources, different markets, technical/business expertise to launch, leverage different partners, business mentorship and resources, market data, staffing, collaborations with local colleges/universities. City has generally relied on 107 to set up funding for Invest Ottawa to support their local economic development/small business counselling programs.  Section 107 is which is broader in scope rather than directly assisting small businesses through section 108, we have a NFP do that.  But that section 108 is also available/beneficial to smaller municipalities who meet all of the requirements of that provision and what to directly launch small business counselling programs in house through their staff.</a:t>
            </a:r>
          </a:p>
        </p:txBody>
      </p:sp>
      <p:sp>
        <p:nvSpPr>
          <p:cNvPr id="4" name="Slide Number Placeholder 3"/>
          <p:cNvSpPr>
            <a:spLocks noGrp="1"/>
          </p:cNvSpPr>
          <p:nvPr>
            <p:ph type="sldNum" sz="quarter" idx="5"/>
          </p:nvPr>
        </p:nvSpPr>
        <p:spPr/>
        <p:txBody>
          <a:bodyPr/>
          <a:lstStyle/>
          <a:p>
            <a:fld id="{FD18775D-82FA-444B-9F09-B9EBA3F81776}" type="slidenum">
              <a:rPr lang="en-US" smtClean="0"/>
              <a:t>12</a:t>
            </a:fld>
            <a:endParaRPr lang="en-US"/>
          </a:p>
        </p:txBody>
      </p:sp>
    </p:spTree>
    <p:extLst>
      <p:ext uri="{BB962C8B-B14F-4D97-AF65-F5344CB8AC3E}">
        <p14:creationId xmlns:p14="http://schemas.microsoft.com/office/powerpoint/2010/main" val="957998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council approves a staff report recommending the designation &amp; exemption and a by-law is enacted &amp; MCFA entered into – decided on a case by case basis, not automatic, can be time-limited, or based on the percentage of space used by the city or as described in the city’s lease</a:t>
            </a:r>
          </a:p>
          <a:p>
            <a:r>
              <a:rPr lang="en-US" dirty="0"/>
              <a:t>- land owned by the city is exempt from taxes but if the City leases land its taxable, and it’s a way to exempt the City from paying taxes</a:t>
            </a:r>
          </a:p>
          <a:p>
            <a:r>
              <a:rPr lang="en-US" dirty="0"/>
              <a:t>- notice to MPAC and they make the adjustments to the assessment roll to exempt.  Important to keep track of the dates/changes to reverse to taxable.</a:t>
            </a:r>
          </a:p>
        </p:txBody>
      </p:sp>
      <p:sp>
        <p:nvSpPr>
          <p:cNvPr id="4" name="Slide Number Placeholder 3"/>
          <p:cNvSpPr>
            <a:spLocks noGrp="1"/>
          </p:cNvSpPr>
          <p:nvPr>
            <p:ph type="sldNum" sz="quarter" idx="5"/>
          </p:nvPr>
        </p:nvSpPr>
        <p:spPr/>
        <p:txBody>
          <a:bodyPr/>
          <a:lstStyle/>
          <a:p>
            <a:fld id="{FD18775D-82FA-444B-9F09-B9EBA3F81776}" type="slidenum">
              <a:rPr lang="en-US" smtClean="0"/>
              <a:t>13</a:t>
            </a:fld>
            <a:endParaRPr lang="en-US"/>
          </a:p>
        </p:txBody>
      </p:sp>
    </p:spTree>
    <p:extLst>
      <p:ext uri="{BB962C8B-B14F-4D97-AF65-F5344CB8AC3E}">
        <p14:creationId xmlns:p14="http://schemas.microsoft.com/office/powerpoint/2010/main" val="76084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city leased space for City Offices, elections office, transit ticket sale booth, humane </a:t>
            </a:r>
            <a:r>
              <a:rPr lang="en-US" dirty="0" err="1"/>
              <a:t>sty</a:t>
            </a:r>
            <a:r>
              <a:rPr lang="en-US" dirty="0"/>
              <a:t> clinics, leased spaces for libraries on private property, rec/community centers, transportation category port facilities for a ferry (crosses Ottawa river to the Quebec side), Ottawa Community Housing (city’s affordable housing stock – municipal housing project facilities, with the intent that the tax savings be used for maintenance/upkeep )</a:t>
            </a:r>
          </a:p>
          <a:p>
            <a:r>
              <a:rPr lang="en-US" dirty="0"/>
              <a:t>- allows for profit corporation providing a municipal service a tax exemption or other exemptions/and grants </a:t>
            </a:r>
          </a:p>
        </p:txBody>
      </p:sp>
      <p:sp>
        <p:nvSpPr>
          <p:cNvPr id="4" name="Slide Number Placeholder 3"/>
          <p:cNvSpPr>
            <a:spLocks noGrp="1"/>
          </p:cNvSpPr>
          <p:nvPr>
            <p:ph type="sldNum" sz="quarter" idx="5"/>
          </p:nvPr>
        </p:nvSpPr>
        <p:spPr/>
        <p:txBody>
          <a:bodyPr/>
          <a:lstStyle/>
          <a:p>
            <a:fld id="{FD18775D-82FA-444B-9F09-B9EBA3F81776}" type="slidenum">
              <a:rPr lang="en-US" smtClean="0"/>
              <a:t>14</a:t>
            </a:fld>
            <a:endParaRPr lang="en-US"/>
          </a:p>
        </p:txBody>
      </p:sp>
    </p:spTree>
    <p:extLst>
      <p:ext uri="{BB962C8B-B14F-4D97-AF65-F5344CB8AC3E}">
        <p14:creationId xmlns:p14="http://schemas.microsoft.com/office/powerpoint/2010/main" val="3547711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City of Ottawa set up a municipal service corporation that’s owned by the City to operate it two city run markets, they issue the permits to vendors, manage the activities and take care of leases within the markets building.</a:t>
            </a:r>
          </a:p>
          <a:p>
            <a:r>
              <a:rPr lang="en-US" dirty="0"/>
              <a:t>- City has service agreement with the MSC with the respective roles/responsibilities and the deliverables. </a:t>
            </a:r>
          </a:p>
          <a:p>
            <a:r>
              <a:rPr lang="en-US" dirty="0"/>
              <a:t>- Regulation allows assistance if the corporation is owned by the City and provides services to the City.  In this instance, we’re able to guarantee loans for example and provide other assistance to the municipal service corporation to aid it in delivering the municipal services under the service agreement. </a:t>
            </a:r>
          </a:p>
        </p:txBody>
      </p:sp>
      <p:sp>
        <p:nvSpPr>
          <p:cNvPr id="4" name="Slide Number Placeholder 3"/>
          <p:cNvSpPr>
            <a:spLocks noGrp="1"/>
          </p:cNvSpPr>
          <p:nvPr>
            <p:ph type="sldNum" sz="quarter" idx="5"/>
          </p:nvPr>
        </p:nvSpPr>
        <p:spPr/>
        <p:txBody>
          <a:bodyPr/>
          <a:lstStyle/>
          <a:p>
            <a:fld id="{FD18775D-82FA-444B-9F09-B9EBA3F81776}" type="slidenum">
              <a:rPr lang="en-US" smtClean="0"/>
              <a:t>15</a:t>
            </a:fld>
            <a:endParaRPr lang="en-US"/>
          </a:p>
        </p:txBody>
      </p:sp>
    </p:spTree>
    <p:extLst>
      <p:ext uri="{BB962C8B-B14F-4D97-AF65-F5344CB8AC3E}">
        <p14:creationId xmlns:p14="http://schemas.microsoft.com/office/powerpoint/2010/main" val="1760993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Ottawa has now focused its CIP to a city wide affordable housing CIP</a:t>
            </a:r>
          </a:p>
          <a:p>
            <a:r>
              <a:rPr lang="en-US" dirty="0"/>
              <a:t>- Section 365.1 of the Municipal Act, 2001 allows municipalities to provide municipal property tax assistance for eligible properties that are being cleaned up based on the increased assessment value for a period of time. The Province can match the municipal contribution with education property tax assistance to parties that want to rehabilitate brownfields properties and that meet eligibility criteria under the Brownfields Financial Tax Incentive Program. The maximum amount of tax assistance available is the cost of rehabilitating a property. </a:t>
            </a:r>
          </a:p>
          <a:p>
            <a:endParaRPr lang="en-US" dirty="0"/>
          </a:p>
        </p:txBody>
      </p:sp>
      <p:sp>
        <p:nvSpPr>
          <p:cNvPr id="4" name="Slide Number Placeholder 3"/>
          <p:cNvSpPr>
            <a:spLocks noGrp="1"/>
          </p:cNvSpPr>
          <p:nvPr>
            <p:ph type="sldNum" sz="quarter" idx="5"/>
          </p:nvPr>
        </p:nvSpPr>
        <p:spPr/>
        <p:txBody>
          <a:bodyPr/>
          <a:lstStyle/>
          <a:p>
            <a:fld id="{FD18775D-82FA-444B-9F09-B9EBA3F81776}" type="slidenum">
              <a:rPr lang="en-US" smtClean="0"/>
              <a:t>16</a:t>
            </a:fld>
            <a:endParaRPr lang="en-US"/>
          </a:p>
        </p:txBody>
      </p:sp>
    </p:spTree>
    <p:extLst>
      <p:ext uri="{BB962C8B-B14F-4D97-AF65-F5344CB8AC3E}">
        <p14:creationId xmlns:p14="http://schemas.microsoft.com/office/powerpoint/2010/main" val="33297881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545454"/>
                </a:solidFill>
                <a:effectLst/>
                <a:latin typeface="Noto Sans" panose="020B0502040504020204" pitchFamily="34" charset="0"/>
              </a:rPr>
              <a:t>amends the Act by adding section 106.1. Section 106.1 provides that the Lieutenant Governor in Council may make regulations authorizing a municipality to grant assistance, directly or indirectly, to a specified manufacturing business or other industrial or commercial enterprise during a specified period if the Lieutenant Governor in Council considers that it is necessary or desirable in the provincial interest to attract investment in Ontario.</a:t>
            </a:r>
          </a:p>
          <a:p>
            <a:endParaRPr lang="en-US" dirty="0"/>
          </a:p>
        </p:txBody>
      </p:sp>
      <p:sp>
        <p:nvSpPr>
          <p:cNvPr id="4" name="Slide Number Placeholder 3"/>
          <p:cNvSpPr>
            <a:spLocks noGrp="1"/>
          </p:cNvSpPr>
          <p:nvPr>
            <p:ph type="sldNum" sz="quarter" idx="5"/>
          </p:nvPr>
        </p:nvSpPr>
        <p:spPr/>
        <p:txBody>
          <a:bodyPr/>
          <a:lstStyle/>
          <a:p>
            <a:fld id="{FD18775D-82FA-444B-9F09-B9EBA3F81776}" type="slidenum">
              <a:rPr lang="en-US" smtClean="0"/>
              <a:t>17</a:t>
            </a:fld>
            <a:endParaRPr lang="en-US"/>
          </a:p>
        </p:txBody>
      </p:sp>
    </p:spTree>
    <p:extLst>
      <p:ext uri="{BB962C8B-B14F-4D97-AF65-F5344CB8AC3E}">
        <p14:creationId xmlns:p14="http://schemas.microsoft.com/office/powerpoint/2010/main" val="2884567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98977-DA07-862D-7B84-F6324B9092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3257FE5-5489-3D3B-E557-AAE45124E3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FFDA83-8B4F-4F4F-C404-3BCC4CF6637A}"/>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5" name="Footer Placeholder 4">
            <a:extLst>
              <a:ext uri="{FF2B5EF4-FFF2-40B4-BE49-F238E27FC236}">
                <a16:creationId xmlns:a16="http://schemas.microsoft.com/office/drawing/2014/main" id="{78552992-DC6A-EF9F-63D6-52F280626D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AA26CA-7C87-8AF5-869A-554D7307B3B1}"/>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2206772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6CA4B-7093-A760-BD39-DDB72DE92A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20A8B3D-3CB2-9E0B-DCF3-39826250A5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8B41C6-64A2-8A2A-7CEE-B81D9945F3D0}"/>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5" name="Footer Placeholder 4">
            <a:extLst>
              <a:ext uri="{FF2B5EF4-FFF2-40B4-BE49-F238E27FC236}">
                <a16:creationId xmlns:a16="http://schemas.microsoft.com/office/drawing/2014/main" id="{DE7805A6-B74A-D05A-22B3-EB6F3387BA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F307D2-0E36-BC0A-BCD0-BEBEB6CF4494}"/>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1164815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678C59-475E-41A1-737D-107B977CB26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AAE74FF-C906-9C76-E863-EEC24C2C5B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0F1F91-E4F3-2412-E0D6-2308A3E18D9B}"/>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5" name="Footer Placeholder 4">
            <a:extLst>
              <a:ext uri="{FF2B5EF4-FFF2-40B4-BE49-F238E27FC236}">
                <a16:creationId xmlns:a16="http://schemas.microsoft.com/office/drawing/2014/main" id="{226B6E28-F997-CA1C-239A-C0C82112E6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64603F-AA78-E5DA-B2A7-2496F215482F}"/>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3263205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3C421-6B9F-E064-DC15-828AB57E15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606958B-5877-BF51-7D94-ADFA24E50A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B0E669-A14D-EB30-7C98-ADF0D32BB4CB}"/>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5" name="Footer Placeholder 4">
            <a:extLst>
              <a:ext uri="{FF2B5EF4-FFF2-40B4-BE49-F238E27FC236}">
                <a16:creationId xmlns:a16="http://schemas.microsoft.com/office/drawing/2014/main" id="{2915D776-68F6-4EB3-90C8-57ECC179F7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8FA51-C92B-FA0F-9C36-09A455BF1177}"/>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1719801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51610-405C-70A0-340F-94D506675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A9CBCA-286A-18C0-09E1-1FBD28C623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7507ED-1B57-701F-EBD6-AB87AB4F68E4}"/>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5" name="Footer Placeholder 4">
            <a:extLst>
              <a:ext uri="{FF2B5EF4-FFF2-40B4-BE49-F238E27FC236}">
                <a16:creationId xmlns:a16="http://schemas.microsoft.com/office/drawing/2014/main" id="{70045AA8-00E7-53E9-893C-F30F4BEF47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41633E-3405-5EE0-3118-F1068EDA51E0}"/>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2380594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86B75-D873-2A80-82B7-F17B7E64AC2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BB025D-C37A-5FE4-6CE0-C6E5E1474C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7FB760-73C5-7457-F32F-5D122BCC6D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FBFD1E-C953-B972-AFE0-1A4E21648B9E}"/>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6" name="Footer Placeholder 5">
            <a:extLst>
              <a:ext uri="{FF2B5EF4-FFF2-40B4-BE49-F238E27FC236}">
                <a16:creationId xmlns:a16="http://schemas.microsoft.com/office/drawing/2014/main" id="{96111456-48AB-CE3A-2666-DB2A10A645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43AE81-D263-C401-76B3-DA50F0E50C94}"/>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3592264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0A7B2-CE22-A46B-12EC-71B787F99F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6F2C0E5-F6C1-69C8-D8F3-4780739A3F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088D87D-5D2D-7C8F-9D63-F8CA922A8A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FA1EB9-93A9-944C-191E-3E41360E42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5C168F-9113-453F-9C46-B903F5C02A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2915AE-21DF-812E-C5D8-072AE84D7296}"/>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8" name="Footer Placeholder 7">
            <a:extLst>
              <a:ext uri="{FF2B5EF4-FFF2-40B4-BE49-F238E27FC236}">
                <a16:creationId xmlns:a16="http://schemas.microsoft.com/office/drawing/2014/main" id="{88DBE846-86CD-7016-F298-0874FC1E406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05E208-8092-A4A2-183C-2439014054F2}"/>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1373286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54DDC-B1CF-D13B-75F5-76F3546F9E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0BA34C-55B4-36C2-11DE-A7929ACFAA22}"/>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4" name="Footer Placeholder 3">
            <a:extLst>
              <a:ext uri="{FF2B5EF4-FFF2-40B4-BE49-F238E27FC236}">
                <a16:creationId xmlns:a16="http://schemas.microsoft.com/office/drawing/2014/main" id="{026FD97C-D193-BE05-8F0A-A11E1ED0841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3721A6-01F6-78DE-B48B-37C315DA074F}"/>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1472209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B1E232-FDF5-E2EE-6410-308730559F1F}"/>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3" name="Footer Placeholder 2">
            <a:extLst>
              <a:ext uri="{FF2B5EF4-FFF2-40B4-BE49-F238E27FC236}">
                <a16:creationId xmlns:a16="http://schemas.microsoft.com/office/drawing/2014/main" id="{5B0770BF-23B4-54A5-D32F-91FD369A1AC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444F82D-9C3E-A9C0-E4DC-242F078C2EAA}"/>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1957202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E67D2-32D2-C581-D835-73CD12C8CF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C6E246-2F6B-E14D-B526-E142961652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356945-F2D0-12A6-69A3-03C3E8D9F8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2DC031-355F-C304-4056-9AFDC8EE43EF}"/>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6" name="Footer Placeholder 5">
            <a:extLst>
              <a:ext uri="{FF2B5EF4-FFF2-40B4-BE49-F238E27FC236}">
                <a16:creationId xmlns:a16="http://schemas.microsoft.com/office/drawing/2014/main" id="{9DD6BB2A-97E1-5E5F-734C-9DD7F97972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5CD3EC-1C24-05E1-4584-B8D56F80BF64}"/>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129160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2B322-C853-34F3-9186-0882502E18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B2E61E-FC99-1FFD-D21F-4A67AE79A6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060713-5A4A-6A09-AB83-02FE359E79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9946CB-0E2D-80AD-2470-290892456CAD}"/>
              </a:ext>
            </a:extLst>
          </p:cNvPr>
          <p:cNvSpPr>
            <a:spLocks noGrp="1"/>
          </p:cNvSpPr>
          <p:nvPr>
            <p:ph type="dt" sz="half" idx="10"/>
          </p:nvPr>
        </p:nvSpPr>
        <p:spPr/>
        <p:txBody>
          <a:bodyPr/>
          <a:lstStyle/>
          <a:p>
            <a:fld id="{2FB712DB-DBDB-4D1E-91C2-AABD295DB53A}" type="datetimeFigureOut">
              <a:rPr lang="en-US" smtClean="0"/>
              <a:t>2024-May-22</a:t>
            </a:fld>
            <a:endParaRPr lang="en-US"/>
          </a:p>
        </p:txBody>
      </p:sp>
      <p:sp>
        <p:nvSpPr>
          <p:cNvPr id="6" name="Footer Placeholder 5">
            <a:extLst>
              <a:ext uri="{FF2B5EF4-FFF2-40B4-BE49-F238E27FC236}">
                <a16:creationId xmlns:a16="http://schemas.microsoft.com/office/drawing/2014/main" id="{1EB07884-3C6B-1972-AE0E-472906800A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9D71DC-F835-6888-5995-6347E72AEC6A}"/>
              </a:ext>
            </a:extLst>
          </p:cNvPr>
          <p:cNvSpPr>
            <a:spLocks noGrp="1"/>
          </p:cNvSpPr>
          <p:nvPr>
            <p:ph type="sldNum" sz="quarter" idx="12"/>
          </p:nvPr>
        </p:nvSpPr>
        <p:spPr/>
        <p:txBody>
          <a:bodyPr/>
          <a:lstStyle/>
          <a:p>
            <a:fld id="{7A66DD19-A2C2-4480-8FE5-6509F66B69F2}" type="slidenum">
              <a:rPr lang="en-US" smtClean="0"/>
              <a:t>‹#›</a:t>
            </a:fld>
            <a:endParaRPr lang="en-US"/>
          </a:p>
        </p:txBody>
      </p:sp>
    </p:spTree>
    <p:extLst>
      <p:ext uri="{BB962C8B-B14F-4D97-AF65-F5344CB8AC3E}">
        <p14:creationId xmlns:p14="http://schemas.microsoft.com/office/powerpoint/2010/main" val="287047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42C49F-5D99-2287-C779-AFF4187664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4D51272-5CFB-FD3A-E5CC-D9745D6603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FFB825-FE32-F5C6-81CE-EA2A37BD4E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B712DB-DBDB-4D1E-91C2-AABD295DB53A}" type="datetimeFigureOut">
              <a:rPr lang="en-US" smtClean="0"/>
              <a:t>2024-May-22</a:t>
            </a:fld>
            <a:endParaRPr lang="en-US"/>
          </a:p>
        </p:txBody>
      </p:sp>
      <p:sp>
        <p:nvSpPr>
          <p:cNvPr id="5" name="Footer Placeholder 4">
            <a:extLst>
              <a:ext uri="{FF2B5EF4-FFF2-40B4-BE49-F238E27FC236}">
                <a16:creationId xmlns:a16="http://schemas.microsoft.com/office/drawing/2014/main" id="{C9BC08EC-364B-66DF-2EC8-7AAFCE7CD9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27B056E-2AA3-B13B-714D-67DE56B497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66DD19-A2C2-4480-8FE5-6509F66B69F2}" type="slidenum">
              <a:rPr lang="en-US" smtClean="0"/>
              <a:t>‹#›</a:t>
            </a:fld>
            <a:endParaRPr lang="en-US"/>
          </a:p>
        </p:txBody>
      </p:sp>
    </p:spTree>
    <p:extLst>
      <p:ext uri="{BB962C8B-B14F-4D97-AF65-F5344CB8AC3E}">
        <p14:creationId xmlns:p14="http://schemas.microsoft.com/office/powerpoint/2010/main" val="3956829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anlii.org/en/on/laws/stat/so-2001-c-25/latest/so-2001-c-25.html?autocompleteStr=municipal%20act%202001&amp;autocompletePos=1&amp;resultId=d6da04b103874e6a96af1429a31e5f0c&amp;searchId=2024-05-19T22:55:01:757/47eaf946665b438eb01cf4d4740f445c#sec106_smooth"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canlii.org/en/on/laws/astat/so-2006-c-32/latest/so-2006-c-32.html"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canlii.org/en/on/laws/stat/so-2001-c-25/latest/so-2001-c-25.html#sec106_smooth"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ola.org/en/legislative-business/bills/parliament-43/session-1/bill-185/statu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2CA92899-5100-7CCE-0E6F-28C175E645DC}"/>
              </a:ext>
            </a:extLst>
          </p:cNvPr>
          <p:cNvSpPr>
            <a:spLocks noGrp="1"/>
          </p:cNvSpPr>
          <p:nvPr>
            <p:ph type="ctrTitle"/>
          </p:nvPr>
        </p:nvSpPr>
        <p:spPr>
          <a:xfrm>
            <a:off x="1314824" y="735106"/>
            <a:ext cx="10053763" cy="2928470"/>
          </a:xfrm>
        </p:spPr>
        <p:txBody>
          <a:bodyPr anchor="b">
            <a:normAutofit/>
          </a:bodyPr>
          <a:lstStyle/>
          <a:p>
            <a:pPr algn="l"/>
            <a:r>
              <a:rPr lang="en-US" sz="4800" dirty="0">
                <a:solidFill>
                  <a:srgbClr val="FFFFFF"/>
                </a:solidFill>
              </a:rPr>
              <a:t>The Anti-Bonus Round:</a:t>
            </a:r>
            <a:br>
              <a:rPr lang="en-US" sz="4800" dirty="0">
                <a:solidFill>
                  <a:srgbClr val="FFFFFF"/>
                </a:solidFill>
              </a:rPr>
            </a:br>
            <a:r>
              <a:rPr lang="en-US" sz="4800" dirty="0">
                <a:solidFill>
                  <a:srgbClr val="FFFFFF"/>
                </a:solidFill>
              </a:rPr>
              <a:t>Navigating the Nuances of Section 106 </a:t>
            </a:r>
          </a:p>
        </p:txBody>
      </p:sp>
      <p:sp>
        <p:nvSpPr>
          <p:cNvPr id="3" name="Subtitle 2">
            <a:extLst>
              <a:ext uri="{FF2B5EF4-FFF2-40B4-BE49-F238E27FC236}">
                <a16:creationId xmlns:a16="http://schemas.microsoft.com/office/drawing/2014/main" id="{2375CAB2-D953-AD58-D2D9-8217F35D4351}"/>
              </a:ext>
            </a:extLst>
          </p:cNvPr>
          <p:cNvSpPr>
            <a:spLocks noGrp="1"/>
          </p:cNvSpPr>
          <p:nvPr>
            <p:ph type="subTitle" idx="1"/>
          </p:nvPr>
        </p:nvSpPr>
        <p:spPr>
          <a:xfrm>
            <a:off x="1350682" y="4870824"/>
            <a:ext cx="10005951" cy="1458258"/>
          </a:xfrm>
        </p:spPr>
        <p:txBody>
          <a:bodyPr anchor="ctr">
            <a:normAutofit/>
          </a:bodyPr>
          <a:lstStyle/>
          <a:p>
            <a:pPr algn="l"/>
            <a:r>
              <a:rPr lang="en-US" dirty="0"/>
              <a:t>Stuart Huxley &amp; Jennifer Pereira </a:t>
            </a:r>
          </a:p>
          <a:p>
            <a:pPr algn="l"/>
            <a:r>
              <a:rPr lang="en-US" dirty="0"/>
              <a:t>City of Ottawa, Legal Services </a:t>
            </a:r>
          </a:p>
        </p:txBody>
      </p:sp>
    </p:spTree>
    <p:extLst>
      <p:ext uri="{BB962C8B-B14F-4D97-AF65-F5344CB8AC3E}">
        <p14:creationId xmlns:p14="http://schemas.microsoft.com/office/powerpoint/2010/main" val="9078498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74A05C-28A5-0801-FEAD-8AACFC3E51A1}"/>
              </a:ext>
            </a:extLst>
          </p:cNvPr>
          <p:cNvSpPr>
            <a:spLocks noGrp="1"/>
          </p:cNvSpPr>
          <p:nvPr>
            <p:ph type="title"/>
          </p:nvPr>
        </p:nvSpPr>
        <p:spPr>
          <a:xfrm>
            <a:off x="466722" y="586855"/>
            <a:ext cx="3201366" cy="3387497"/>
          </a:xfrm>
        </p:spPr>
        <p:txBody>
          <a:bodyPr anchor="b">
            <a:normAutofit/>
          </a:bodyPr>
          <a:lstStyle/>
          <a:p>
            <a:pPr algn="r"/>
            <a:r>
              <a:rPr lang="en-US" sz="3200" dirty="0">
                <a:solidFill>
                  <a:srgbClr val="FFFF00"/>
                </a:solidFill>
              </a:rPr>
              <a:t>3.Are there any exemptions/</a:t>
            </a:r>
            <a:br>
              <a:rPr lang="en-US" sz="3200" dirty="0">
                <a:solidFill>
                  <a:srgbClr val="FFFF00"/>
                </a:solidFill>
              </a:rPr>
            </a:br>
            <a:r>
              <a:rPr lang="en-US" sz="3200" dirty="0">
                <a:solidFill>
                  <a:srgbClr val="FFFF00"/>
                </a:solidFill>
              </a:rPr>
              <a:t>exceptions?</a:t>
            </a:r>
            <a:br>
              <a:rPr lang="en-US" sz="2200" dirty="0">
                <a:solidFill>
                  <a:srgbClr val="FFFFFF"/>
                </a:solidFill>
              </a:rPr>
            </a:br>
            <a:endParaRPr lang="en-US" sz="2200" dirty="0">
              <a:solidFill>
                <a:srgbClr val="FFFFFF"/>
              </a:solidFill>
            </a:endParaRPr>
          </a:p>
        </p:txBody>
      </p:sp>
      <p:sp>
        <p:nvSpPr>
          <p:cNvPr id="3" name="Content Placeholder 2">
            <a:extLst>
              <a:ext uri="{FF2B5EF4-FFF2-40B4-BE49-F238E27FC236}">
                <a16:creationId xmlns:a16="http://schemas.microsoft.com/office/drawing/2014/main" id="{D54D9536-50AA-27E5-3E8F-E995C5492AFF}"/>
              </a:ext>
            </a:extLst>
          </p:cNvPr>
          <p:cNvSpPr>
            <a:spLocks noGrp="1"/>
          </p:cNvSpPr>
          <p:nvPr>
            <p:ph idx="1"/>
          </p:nvPr>
        </p:nvSpPr>
        <p:spPr>
          <a:xfrm>
            <a:off x="4810259" y="649480"/>
            <a:ext cx="6555347" cy="5546047"/>
          </a:xfrm>
        </p:spPr>
        <p:txBody>
          <a:bodyPr anchor="ctr">
            <a:normAutofit/>
          </a:bodyPr>
          <a:lstStyle/>
          <a:p>
            <a:pPr marL="0" indent="0">
              <a:buNone/>
            </a:pPr>
            <a:r>
              <a:rPr lang="en-US" sz="2000" dirty="0"/>
              <a:t>1. Section 107 – Grants to non-commercial enterprises</a:t>
            </a:r>
          </a:p>
          <a:p>
            <a:pPr marL="0" indent="0">
              <a:buNone/>
            </a:pPr>
            <a:r>
              <a:rPr lang="en-US" sz="2000" dirty="0"/>
              <a:t>2. Section 109 – Small business counselling </a:t>
            </a:r>
          </a:p>
          <a:p>
            <a:pPr marL="0" indent="0">
              <a:buNone/>
            </a:pPr>
            <a:r>
              <a:rPr lang="en-US" sz="2000" dirty="0"/>
              <a:t>3. Section 110 – Municipal Capital Facilities </a:t>
            </a:r>
          </a:p>
          <a:p>
            <a:pPr marL="0" indent="0">
              <a:buNone/>
            </a:pPr>
            <a:r>
              <a:rPr lang="en-US" sz="2000" dirty="0"/>
              <a:t>4. Section 203 – Corporations</a:t>
            </a:r>
          </a:p>
          <a:p>
            <a:pPr marL="0" indent="0">
              <a:buNone/>
            </a:pPr>
            <a:r>
              <a:rPr lang="en-US" sz="2000" dirty="0"/>
              <a:t>5. Section 365.1 Cancellation of Taxes</a:t>
            </a:r>
          </a:p>
          <a:p>
            <a:pPr marL="0" indent="0">
              <a:buNone/>
            </a:pPr>
            <a:r>
              <a:rPr lang="en-US" sz="2000" dirty="0"/>
              <a:t>6. Section 28 of the </a:t>
            </a:r>
            <a:r>
              <a:rPr lang="en-US" sz="2000" i="1" dirty="0"/>
              <a:t>Planning Act </a:t>
            </a:r>
            <a:r>
              <a:rPr lang="en-US" sz="2000" dirty="0"/>
              <a:t>– Community Improvement Plans </a:t>
            </a:r>
          </a:p>
          <a:p>
            <a:endParaRPr lang="en-US" sz="2000" dirty="0"/>
          </a:p>
          <a:p>
            <a:endParaRPr lang="en-US" sz="2000" dirty="0"/>
          </a:p>
        </p:txBody>
      </p:sp>
    </p:spTree>
    <p:extLst>
      <p:ext uri="{BB962C8B-B14F-4D97-AF65-F5344CB8AC3E}">
        <p14:creationId xmlns:p14="http://schemas.microsoft.com/office/powerpoint/2010/main" val="3329617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9A814-2DA1-033F-A13D-690F011FA913}"/>
              </a:ext>
            </a:extLst>
          </p:cNvPr>
          <p:cNvSpPr>
            <a:spLocks noGrp="1"/>
          </p:cNvSpPr>
          <p:nvPr>
            <p:ph type="title"/>
          </p:nvPr>
        </p:nvSpPr>
        <p:spPr>
          <a:xfrm>
            <a:off x="249623" y="278535"/>
            <a:ext cx="10808204" cy="1033669"/>
          </a:xfrm>
        </p:spPr>
        <p:txBody>
          <a:bodyPr>
            <a:normAutofit/>
          </a:bodyPr>
          <a:lstStyle/>
          <a:p>
            <a:pPr marL="0" indent="0">
              <a:buNone/>
            </a:pPr>
            <a:r>
              <a:rPr lang="en-US" sz="4000" dirty="0">
                <a:solidFill>
                  <a:srgbClr val="FFFF00"/>
                </a:solidFill>
              </a:rPr>
              <a:t>Exemptions &amp; Exceptions</a:t>
            </a:r>
            <a:endParaRPr lang="en-US" sz="4000" dirty="0"/>
          </a:p>
        </p:txBody>
      </p:sp>
      <p:sp>
        <p:nvSpPr>
          <p:cNvPr id="3" name="Content Placeholder 2">
            <a:extLst>
              <a:ext uri="{FF2B5EF4-FFF2-40B4-BE49-F238E27FC236}">
                <a16:creationId xmlns:a16="http://schemas.microsoft.com/office/drawing/2014/main" id="{402C70A4-BD0F-5491-2915-237B718E532A}"/>
              </a:ext>
            </a:extLst>
          </p:cNvPr>
          <p:cNvSpPr>
            <a:spLocks noGrp="1"/>
          </p:cNvSpPr>
          <p:nvPr>
            <p:ph idx="1"/>
          </p:nvPr>
        </p:nvSpPr>
        <p:spPr>
          <a:xfrm>
            <a:off x="-3" y="1875967"/>
            <a:ext cx="12192000" cy="5053338"/>
          </a:xfrm>
        </p:spPr>
        <p:txBody>
          <a:bodyPr anchor="ctr">
            <a:normAutofit fontScale="47500" lnSpcReduction="20000"/>
          </a:bodyPr>
          <a:lstStyle/>
          <a:p>
            <a:pPr marL="0" indent="0">
              <a:buNone/>
            </a:pPr>
            <a:r>
              <a:rPr lang="en-US" sz="3600" b="1" dirty="0"/>
              <a:t>Section 107 – Grants to non-commercial enterprises</a:t>
            </a:r>
          </a:p>
          <a:p>
            <a:pPr marL="0" indent="0">
              <a:buNone/>
            </a:pPr>
            <a:endParaRPr lang="en-US" sz="3600" b="1" dirty="0"/>
          </a:p>
          <a:p>
            <a:pPr marL="0" indent="0">
              <a:buNone/>
            </a:pPr>
            <a:r>
              <a:rPr lang="en-US" sz="3600" b="1" dirty="0"/>
              <a:t>General power to make grants</a:t>
            </a:r>
          </a:p>
          <a:p>
            <a:pPr marL="0" indent="0">
              <a:buNone/>
            </a:pPr>
            <a:r>
              <a:rPr lang="en-US" sz="3600" b="1" dirty="0"/>
              <a:t>107 </a:t>
            </a:r>
            <a:r>
              <a:rPr lang="en-US" sz="3600" dirty="0"/>
              <a:t>(1) Despite any provision of this or any other Act relating to the giving of grants or aid by a municipality, subject to </a:t>
            </a:r>
            <a:r>
              <a:rPr lang="en-US" sz="3600" dirty="0">
                <a:hlinkClick r:id="rId3"/>
              </a:rPr>
              <a:t>section 106</a:t>
            </a:r>
            <a:r>
              <a:rPr lang="en-US" sz="3600" dirty="0"/>
              <a:t>, a municipality may make grants, on such terms as to security and otherwise as the council considers appropriate, to any person, group or body, including a fund, within or outside the boundaries of the municipality for any purpose that council considers to be in the interests of the municipality.  2001, c. 25, s. 107 (1).</a:t>
            </a:r>
          </a:p>
          <a:p>
            <a:pPr marL="457200" lvl="1" indent="0">
              <a:buNone/>
            </a:pPr>
            <a:r>
              <a:rPr lang="en-US" sz="3600" b="1" dirty="0"/>
              <a:t>Loans, guarantees, etc.</a:t>
            </a:r>
          </a:p>
          <a:p>
            <a:pPr marL="457200" lvl="1" indent="0">
              <a:buNone/>
            </a:pPr>
            <a:r>
              <a:rPr lang="en-US" sz="3600" dirty="0"/>
              <a:t>(2) The power to make a grant includes the power,</a:t>
            </a:r>
          </a:p>
          <a:p>
            <a:pPr marL="914400" lvl="2" indent="0">
              <a:buNone/>
            </a:pPr>
            <a:r>
              <a:rPr lang="en-US" sz="3600" dirty="0"/>
              <a:t>(a)  to guarantee a loan and to make a grant by way of loan and to charge interest on the loan;</a:t>
            </a:r>
          </a:p>
          <a:p>
            <a:pPr marL="914400" lvl="2" indent="0">
              <a:buNone/>
            </a:pPr>
            <a:r>
              <a:rPr lang="en-US" sz="3600" dirty="0"/>
              <a:t>(b)  to sell or lease land for nominal consideration or to make a grant of land;</a:t>
            </a:r>
          </a:p>
          <a:p>
            <a:pPr marL="914400" lvl="2" indent="0">
              <a:buNone/>
            </a:pPr>
            <a:r>
              <a:rPr lang="en-US" sz="3600" dirty="0"/>
              <a:t>(c)  to provide for the use by any person of land owned or occupied by the municipality upon such terms as may be fixed by council;</a:t>
            </a:r>
          </a:p>
          <a:p>
            <a:pPr marL="914400" lvl="2" indent="0">
              <a:buNone/>
            </a:pPr>
            <a:r>
              <a:rPr lang="en-US" sz="3600" dirty="0"/>
              <a:t>(c.1)  to provide for the use by any person of officers, employees or agents of the municipality upon such terms as may be fixed by council;</a:t>
            </a:r>
          </a:p>
          <a:p>
            <a:pPr marL="914400" lvl="2" indent="0">
              <a:buNone/>
            </a:pPr>
            <a:r>
              <a:rPr lang="en-US" sz="3600" dirty="0"/>
              <a:t>(d)  to sell, lease or otherwise dispose of at a nominal price, or make a grant of, any personal property of the municipality or to provide for the use of the personal property on such terms as may be fixed by council; and</a:t>
            </a:r>
          </a:p>
          <a:p>
            <a:pPr marL="914400" lvl="2" indent="0">
              <a:buNone/>
            </a:pPr>
            <a:r>
              <a:rPr lang="en-US" sz="3600" dirty="0"/>
              <a:t>(e)  to make donations of foodstuffs and merchandise purchased by the municipality for that purpose.  2001, c. 25, s. 107 (2); </a:t>
            </a:r>
            <a:r>
              <a:rPr lang="en-US" sz="3600" dirty="0">
                <a:hlinkClick r:id="rId4"/>
              </a:rPr>
              <a:t>2006, c. 32</a:t>
            </a:r>
            <a:r>
              <a:rPr lang="en-US" sz="3600" dirty="0"/>
              <a:t>, Sched. A, s. 49.</a:t>
            </a:r>
          </a:p>
          <a:p>
            <a:pPr marL="914400" lvl="2" indent="0">
              <a:buNone/>
            </a:pPr>
            <a:endParaRPr lang="en-US" sz="2800" dirty="0"/>
          </a:p>
          <a:p>
            <a:pPr marL="0" indent="0">
              <a:buNone/>
            </a:pPr>
            <a:endParaRPr lang="en-US" sz="3600" dirty="0">
              <a:latin typeface="Times New Roman" panose="02020603050405020304" pitchFamily="18" charset="0"/>
            </a:endParaRPr>
          </a:p>
        </p:txBody>
      </p:sp>
    </p:spTree>
    <p:extLst>
      <p:ext uri="{BB962C8B-B14F-4D97-AF65-F5344CB8AC3E}">
        <p14:creationId xmlns:p14="http://schemas.microsoft.com/office/powerpoint/2010/main" val="252181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9A814-2DA1-033F-A13D-690F011FA913}"/>
              </a:ext>
            </a:extLst>
          </p:cNvPr>
          <p:cNvSpPr>
            <a:spLocks noGrp="1"/>
          </p:cNvSpPr>
          <p:nvPr>
            <p:ph type="title"/>
          </p:nvPr>
        </p:nvSpPr>
        <p:spPr>
          <a:xfrm>
            <a:off x="459347" y="294538"/>
            <a:ext cx="10808204" cy="1033669"/>
          </a:xfrm>
        </p:spPr>
        <p:txBody>
          <a:bodyPr>
            <a:normAutofit/>
          </a:bodyPr>
          <a:lstStyle/>
          <a:p>
            <a:pPr marL="0" indent="0">
              <a:buNone/>
            </a:pPr>
            <a:r>
              <a:rPr lang="en-US" sz="4000" dirty="0">
                <a:solidFill>
                  <a:srgbClr val="FFFF00"/>
                </a:solidFill>
              </a:rPr>
              <a:t>Exemptions &amp; Exceptions</a:t>
            </a:r>
            <a:endParaRPr lang="en-US" sz="4000" dirty="0"/>
          </a:p>
        </p:txBody>
      </p:sp>
      <p:sp>
        <p:nvSpPr>
          <p:cNvPr id="3" name="Content Placeholder 2">
            <a:extLst>
              <a:ext uri="{FF2B5EF4-FFF2-40B4-BE49-F238E27FC236}">
                <a16:creationId xmlns:a16="http://schemas.microsoft.com/office/drawing/2014/main" id="{402C70A4-BD0F-5491-2915-237B718E532A}"/>
              </a:ext>
            </a:extLst>
          </p:cNvPr>
          <p:cNvSpPr>
            <a:spLocks noGrp="1"/>
          </p:cNvSpPr>
          <p:nvPr>
            <p:ph idx="1"/>
          </p:nvPr>
        </p:nvSpPr>
        <p:spPr>
          <a:xfrm>
            <a:off x="-3" y="1885278"/>
            <a:ext cx="12192000" cy="4678183"/>
          </a:xfrm>
        </p:spPr>
        <p:txBody>
          <a:bodyPr anchor="ctr">
            <a:normAutofit/>
          </a:bodyPr>
          <a:lstStyle/>
          <a:p>
            <a:pPr marL="914400" lvl="2" indent="0">
              <a:buNone/>
            </a:pPr>
            <a:endParaRPr lang="en-US" sz="2800" dirty="0"/>
          </a:p>
          <a:p>
            <a:pPr marL="0" indent="0">
              <a:buNone/>
            </a:pPr>
            <a:endParaRPr lang="en-US" sz="3600" dirty="0">
              <a:latin typeface="Times New Roman" panose="02020603050405020304" pitchFamily="18" charset="0"/>
            </a:endParaRPr>
          </a:p>
        </p:txBody>
      </p:sp>
      <p:sp>
        <p:nvSpPr>
          <p:cNvPr id="15" name="TextBox 14">
            <a:extLst>
              <a:ext uri="{FF2B5EF4-FFF2-40B4-BE49-F238E27FC236}">
                <a16:creationId xmlns:a16="http://schemas.microsoft.com/office/drawing/2014/main" id="{BFEDC901-CFBF-A95A-D7A0-7E1AB183DD61}"/>
              </a:ext>
            </a:extLst>
          </p:cNvPr>
          <p:cNvSpPr txBox="1"/>
          <p:nvPr/>
        </p:nvSpPr>
        <p:spPr>
          <a:xfrm>
            <a:off x="-6" y="1590741"/>
            <a:ext cx="11989675" cy="5786199"/>
          </a:xfrm>
          <a:prstGeom prst="rect">
            <a:avLst/>
          </a:prstGeom>
          <a:noFill/>
        </p:spPr>
        <p:txBody>
          <a:bodyPr wrap="square">
            <a:spAutoFit/>
          </a:bodyPr>
          <a:lstStyle/>
          <a:p>
            <a:pPr algn="l"/>
            <a:r>
              <a:rPr lang="en-US" sz="1600" b="1" i="0" dirty="0">
                <a:solidFill>
                  <a:srgbClr val="222222"/>
                </a:solidFill>
                <a:effectLst/>
                <a:latin typeface="Helvetica Neue"/>
              </a:rPr>
              <a:t>Small business counselling</a:t>
            </a:r>
          </a:p>
          <a:p>
            <a:pPr algn="l"/>
            <a:r>
              <a:rPr lang="en-US" sz="1600" b="1" i="0" dirty="0">
                <a:solidFill>
                  <a:srgbClr val="505050"/>
                </a:solidFill>
                <a:effectLst/>
                <a:latin typeface="Arial" panose="020B0604020202020204" pitchFamily="34" charset="0"/>
              </a:rPr>
              <a:t>108 </a:t>
            </a:r>
            <a:r>
              <a:rPr lang="en-US" sz="1600" b="0" i="0" dirty="0">
                <a:solidFill>
                  <a:srgbClr val="505050"/>
                </a:solidFill>
                <a:effectLst/>
                <a:latin typeface="Arial" panose="020B0604020202020204" pitchFamily="34" charset="0"/>
              </a:rPr>
              <a:t>(1) Without limiting sections 9, 10 and 11 and despite section 106, a municipality may provide for the establishment of a counselling service to small businesses operating or proposing to operate in the municipality.  2006, c. 32, Sched. A, s. 50.</a:t>
            </a:r>
          </a:p>
          <a:p>
            <a:pPr algn="l"/>
            <a:r>
              <a:rPr lang="en-US" sz="1600" b="1" i="0" dirty="0">
                <a:solidFill>
                  <a:srgbClr val="222222"/>
                </a:solidFill>
                <a:effectLst/>
                <a:latin typeface="Helvetica Neue"/>
              </a:rPr>
              <a:t>Small business programs</a:t>
            </a:r>
          </a:p>
          <a:p>
            <a:pPr lvl="1"/>
            <a:r>
              <a:rPr lang="en-US" sz="1600" b="0" i="0" dirty="0">
                <a:solidFill>
                  <a:srgbClr val="505050"/>
                </a:solidFill>
                <a:effectLst/>
                <a:latin typeface="Arial" panose="020B0604020202020204" pitchFamily="34" charset="0"/>
              </a:rPr>
              <a:t>(2) Without limiting sections 9, 10 and 11, a municipality may do the following things in order to encourage the establishment and initial growth of small businesses or any class of them in the municipality:</a:t>
            </a:r>
          </a:p>
          <a:p>
            <a:pPr lvl="2"/>
            <a:r>
              <a:rPr lang="en-US" sz="1600" b="0" i="0" dirty="0">
                <a:solidFill>
                  <a:srgbClr val="505050"/>
                </a:solidFill>
                <a:effectLst/>
                <a:latin typeface="Arial" panose="020B0604020202020204" pitchFamily="34" charset="0"/>
              </a:rPr>
              <a:t>1.  In accordance with the regulations made under subsection (10), establish and maintain programs for that purpose.</a:t>
            </a:r>
          </a:p>
          <a:p>
            <a:pPr lvl="2"/>
            <a:r>
              <a:rPr lang="en-US" sz="1600" b="0" i="0" dirty="0">
                <a:solidFill>
                  <a:srgbClr val="505050"/>
                </a:solidFill>
                <a:effectLst/>
                <a:latin typeface="Arial" panose="020B0604020202020204" pitchFamily="34" charset="0"/>
              </a:rPr>
              <a:t>2.  Participate in programs administered by the Crown in right of Ontario.  2006, c. 32, Sched. A, s. 50; 2017, c. 10, Sched. 1, s. 8 (1).</a:t>
            </a:r>
          </a:p>
          <a:p>
            <a:r>
              <a:rPr lang="en-US" sz="1600" b="1" i="0" dirty="0">
                <a:solidFill>
                  <a:srgbClr val="222222"/>
                </a:solidFill>
                <a:effectLst/>
                <a:latin typeface="Helvetica Neue"/>
              </a:rPr>
              <a:t>Availability of assistance – grants, loans with interest, leases at less than </a:t>
            </a:r>
            <a:r>
              <a:rPr lang="en-US" sz="1600" b="1" i="0" dirty="0" err="1">
                <a:solidFill>
                  <a:srgbClr val="222222"/>
                </a:solidFill>
                <a:effectLst/>
                <a:latin typeface="Helvetica Neue"/>
              </a:rPr>
              <a:t>fmv</a:t>
            </a:r>
            <a:r>
              <a:rPr lang="en-US" sz="1600" b="1" i="0" dirty="0">
                <a:solidFill>
                  <a:srgbClr val="222222"/>
                </a:solidFill>
                <a:effectLst/>
                <a:latin typeface="Helvetica Neue"/>
              </a:rPr>
              <a:t>, use of city staff.</a:t>
            </a:r>
          </a:p>
          <a:p>
            <a:pPr lvl="1"/>
            <a:r>
              <a:rPr lang="en-US" sz="1600" b="0" i="0" dirty="0">
                <a:solidFill>
                  <a:srgbClr val="505050"/>
                </a:solidFill>
                <a:effectLst/>
                <a:latin typeface="Arial" panose="020B0604020202020204" pitchFamily="34" charset="0"/>
              </a:rPr>
              <a:t>(6) Despite section 106, a lease of land, the sale, lease or other disposition of personal property or the use of personal property or personal services under subsection (3) may be made or provided at less than fair market value.  2006, c. 32, Sched. A, s. 50.</a:t>
            </a:r>
          </a:p>
          <a:p>
            <a:pPr lvl="1"/>
            <a:r>
              <a:rPr lang="en-US" sz="1600" b="1" i="0" dirty="0">
                <a:solidFill>
                  <a:srgbClr val="222222"/>
                </a:solidFill>
                <a:effectLst/>
                <a:latin typeface="Helvetica Neue"/>
              </a:rPr>
              <a:t>Limitation</a:t>
            </a:r>
          </a:p>
          <a:p>
            <a:pPr lvl="1"/>
            <a:r>
              <a:rPr lang="en-US" sz="1600" b="0" i="0" dirty="0">
                <a:solidFill>
                  <a:srgbClr val="505050"/>
                </a:solidFill>
                <a:effectLst/>
                <a:latin typeface="Arial" panose="020B0604020202020204" pitchFamily="34" charset="0"/>
              </a:rPr>
              <a:t>(7) Subsection (6) ceases to apply to an eligible small business on the third anniversary of the day it first occupied premises leased to it under this section.  2006, c. 32, Sched. A, s. 50.</a:t>
            </a:r>
          </a:p>
          <a:p>
            <a:r>
              <a:rPr lang="en-US" sz="1600" b="1" i="0" dirty="0">
                <a:solidFill>
                  <a:srgbClr val="222222"/>
                </a:solidFill>
                <a:effectLst/>
                <a:latin typeface="Helvetica Neue"/>
              </a:rPr>
              <a:t>Reg. 594/17: SMALL BUSINESS PROGRAMS - SUBSECTION 108 (2) OF THE ACT</a:t>
            </a:r>
          </a:p>
          <a:p>
            <a:pPr algn="l"/>
            <a:r>
              <a:rPr lang="en-US" sz="1600" b="1" i="0" dirty="0">
                <a:solidFill>
                  <a:srgbClr val="222222"/>
                </a:solidFill>
                <a:effectLst/>
                <a:latin typeface="Helvetica Neue"/>
              </a:rPr>
              <a:t>Prescribed conditions</a:t>
            </a:r>
          </a:p>
          <a:p>
            <a:pPr algn="l"/>
            <a:r>
              <a:rPr lang="en-US" sz="1600" dirty="0">
                <a:solidFill>
                  <a:srgbClr val="222222"/>
                </a:solidFill>
                <a:latin typeface="Helvetica Neue"/>
              </a:rPr>
              <a:t>- public consultation</a:t>
            </a:r>
          </a:p>
          <a:p>
            <a:pPr algn="l"/>
            <a:r>
              <a:rPr lang="en-US" sz="1600" i="0" dirty="0">
                <a:solidFill>
                  <a:srgbClr val="222222"/>
                </a:solidFill>
                <a:effectLst/>
                <a:latin typeface="Helvetica Neue"/>
              </a:rPr>
              <a:t>- business case study on pro</a:t>
            </a:r>
            <a:r>
              <a:rPr lang="en-US" sz="1600" dirty="0">
                <a:solidFill>
                  <a:srgbClr val="222222"/>
                </a:solidFill>
                <a:latin typeface="Helvetica Neue"/>
              </a:rPr>
              <a:t>posed program outlining benefits; links to municipality’s economic development objectives, local job  growth, the sustainability of the small businesses after the program ends</a:t>
            </a:r>
            <a:endParaRPr lang="en-US" sz="1600" dirty="0">
              <a:solidFill>
                <a:srgbClr val="505050"/>
              </a:solidFill>
              <a:latin typeface="Arial" panose="020B0604020202020204" pitchFamily="34" charset="0"/>
            </a:endParaRPr>
          </a:p>
          <a:p>
            <a:pPr lvl="2"/>
            <a:endParaRPr lang="en-US" sz="1600" b="0" i="0" dirty="0">
              <a:solidFill>
                <a:srgbClr val="505050"/>
              </a:solidFill>
              <a:effectLst/>
              <a:latin typeface="Arial" panose="020B0604020202020204" pitchFamily="34" charset="0"/>
            </a:endParaRPr>
          </a:p>
          <a:p>
            <a:pPr lvl="2"/>
            <a:endParaRPr lang="en-US" b="0" i="0" dirty="0">
              <a:solidFill>
                <a:srgbClr val="505050"/>
              </a:solidFill>
              <a:effectLst/>
              <a:latin typeface="Arial" panose="020B0604020202020204" pitchFamily="34" charset="0"/>
            </a:endParaRPr>
          </a:p>
        </p:txBody>
      </p:sp>
    </p:spTree>
    <p:extLst>
      <p:ext uri="{BB962C8B-B14F-4D97-AF65-F5344CB8AC3E}">
        <p14:creationId xmlns:p14="http://schemas.microsoft.com/office/powerpoint/2010/main" val="13840431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9A814-2DA1-033F-A13D-690F011FA913}"/>
              </a:ext>
            </a:extLst>
          </p:cNvPr>
          <p:cNvSpPr>
            <a:spLocks noGrp="1"/>
          </p:cNvSpPr>
          <p:nvPr>
            <p:ph type="title"/>
          </p:nvPr>
        </p:nvSpPr>
        <p:spPr>
          <a:xfrm>
            <a:off x="459347" y="294538"/>
            <a:ext cx="10808204" cy="1033669"/>
          </a:xfrm>
        </p:spPr>
        <p:txBody>
          <a:bodyPr>
            <a:normAutofit/>
          </a:bodyPr>
          <a:lstStyle/>
          <a:p>
            <a:pPr marL="0" indent="0">
              <a:buNone/>
            </a:pPr>
            <a:r>
              <a:rPr lang="en-US" sz="4000" dirty="0">
                <a:solidFill>
                  <a:srgbClr val="FFFF00"/>
                </a:solidFill>
              </a:rPr>
              <a:t>Exemptions &amp; Exceptions</a:t>
            </a:r>
            <a:endParaRPr lang="en-US" sz="4000" dirty="0"/>
          </a:p>
        </p:txBody>
      </p:sp>
      <p:sp>
        <p:nvSpPr>
          <p:cNvPr id="3" name="Content Placeholder 2">
            <a:extLst>
              <a:ext uri="{FF2B5EF4-FFF2-40B4-BE49-F238E27FC236}">
                <a16:creationId xmlns:a16="http://schemas.microsoft.com/office/drawing/2014/main" id="{402C70A4-BD0F-5491-2915-237B718E532A}"/>
              </a:ext>
            </a:extLst>
          </p:cNvPr>
          <p:cNvSpPr>
            <a:spLocks noGrp="1"/>
          </p:cNvSpPr>
          <p:nvPr>
            <p:ph idx="1"/>
          </p:nvPr>
        </p:nvSpPr>
        <p:spPr>
          <a:xfrm>
            <a:off x="-3" y="1885278"/>
            <a:ext cx="12192000" cy="4678183"/>
          </a:xfrm>
        </p:spPr>
        <p:txBody>
          <a:bodyPr anchor="ctr">
            <a:normAutofit/>
          </a:bodyPr>
          <a:lstStyle/>
          <a:p>
            <a:pPr marL="914400" lvl="2" indent="0">
              <a:buNone/>
            </a:pPr>
            <a:endParaRPr lang="en-US" sz="2800" dirty="0"/>
          </a:p>
          <a:p>
            <a:pPr marL="914400" lvl="2" indent="0">
              <a:buNone/>
            </a:pPr>
            <a:endParaRPr lang="en-US" sz="2800" dirty="0"/>
          </a:p>
          <a:p>
            <a:pPr marL="914400" lvl="2" indent="0">
              <a:buNone/>
            </a:pPr>
            <a:endParaRPr lang="en-US" sz="2800" dirty="0"/>
          </a:p>
        </p:txBody>
      </p:sp>
      <p:sp>
        <p:nvSpPr>
          <p:cNvPr id="15" name="TextBox 14">
            <a:extLst>
              <a:ext uri="{FF2B5EF4-FFF2-40B4-BE49-F238E27FC236}">
                <a16:creationId xmlns:a16="http://schemas.microsoft.com/office/drawing/2014/main" id="{BFEDC901-CFBF-A95A-D7A0-7E1AB183DD61}"/>
              </a:ext>
            </a:extLst>
          </p:cNvPr>
          <p:cNvSpPr txBox="1"/>
          <p:nvPr/>
        </p:nvSpPr>
        <p:spPr>
          <a:xfrm>
            <a:off x="98284" y="1543193"/>
            <a:ext cx="11530329" cy="2308324"/>
          </a:xfrm>
          <a:prstGeom prst="rect">
            <a:avLst/>
          </a:prstGeom>
          <a:noFill/>
        </p:spPr>
        <p:txBody>
          <a:bodyPr wrap="square">
            <a:spAutoFit/>
          </a:bodyPr>
          <a:lstStyle/>
          <a:p>
            <a:pPr algn="l"/>
            <a:r>
              <a:rPr lang="en-US" b="1" i="0" dirty="0">
                <a:solidFill>
                  <a:srgbClr val="000000"/>
                </a:solidFill>
                <a:effectLst/>
                <a:latin typeface="Helvetica Neue"/>
              </a:rPr>
              <a:t>Agreements for municipal capital facilities</a:t>
            </a:r>
          </a:p>
          <a:p>
            <a:pPr algn="l"/>
            <a:r>
              <a:rPr lang="en-US" b="1" i="0" dirty="0">
                <a:solidFill>
                  <a:srgbClr val="000000"/>
                </a:solidFill>
                <a:effectLst/>
                <a:latin typeface="inherit"/>
              </a:rPr>
              <a:t>110 </a:t>
            </a:r>
            <a:r>
              <a:rPr lang="en-US" b="0" i="0" dirty="0">
                <a:solidFill>
                  <a:srgbClr val="000000"/>
                </a:solidFill>
                <a:effectLst/>
                <a:latin typeface="inherit"/>
              </a:rPr>
              <a:t>(1) This section applies to an agreement entered into by a municipality for the provision of municipal capital facilities by any person, including another municipality, if the agreement provides for </a:t>
            </a:r>
            <a:r>
              <a:rPr lang="en-US" b="1" i="0" u="sng" dirty="0">
                <a:solidFill>
                  <a:srgbClr val="000000"/>
                </a:solidFill>
                <a:effectLst/>
                <a:latin typeface="inherit"/>
              </a:rPr>
              <a:t>one or more </a:t>
            </a:r>
            <a:r>
              <a:rPr lang="en-US" b="0" i="0" dirty="0">
                <a:solidFill>
                  <a:srgbClr val="000000"/>
                </a:solidFill>
                <a:effectLst/>
                <a:latin typeface="inherit"/>
              </a:rPr>
              <a:t>of the following:</a:t>
            </a:r>
          </a:p>
          <a:p>
            <a:pPr lvl="1"/>
            <a:r>
              <a:rPr lang="en-US" b="0" i="0" dirty="0">
                <a:solidFill>
                  <a:srgbClr val="000000"/>
                </a:solidFill>
                <a:effectLst/>
                <a:latin typeface="Helvetica Neue"/>
              </a:rPr>
              <a:t>1.  Lease payments in foreign currencies as provided for in subsection (2).</a:t>
            </a:r>
          </a:p>
          <a:p>
            <a:pPr lvl="1"/>
            <a:r>
              <a:rPr lang="en-US" b="0" i="0" dirty="0">
                <a:solidFill>
                  <a:srgbClr val="000000"/>
                </a:solidFill>
                <a:effectLst/>
                <a:latin typeface="Helvetica Neue"/>
              </a:rPr>
              <a:t>2.  Assistance as provided for in subsection (3).</a:t>
            </a:r>
          </a:p>
          <a:p>
            <a:pPr lvl="1"/>
            <a:r>
              <a:rPr lang="en-US" b="0" i="0" dirty="0">
                <a:solidFill>
                  <a:srgbClr val="000000"/>
                </a:solidFill>
                <a:effectLst/>
                <a:latin typeface="Helvetica Neue"/>
              </a:rPr>
              <a:t>3.  Tax exemptions as provided for in subsection (6).</a:t>
            </a:r>
          </a:p>
          <a:p>
            <a:pPr lvl="1"/>
            <a:r>
              <a:rPr lang="en-US" b="0" i="0" dirty="0">
                <a:solidFill>
                  <a:srgbClr val="000000"/>
                </a:solidFill>
                <a:effectLst/>
                <a:latin typeface="Helvetica Neue"/>
              </a:rPr>
              <a:t>4.  Development charges exemptions as provided for in subsection (7).</a:t>
            </a:r>
          </a:p>
          <a:p>
            <a:pPr lvl="1"/>
            <a:r>
              <a:rPr lang="en-US" b="0" i="0" dirty="0">
                <a:solidFill>
                  <a:srgbClr val="000000"/>
                </a:solidFill>
                <a:effectLst/>
                <a:latin typeface="Helvetica Neue"/>
              </a:rPr>
              <a:t>5.  Transit station charges exemptions as provided for in subsection (7.1)</a:t>
            </a:r>
            <a:endParaRPr lang="en-US" b="1" i="0" dirty="0">
              <a:solidFill>
                <a:srgbClr val="000000"/>
              </a:solidFill>
              <a:effectLst/>
              <a:latin typeface="Helvetica Neue"/>
            </a:endParaRPr>
          </a:p>
        </p:txBody>
      </p:sp>
      <p:sp>
        <p:nvSpPr>
          <p:cNvPr id="5" name="TextBox 4">
            <a:extLst>
              <a:ext uri="{FF2B5EF4-FFF2-40B4-BE49-F238E27FC236}">
                <a16:creationId xmlns:a16="http://schemas.microsoft.com/office/drawing/2014/main" id="{4489635D-30A1-FE78-B20A-CF38F1F9F7F9}"/>
              </a:ext>
            </a:extLst>
          </p:cNvPr>
          <p:cNvSpPr txBox="1"/>
          <p:nvPr/>
        </p:nvSpPr>
        <p:spPr>
          <a:xfrm>
            <a:off x="98282" y="3767959"/>
            <a:ext cx="12191999" cy="3196411"/>
          </a:xfrm>
          <a:prstGeom prst="rect">
            <a:avLst/>
          </a:prstGeom>
          <a:noFill/>
        </p:spPr>
        <p:txBody>
          <a:bodyPr wrap="square">
            <a:spAutoFit/>
          </a:bodyPr>
          <a:lstStyle/>
          <a:p>
            <a:pPr algn="l"/>
            <a:r>
              <a:rPr lang="en-US" b="1" i="0" dirty="0">
                <a:solidFill>
                  <a:srgbClr val="000000"/>
                </a:solidFill>
                <a:effectLst/>
                <a:latin typeface="Helvetica Neue"/>
              </a:rPr>
              <a:t>Contents of agreements</a:t>
            </a:r>
          </a:p>
          <a:p>
            <a:pPr algn="l"/>
            <a:r>
              <a:rPr lang="en-US" b="0" i="0" dirty="0">
                <a:solidFill>
                  <a:srgbClr val="000000"/>
                </a:solidFill>
                <a:effectLst/>
                <a:latin typeface="Helvetica Neue"/>
              </a:rPr>
              <a:t>(2) An agreement may allow for the lease, operation or maintenance of the facilities and for the lease payments to be expressed and payable partly or wholly in one or more prescribed foreign currencies.  2001, c. 25, s. 110 (2).</a:t>
            </a:r>
          </a:p>
          <a:p>
            <a:pPr algn="l"/>
            <a:r>
              <a:rPr lang="en-US" b="1" i="0" dirty="0">
                <a:solidFill>
                  <a:srgbClr val="000000"/>
                </a:solidFill>
                <a:effectLst/>
                <a:latin typeface="Helvetica Neue"/>
              </a:rPr>
              <a:t>Assistance by municipality</a:t>
            </a:r>
          </a:p>
          <a:p>
            <a:pPr algn="l"/>
            <a:r>
              <a:rPr lang="en-US" b="0" i="0" dirty="0">
                <a:solidFill>
                  <a:srgbClr val="000000"/>
                </a:solidFill>
                <a:effectLst/>
                <a:latin typeface="Helvetica Neue"/>
              </a:rPr>
              <a:t>(3) Despite </a:t>
            </a:r>
            <a:r>
              <a:rPr lang="en-US" b="0" i="0" u="none" strike="noStrike" dirty="0">
                <a:solidFill>
                  <a:srgbClr val="000000"/>
                </a:solidFill>
                <a:effectLst/>
                <a:latin typeface="Helvetica Neue"/>
                <a:hlinkClick r:id="rId3"/>
              </a:rPr>
              <a:t>section 106</a:t>
            </a:r>
            <a:r>
              <a:rPr lang="en-US" b="0" i="0" dirty="0">
                <a:solidFill>
                  <a:srgbClr val="000000"/>
                </a:solidFill>
                <a:effectLst/>
                <a:latin typeface="Helvetica Neue"/>
              </a:rPr>
              <a:t>, a municipality may provide financial or other assistance at less than fair market value or at no cost to any person who has entered into an agreement to provide facilities under this section and such assistance may include,</a:t>
            </a:r>
          </a:p>
          <a:p>
            <a:pPr algn="l"/>
            <a:r>
              <a:rPr lang="en-US" b="0" i="0" dirty="0">
                <a:solidFill>
                  <a:srgbClr val="000000"/>
                </a:solidFill>
                <a:effectLst/>
                <a:latin typeface="Helvetica Neue"/>
              </a:rPr>
              <a:t>(a)  giving or lending money and charging interest;</a:t>
            </a:r>
          </a:p>
          <a:p>
            <a:pPr algn="l"/>
            <a:r>
              <a:rPr lang="en-US" b="0" i="0" dirty="0">
                <a:solidFill>
                  <a:srgbClr val="000000"/>
                </a:solidFill>
                <a:effectLst/>
                <a:latin typeface="Helvetica Neue"/>
              </a:rPr>
              <a:t>(b)  giving, lending, leasing or selling property;</a:t>
            </a:r>
          </a:p>
          <a:p>
            <a:pPr algn="l"/>
            <a:r>
              <a:rPr lang="en-US" b="0" i="0" dirty="0">
                <a:solidFill>
                  <a:srgbClr val="000000"/>
                </a:solidFill>
                <a:effectLst/>
                <a:latin typeface="Helvetica Neue"/>
              </a:rPr>
              <a:t>(c)  guaranteeing borrowing; and</a:t>
            </a:r>
          </a:p>
          <a:p>
            <a:pPr algn="l"/>
            <a:r>
              <a:rPr lang="en-US" b="0" i="0" dirty="0">
                <a:solidFill>
                  <a:srgbClr val="000000"/>
                </a:solidFill>
                <a:effectLst/>
                <a:latin typeface="Helvetica Neue"/>
              </a:rPr>
              <a:t>(d)  providing the services of employees of the municipality.</a:t>
            </a:r>
          </a:p>
        </p:txBody>
      </p:sp>
    </p:spTree>
    <p:extLst>
      <p:ext uri="{BB962C8B-B14F-4D97-AF65-F5344CB8AC3E}">
        <p14:creationId xmlns:p14="http://schemas.microsoft.com/office/powerpoint/2010/main" val="4107787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9A814-2DA1-033F-A13D-690F011FA913}"/>
              </a:ext>
            </a:extLst>
          </p:cNvPr>
          <p:cNvSpPr>
            <a:spLocks noGrp="1"/>
          </p:cNvSpPr>
          <p:nvPr>
            <p:ph type="title"/>
          </p:nvPr>
        </p:nvSpPr>
        <p:spPr>
          <a:xfrm>
            <a:off x="459347" y="294538"/>
            <a:ext cx="10808204" cy="1033669"/>
          </a:xfrm>
        </p:spPr>
        <p:txBody>
          <a:bodyPr>
            <a:normAutofit/>
          </a:bodyPr>
          <a:lstStyle/>
          <a:p>
            <a:pPr marL="0" indent="0">
              <a:buNone/>
            </a:pPr>
            <a:r>
              <a:rPr lang="en-US" sz="4000" dirty="0">
                <a:solidFill>
                  <a:srgbClr val="FFFF00"/>
                </a:solidFill>
              </a:rPr>
              <a:t>Exemptions &amp; Exceptions</a:t>
            </a:r>
            <a:endParaRPr lang="en-US" sz="4000" dirty="0"/>
          </a:p>
        </p:txBody>
      </p:sp>
      <p:sp>
        <p:nvSpPr>
          <p:cNvPr id="3" name="Content Placeholder 2">
            <a:extLst>
              <a:ext uri="{FF2B5EF4-FFF2-40B4-BE49-F238E27FC236}">
                <a16:creationId xmlns:a16="http://schemas.microsoft.com/office/drawing/2014/main" id="{402C70A4-BD0F-5491-2915-237B718E532A}"/>
              </a:ext>
            </a:extLst>
          </p:cNvPr>
          <p:cNvSpPr>
            <a:spLocks noGrp="1"/>
          </p:cNvSpPr>
          <p:nvPr>
            <p:ph idx="1"/>
          </p:nvPr>
        </p:nvSpPr>
        <p:spPr>
          <a:xfrm>
            <a:off x="-3" y="1622745"/>
            <a:ext cx="12192000" cy="5529793"/>
          </a:xfrm>
        </p:spPr>
        <p:txBody>
          <a:bodyPr anchor="ctr">
            <a:normAutofit fontScale="70000" lnSpcReduction="20000"/>
          </a:bodyPr>
          <a:lstStyle/>
          <a:p>
            <a:pPr marL="0" indent="0" algn="l">
              <a:buNone/>
            </a:pPr>
            <a:r>
              <a:rPr lang="en-US" sz="2400" b="1" i="0" dirty="0">
                <a:solidFill>
                  <a:srgbClr val="222222"/>
                </a:solidFill>
                <a:effectLst/>
                <a:latin typeface="Helvetica Neue"/>
              </a:rPr>
              <a:t>Reg. 603/06 - Exemption from taxation under s. 110 (6) of the Act</a:t>
            </a:r>
          </a:p>
          <a:p>
            <a:pPr marL="0" indent="0" algn="l">
              <a:buNone/>
            </a:pPr>
            <a:r>
              <a:rPr lang="en-US" sz="2400" b="1" i="0" dirty="0">
                <a:solidFill>
                  <a:srgbClr val="505050"/>
                </a:solidFill>
                <a:effectLst/>
                <a:latin typeface="Arial" panose="020B0604020202020204" pitchFamily="34" charset="0"/>
              </a:rPr>
              <a:t>2. </a:t>
            </a:r>
            <a:r>
              <a:rPr lang="en-US" sz="2400" b="0" i="0" dirty="0">
                <a:solidFill>
                  <a:srgbClr val="505050"/>
                </a:solidFill>
                <a:effectLst/>
                <a:latin typeface="Arial" panose="020B0604020202020204" pitchFamily="34" charset="0"/>
              </a:rPr>
              <a:t> (1) For the purpose of exempting land from taxation under subsection 110 (6) of the Act, a municipality may enter into an agreement under subsection 110 (1) of the Act for the provision of the following classes of municipal capital facilities:</a:t>
            </a:r>
          </a:p>
          <a:p>
            <a:pPr marL="457200" lvl="1" indent="0">
              <a:buNone/>
            </a:pPr>
            <a:r>
              <a:rPr lang="en-US" sz="2000" b="0" i="0" dirty="0">
                <a:solidFill>
                  <a:srgbClr val="505050"/>
                </a:solidFill>
                <a:effectLst/>
                <a:latin typeface="Arial" panose="020B0604020202020204" pitchFamily="34" charset="0"/>
              </a:rPr>
              <a:t>1. Facilities used by the council.</a:t>
            </a:r>
          </a:p>
          <a:p>
            <a:pPr marL="457200" lvl="1" indent="0">
              <a:buNone/>
            </a:pPr>
            <a:r>
              <a:rPr lang="en-US" sz="2000" b="0" i="0" dirty="0">
                <a:solidFill>
                  <a:srgbClr val="505050"/>
                </a:solidFill>
                <a:effectLst/>
                <a:latin typeface="Arial" panose="020B0604020202020204" pitchFamily="34" charset="0"/>
              </a:rPr>
              <a:t>2. Facilities used for the general administration of the municipality.</a:t>
            </a:r>
          </a:p>
          <a:p>
            <a:pPr marL="457200" lvl="1" indent="0">
              <a:buNone/>
            </a:pPr>
            <a:r>
              <a:rPr lang="en-US" sz="2000" b="0" i="0" dirty="0">
                <a:solidFill>
                  <a:srgbClr val="505050"/>
                </a:solidFill>
                <a:effectLst/>
                <a:latin typeface="Arial" panose="020B0604020202020204" pitchFamily="34" charset="0"/>
              </a:rPr>
              <a:t>3. Municipal roads, highways and bridges.</a:t>
            </a:r>
          </a:p>
          <a:p>
            <a:pPr marL="457200" lvl="1" indent="0">
              <a:buNone/>
            </a:pPr>
            <a:r>
              <a:rPr lang="en-US" sz="2000" b="0" i="0" dirty="0">
                <a:solidFill>
                  <a:srgbClr val="505050"/>
                </a:solidFill>
                <a:effectLst/>
                <a:latin typeface="Arial" panose="020B0604020202020204" pitchFamily="34" charset="0"/>
              </a:rPr>
              <a:t>4. Municipal local improvements and public utilities.</a:t>
            </a:r>
          </a:p>
          <a:p>
            <a:pPr marL="457200" lvl="1" indent="0">
              <a:buNone/>
            </a:pPr>
            <a:r>
              <a:rPr lang="en-US" sz="2000" b="0" i="0" dirty="0">
                <a:solidFill>
                  <a:srgbClr val="505050"/>
                </a:solidFill>
                <a:effectLst/>
                <a:latin typeface="Arial" panose="020B0604020202020204" pitchFamily="34" charset="0"/>
              </a:rPr>
              <a:t>4.1 Municipal facilities for the generation of electricity.</a:t>
            </a:r>
          </a:p>
          <a:p>
            <a:pPr marL="457200" lvl="1" indent="0">
              <a:buNone/>
            </a:pPr>
            <a:r>
              <a:rPr lang="en-US" sz="2000" b="0" i="0" dirty="0">
                <a:solidFill>
                  <a:srgbClr val="505050"/>
                </a:solidFill>
                <a:effectLst/>
                <a:latin typeface="Arial" panose="020B0604020202020204" pitchFamily="34" charset="0"/>
              </a:rPr>
              <a:t>5. Municipal facilities related to the provision of telecommunications, transit and transportation systems.</a:t>
            </a:r>
          </a:p>
          <a:p>
            <a:pPr marL="457200" lvl="1" indent="0">
              <a:buNone/>
            </a:pPr>
            <a:r>
              <a:rPr lang="en-US" sz="2000" b="0" i="0" dirty="0">
                <a:solidFill>
                  <a:srgbClr val="505050"/>
                </a:solidFill>
                <a:effectLst/>
                <a:latin typeface="Arial" panose="020B0604020202020204" pitchFamily="34" charset="0"/>
              </a:rPr>
              <a:t>6. Municipal facilities for water, sewers, sewage, drainage and flood control.</a:t>
            </a:r>
          </a:p>
          <a:p>
            <a:pPr marL="457200" lvl="1" indent="0">
              <a:buNone/>
            </a:pPr>
            <a:r>
              <a:rPr lang="en-US" sz="2000" b="0" i="0" dirty="0">
                <a:solidFill>
                  <a:srgbClr val="505050"/>
                </a:solidFill>
                <a:effectLst/>
                <a:latin typeface="Arial" panose="020B0604020202020204" pitchFamily="34" charset="0"/>
              </a:rPr>
              <a:t>7. Municipal facilities for the collection and management of waste and garbage.</a:t>
            </a:r>
          </a:p>
          <a:p>
            <a:pPr marL="457200" lvl="1" indent="0">
              <a:buNone/>
            </a:pPr>
            <a:r>
              <a:rPr lang="en-US" sz="2000" b="0" i="0" dirty="0">
                <a:solidFill>
                  <a:srgbClr val="505050"/>
                </a:solidFill>
                <a:effectLst/>
                <a:latin typeface="Arial" panose="020B0604020202020204" pitchFamily="34" charset="0"/>
              </a:rPr>
              <a:t>8. Municipal facilities related to policing, fire-fighting and by-law enforcement.</a:t>
            </a:r>
          </a:p>
          <a:p>
            <a:pPr marL="457200" lvl="1" indent="0">
              <a:buNone/>
            </a:pPr>
            <a:r>
              <a:rPr lang="en-US" sz="2000" b="0" i="0" dirty="0">
                <a:solidFill>
                  <a:srgbClr val="505050"/>
                </a:solidFill>
                <a:effectLst/>
                <a:latin typeface="Arial" panose="020B0604020202020204" pitchFamily="34" charset="0"/>
              </a:rPr>
              <a:t>9. Municipal facilities for the protection, regulation and control of animals.</a:t>
            </a:r>
          </a:p>
          <a:p>
            <a:pPr marL="457200" lvl="1" indent="0">
              <a:buNone/>
            </a:pPr>
            <a:r>
              <a:rPr lang="en-US" sz="2000" b="0" i="0" dirty="0">
                <a:solidFill>
                  <a:srgbClr val="505050"/>
                </a:solidFill>
                <a:effectLst/>
                <a:latin typeface="Arial" panose="020B0604020202020204" pitchFamily="34" charset="0"/>
              </a:rPr>
              <a:t>10. Municipal facilities related to the provision of social and health services, including </a:t>
            </a:r>
            <a:r>
              <a:rPr lang="en-US" sz="2000" b="0" i="1" dirty="0">
                <a:solidFill>
                  <a:srgbClr val="505050"/>
                </a:solidFill>
                <a:effectLst/>
                <a:latin typeface="Arial" panose="020B0604020202020204" pitchFamily="34" charset="0"/>
              </a:rPr>
              <a:t>long-term care homes under </a:t>
            </a:r>
            <a:r>
              <a:rPr lang="en-US" sz="2000" b="0" i="0" dirty="0">
                <a:solidFill>
                  <a:srgbClr val="505050"/>
                </a:solidFill>
                <a:effectLst/>
                <a:latin typeface="Arial" panose="020B0604020202020204" pitchFamily="34" charset="0"/>
              </a:rPr>
              <a:t>Part IX of the</a:t>
            </a:r>
            <a:r>
              <a:rPr lang="en-US" sz="2000" b="0" i="1" dirty="0">
                <a:solidFill>
                  <a:srgbClr val="505050"/>
                </a:solidFill>
                <a:effectLst/>
                <a:latin typeface="Arial" panose="020B0604020202020204" pitchFamily="34" charset="0"/>
              </a:rPr>
              <a:t> Fixing Long-Term Care Act, 2021</a:t>
            </a:r>
            <a:r>
              <a:rPr lang="en-US" sz="2000" b="0" i="0" dirty="0">
                <a:solidFill>
                  <a:srgbClr val="505050"/>
                </a:solidFill>
                <a:effectLst/>
                <a:latin typeface="Arial" panose="020B0604020202020204" pitchFamily="34" charset="0"/>
              </a:rPr>
              <a:t>.</a:t>
            </a:r>
          </a:p>
          <a:p>
            <a:pPr marL="457200" lvl="1" indent="0">
              <a:buNone/>
            </a:pPr>
            <a:r>
              <a:rPr lang="en-US" sz="2000" b="0" i="0" dirty="0">
                <a:solidFill>
                  <a:srgbClr val="505050"/>
                </a:solidFill>
                <a:effectLst/>
                <a:latin typeface="Arial" panose="020B0604020202020204" pitchFamily="34" charset="0"/>
              </a:rPr>
              <a:t>11. Municipal facilities for public libraries.</a:t>
            </a:r>
          </a:p>
          <a:p>
            <a:pPr marL="457200" lvl="1" indent="0">
              <a:buNone/>
            </a:pPr>
            <a:r>
              <a:rPr lang="en-US" sz="2000" b="0" i="0" dirty="0">
                <a:solidFill>
                  <a:srgbClr val="505050"/>
                </a:solidFill>
                <a:effectLst/>
                <a:latin typeface="Arial" panose="020B0604020202020204" pitchFamily="34" charset="0"/>
              </a:rPr>
              <a:t>12. Municipal facilities that combine the facilities described in paragraphs 1 to 11.</a:t>
            </a:r>
          </a:p>
          <a:p>
            <a:pPr marL="457200" lvl="1" indent="0">
              <a:buNone/>
            </a:pPr>
            <a:r>
              <a:rPr lang="en-US" sz="2000" b="0" i="0" dirty="0">
                <a:solidFill>
                  <a:srgbClr val="505050"/>
                </a:solidFill>
                <a:effectLst/>
                <a:latin typeface="Arial" panose="020B0604020202020204" pitchFamily="34" charset="0"/>
              </a:rPr>
              <a:t>13. Parking facilities ancillary to facilities described in any of paragraphs 1 to 12.</a:t>
            </a:r>
          </a:p>
          <a:p>
            <a:pPr marL="457200" lvl="1" indent="0">
              <a:buNone/>
            </a:pPr>
            <a:r>
              <a:rPr lang="en-US" sz="2000" b="0" i="0" dirty="0">
                <a:solidFill>
                  <a:srgbClr val="505050"/>
                </a:solidFill>
                <a:effectLst/>
                <a:latin typeface="Arial" panose="020B0604020202020204" pitchFamily="34" charset="0"/>
              </a:rPr>
              <a:t>14. Municipal community </a:t>
            </a:r>
            <a:r>
              <a:rPr lang="en-US" sz="2000" b="0" i="0" dirty="0" err="1">
                <a:solidFill>
                  <a:srgbClr val="505050"/>
                </a:solidFill>
                <a:effectLst/>
                <a:latin typeface="Arial" panose="020B0604020202020204" pitchFamily="34" charset="0"/>
              </a:rPr>
              <a:t>centres</a:t>
            </a:r>
            <a:r>
              <a:rPr lang="en-US" sz="2000" b="0" i="0" dirty="0">
                <a:solidFill>
                  <a:srgbClr val="505050"/>
                </a:solidFill>
                <a:effectLst/>
                <a:latin typeface="Arial" panose="020B0604020202020204" pitchFamily="34" charset="0"/>
              </a:rPr>
              <a:t>.</a:t>
            </a:r>
          </a:p>
          <a:p>
            <a:pPr marL="457200" lvl="1" indent="0">
              <a:buNone/>
            </a:pPr>
            <a:r>
              <a:rPr lang="en-US" sz="2000" b="0" i="0" dirty="0">
                <a:solidFill>
                  <a:srgbClr val="505050"/>
                </a:solidFill>
                <a:effectLst/>
                <a:latin typeface="Arial" panose="020B0604020202020204" pitchFamily="34" charset="0"/>
              </a:rPr>
              <a:t>15. Parking facilities ancillary to facilities described in paragraph 14.</a:t>
            </a:r>
          </a:p>
          <a:p>
            <a:pPr marL="457200" lvl="1" indent="0">
              <a:buNone/>
            </a:pPr>
            <a:r>
              <a:rPr lang="en-US" sz="2000" b="0" i="0" dirty="0">
                <a:solidFill>
                  <a:srgbClr val="505050"/>
                </a:solidFill>
                <a:effectLst/>
                <a:latin typeface="Arial" panose="020B0604020202020204" pitchFamily="34" charset="0"/>
              </a:rPr>
              <a:t>16. Municipal facilities used for cultural, recreational or tourist purposes.</a:t>
            </a:r>
          </a:p>
          <a:p>
            <a:pPr marL="457200" lvl="1" indent="0">
              <a:buNone/>
            </a:pPr>
            <a:r>
              <a:rPr lang="en-US" sz="2000" b="0" i="0" dirty="0">
                <a:solidFill>
                  <a:srgbClr val="505050"/>
                </a:solidFill>
                <a:effectLst/>
                <a:latin typeface="Arial" panose="020B0604020202020204" pitchFamily="34" charset="0"/>
              </a:rPr>
              <a:t>17. Municipal general parking facilities and parking facilities ancillary to facilities described in paragraph 16.</a:t>
            </a:r>
          </a:p>
          <a:p>
            <a:pPr marL="457200" lvl="1" indent="0">
              <a:buNone/>
            </a:pPr>
            <a:r>
              <a:rPr lang="en-US" sz="2000" b="0" i="0" dirty="0">
                <a:solidFill>
                  <a:srgbClr val="505050"/>
                </a:solidFill>
                <a:effectLst/>
                <a:latin typeface="Arial" panose="020B0604020202020204" pitchFamily="34" charset="0"/>
              </a:rPr>
              <a:t>18. Municipal housing project facilities.</a:t>
            </a:r>
          </a:p>
          <a:p>
            <a:pPr marL="914400" lvl="2" indent="0">
              <a:buNone/>
            </a:pPr>
            <a:endParaRPr lang="en-US" sz="2800" dirty="0"/>
          </a:p>
        </p:txBody>
      </p:sp>
    </p:spTree>
    <p:extLst>
      <p:ext uri="{BB962C8B-B14F-4D97-AF65-F5344CB8AC3E}">
        <p14:creationId xmlns:p14="http://schemas.microsoft.com/office/powerpoint/2010/main" val="3759227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9A814-2DA1-033F-A13D-690F011FA913}"/>
              </a:ext>
            </a:extLst>
          </p:cNvPr>
          <p:cNvSpPr>
            <a:spLocks noGrp="1"/>
          </p:cNvSpPr>
          <p:nvPr>
            <p:ph type="title"/>
          </p:nvPr>
        </p:nvSpPr>
        <p:spPr>
          <a:xfrm>
            <a:off x="459347" y="294538"/>
            <a:ext cx="10808204" cy="1033669"/>
          </a:xfrm>
        </p:spPr>
        <p:txBody>
          <a:bodyPr>
            <a:normAutofit/>
          </a:bodyPr>
          <a:lstStyle/>
          <a:p>
            <a:pPr marL="0" indent="0">
              <a:buNone/>
            </a:pPr>
            <a:r>
              <a:rPr lang="en-US" sz="4000" dirty="0">
                <a:solidFill>
                  <a:srgbClr val="FFFF00"/>
                </a:solidFill>
              </a:rPr>
              <a:t>Exemptions &amp; Exceptions</a:t>
            </a:r>
            <a:endParaRPr lang="en-US" sz="4000" dirty="0"/>
          </a:p>
        </p:txBody>
      </p:sp>
      <p:sp>
        <p:nvSpPr>
          <p:cNvPr id="3" name="Content Placeholder 2">
            <a:extLst>
              <a:ext uri="{FF2B5EF4-FFF2-40B4-BE49-F238E27FC236}">
                <a16:creationId xmlns:a16="http://schemas.microsoft.com/office/drawing/2014/main" id="{402C70A4-BD0F-5491-2915-237B718E532A}"/>
              </a:ext>
            </a:extLst>
          </p:cNvPr>
          <p:cNvSpPr>
            <a:spLocks noGrp="1"/>
          </p:cNvSpPr>
          <p:nvPr>
            <p:ph idx="1"/>
          </p:nvPr>
        </p:nvSpPr>
        <p:spPr>
          <a:xfrm>
            <a:off x="-55183" y="1685806"/>
            <a:ext cx="12192000" cy="5529793"/>
          </a:xfrm>
        </p:spPr>
        <p:txBody>
          <a:bodyPr anchor="ctr">
            <a:normAutofit fontScale="92500" lnSpcReduction="10000"/>
          </a:bodyPr>
          <a:lstStyle/>
          <a:p>
            <a:pPr marL="0" indent="0" algn="l">
              <a:buNone/>
            </a:pPr>
            <a:r>
              <a:rPr lang="en-US" sz="1900" b="1" i="0" dirty="0">
                <a:solidFill>
                  <a:srgbClr val="222222"/>
                </a:solidFill>
                <a:effectLst/>
                <a:latin typeface="Helvetica Neue"/>
              </a:rPr>
              <a:t>Power to establish corporations</a:t>
            </a:r>
          </a:p>
          <a:p>
            <a:pPr marL="0" indent="0" algn="l">
              <a:buNone/>
            </a:pPr>
            <a:r>
              <a:rPr lang="en-US" sz="1900" b="1" i="0" dirty="0">
                <a:solidFill>
                  <a:srgbClr val="505050"/>
                </a:solidFill>
                <a:effectLst/>
                <a:latin typeface="Arial" panose="020B0604020202020204" pitchFamily="34" charset="0"/>
              </a:rPr>
              <a:t>203 </a:t>
            </a:r>
            <a:r>
              <a:rPr lang="en-US" sz="1900" b="0" i="0" dirty="0">
                <a:solidFill>
                  <a:srgbClr val="505050"/>
                </a:solidFill>
                <a:effectLst/>
                <a:latin typeface="Arial" panose="020B0604020202020204" pitchFamily="34" charset="0"/>
              </a:rPr>
              <a:t>(1) Without limiting sections 9, 10 and 11, those sections authorize a municipality to do the following things in accordance with such conditions and restrictions as may be prescribed:</a:t>
            </a:r>
          </a:p>
          <a:p>
            <a:pPr marL="457200" lvl="1" indent="0">
              <a:buNone/>
            </a:pPr>
            <a:r>
              <a:rPr lang="en-US" sz="1900" b="0" i="0" dirty="0">
                <a:solidFill>
                  <a:srgbClr val="505050"/>
                </a:solidFill>
                <a:effectLst/>
                <a:latin typeface="Arial" panose="020B0604020202020204" pitchFamily="34" charset="0"/>
              </a:rPr>
              <a:t>1.  To establish corporations.</a:t>
            </a:r>
          </a:p>
          <a:p>
            <a:pPr marL="457200" lvl="1" indent="0">
              <a:buNone/>
            </a:pPr>
            <a:r>
              <a:rPr lang="en-US" sz="1900" b="0" i="0" dirty="0">
                <a:solidFill>
                  <a:srgbClr val="505050"/>
                </a:solidFill>
                <a:effectLst/>
                <a:latin typeface="Arial" panose="020B0604020202020204" pitchFamily="34" charset="0"/>
              </a:rPr>
              <a:t>2.  To nominate or authorize a person to act as an incorporator, director, officer or member of a corporation.</a:t>
            </a:r>
          </a:p>
          <a:p>
            <a:pPr marL="457200" lvl="1" indent="0">
              <a:buNone/>
            </a:pPr>
            <a:r>
              <a:rPr lang="en-US" sz="1900" b="0" i="0" dirty="0">
                <a:solidFill>
                  <a:srgbClr val="505050"/>
                </a:solidFill>
                <a:effectLst/>
                <a:latin typeface="Arial" panose="020B0604020202020204" pitchFamily="34" charset="0"/>
              </a:rPr>
              <a:t>3.  To exercise any power as a member of a corporation.</a:t>
            </a:r>
          </a:p>
          <a:p>
            <a:pPr marL="457200" lvl="1" indent="0">
              <a:buNone/>
            </a:pPr>
            <a:r>
              <a:rPr lang="en-US" sz="1900" b="0" i="0" dirty="0">
                <a:solidFill>
                  <a:srgbClr val="505050"/>
                </a:solidFill>
                <a:effectLst/>
                <a:latin typeface="Arial" panose="020B0604020202020204" pitchFamily="34" charset="0"/>
              </a:rPr>
              <a:t>4.  To acquire an interest in or to guarantee such securities issued by a corporation as may be prescribed.</a:t>
            </a:r>
          </a:p>
          <a:p>
            <a:pPr marL="457200" lvl="1" indent="0">
              <a:buNone/>
            </a:pPr>
            <a:r>
              <a:rPr lang="en-US" sz="1900" b="0" i="0" dirty="0">
                <a:solidFill>
                  <a:srgbClr val="505050"/>
                </a:solidFill>
                <a:effectLst/>
                <a:latin typeface="Arial" panose="020B0604020202020204" pitchFamily="34" charset="0"/>
              </a:rPr>
              <a:t>5.  To exercise any power as the holder of such securities issued by a corporation as may be prescribed.  2006, c. 32, Sched. A, s. 88.</a:t>
            </a:r>
          </a:p>
          <a:p>
            <a:pPr marL="0" indent="0">
              <a:buNone/>
            </a:pPr>
            <a:r>
              <a:rPr lang="en-US" sz="1700" b="1" i="0" dirty="0">
                <a:solidFill>
                  <a:srgbClr val="222222"/>
                </a:solidFill>
                <a:effectLst/>
                <a:latin typeface="Helvetica Neue"/>
              </a:rPr>
              <a:t>Reg. 599/06: MUNICIPAL SERVICES CORPORATIONS</a:t>
            </a:r>
          </a:p>
          <a:p>
            <a:pPr marL="0" indent="0" algn="l">
              <a:buNone/>
            </a:pPr>
            <a:r>
              <a:rPr lang="en-US" sz="1700" b="1" i="0" dirty="0">
                <a:solidFill>
                  <a:srgbClr val="222222"/>
                </a:solidFill>
                <a:effectLst/>
                <a:latin typeface="Helvetica Neue"/>
              </a:rPr>
              <a:t>Assistance to corporation</a:t>
            </a:r>
          </a:p>
          <a:p>
            <a:pPr marL="0" indent="0" algn="l">
              <a:buNone/>
            </a:pPr>
            <a:r>
              <a:rPr lang="en-US" sz="1700" b="1" i="0" dirty="0">
                <a:solidFill>
                  <a:srgbClr val="505050"/>
                </a:solidFill>
                <a:effectLst/>
                <a:latin typeface="Arial" panose="020B0604020202020204" pitchFamily="34" charset="0"/>
              </a:rPr>
              <a:t>15. </a:t>
            </a:r>
            <a:r>
              <a:rPr lang="en-US" sz="1700" b="0" i="0" dirty="0">
                <a:solidFill>
                  <a:srgbClr val="505050"/>
                </a:solidFill>
                <a:effectLst/>
                <a:latin typeface="Arial" panose="020B0604020202020204" pitchFamily="34" charset="0"/>
              </a:rPr>
              <a:t>(1) Despite section 106 of the Act,</a:t>
            </a:r>
            <a:r>
              <a:rPr lang="en-US" sz="1700" b="1" i="0" dirty="0">
                <a:solidFill>
                  <a:srgbClr val="505050"/>
                </a:solidFill>
                <a:effectLst/>
                <a:latin typeface="Arial" panose="020B0604020202020204" pitchFamily="34" charset="0"/>
              </a:rPr>
              <a:t> </a:t>
            </a:r>
            <a:r>
              <a:rPr lang="en-US" sz="1700" b="0" i="0" dirty="0">
                <a:solidFill>
                  <a:srgbClr val="505050"/>
                </a:solidFill>
                <a:effectLst/>
                <a:latin typeface="Arial" panose="020B0604020202020204" pitchFamily="34" charset="0"/>
              </a:rPr>
              <a:t>a municipality may provide assistance to a corporation,</a:t>
            </a:r>
          </a:p>
          <a:p>
            <a:pPr marL="914400" lvl="2" indent="0">
              <a:buNone/>
            </a:pPr>
            <a:r>
              <a:rPr lang="en-US" sz="1600" b="0" i="0" dirty="0">
                <a:solidFill>
                  <a:srgbClr val="505050"/>
                </a:solidFill>
                <a:effectLst/>
                <a:latin typeface="Arial" panose="020B0604020202020204" pitchFamily="34" charset="0"/>
              </a:rPr>
              <a:t>(a) if the corporation is a wholly-owned corporation and is limited by its articles or letters patent to providing services to the owners or members of the corporation;</a:t>
            </a:r>
          </a:p>
          <a:p>
            <a:pPr marL="914400" lvl="2" indent="0">
              <a:buNone/>
            </a:pPr>
            <a:r>
              <a:rPr lang="en-US" sz="1600" b="0" i="0" dirty="0">
                <a:solidFill>
                  <a:srgbClr val="505050"/>
                </a:solidFill>
                <a:effectLst/>
                <a:latin typeface="Arial" panose="020B0604020202020204" pitchFamily="34" charset="0"/>
              </a:rPr>
              <a:t>(b) if the purpose of the assistance is to subsidize the cost of public transportation facilities or services or public access to recreational and cultural facilities; </a:t>
            </a:r>
            <a:r>
              <a:rPr lang="en-US" sz="1600" b="0" i="1" u="sng" dirty="0">
                <a:solidFill>
                  <a:srgbClr val="505050"/>
                </a:solidFill>
                <a:effectLst/>
                <a:latin typeface="Arial" panose="020B0604020202020204" pitchFamily="34" charset="0"/>
              </a:rPr>
              <a:t>or</a:t>
            </a:r>
          </a:p>
          <a:p>
            <a:pPr marL="914400" lvl="2" indent="0">
              <a:buNone/>
            </a:pPr>
            <a:r>
              <a:rPr lang="en-US" sz="1600" b="0" i="0" dirty="0">
                <a:solidFill>
                  <a:srgbClr val="505050"/>
                </a:solidFill>
                <a:effectLst/>
                <a:latin typeface="Arial" panose="020B0604020202020204" pitchFamily="34" charset="0"/>
              </a:rPr>
              <a:t>(c) if,</a:t>
            </a:r>
          </a:p>
          <a:p>
            <a:pPr marL="1371600" lvl="3" indent="0">
              <a:buNone/>
            </a:pPr>
            <a:r>
              <a:rPr lang="en-US" sz="1400" b="0" i="0" dirty="0">
                <a:solidFill>
                  <a:srgbClr val="505050"/>
                </a:solidFill>
                <a:effectLst/>
                <a:latin typeface="Arial" panose="020B0604020202020204" pitchFamily="34" charset="0"/>
              </a:rPr>
              <a:t>(</a:t>
            </a:r>
            <a:r>
              <a:rPr lang="en-US" sz="1400" b="0" i="0" dirty="0" err="1">
                <a:solidFill>
                  <a:srgbClr val="505050"/>
                </a:solidFill>
                <a:effectLst/>
                <a:latin typeface="Arial" panose="020B0604020202020204" pitchFamily="34" charset="0"/>
              </a:rPr>
              <a:t>i</a:t>
            </a:r>
            <a:r>
              <a:rPr lang="en-US" sz="1400" b="0" i="0" dirty="0">
                <a:solidFill>
                  <a:srgbClr val="505050"/>
                </a:solidFill>
                <a:effectLst/>
                <a:latin typeface="Arial" panose="020B0604020202020204" pitchFamily="34" charset="0"/>
              </a:rPr>
              <a:t>) the purpose of the assistance is to facilitate the provision by the corporation of affordable housing, as defined in a by-law made by the municipality respecting provision of assistance to the corporation for this purpose, and</a:t>
            </a:r>
          </a:p>
          <a:p>
            <a:pPr marL="1371600" lvl="3" indent="0">
              <a:buNone/>
            </a:pPr>
            <a:r>
              <a:rPr lang="en-US" sz="1400" b="0" i="0" dirty="0">
                <a:solidFill>
                  <a:srgbClr val="505050"/>
                </a:solidFill>
                <a:effectLst/>
                <a:latin typeface="Arial" panose="020B0604020202020204" pitchFamily="34" charset="0"/>
              </a:rPr>
              <a:t>(ii) the by-law contains policies regarding public eligibility for the housing units provided as part of the affordable housing. O. Reg. 599/06, s. 15 (1); O. Reg. 152/16, s. 1.</a:t>
            </a:r>
          </a:p>
          <a:p>
            <a:pPr marL="914400" lvl="2" indent="0">
              <a:buNone/>
            </a:pPr>
            <a:endParaRPr lang="en-US" sz="2800" dirty="0"/>
          </a:p>
        </p:txBody>
      </p:sp>
    </p:spTree>
    <p:extLst>
      <p:ext uri="{BB962C8B-B14F-4D97-AF65-F5344CB8AC3E}">
        <p14:creationId xmlns:p14="http://schemas.microsoft.com/office/powerpoint/2010/main" val="82166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9A814-2DA1-033F-A13D-690F011FA913}"/>
              </a:ext>
            </a:extLst>
          </p:cNvPr>
          <p:cNvSpPr>
            <a:spLocks noGrp="1"/>
          </p:cNvSpPr>
          <p:nvPr>
            <p:ph type="title"/>
          </p:nvPr>
        </p:nvSpPr>
        <p:spPr>
          <a:xfrm>
            <a:off x="459347" y="294538"/>
            <a:ext cx="10808204" cy="1033669"/>
          </a:xfrm>
        </p:spPr>
        <p:txBody>
          <a:bodyPr>
            <a:normAutofit/>
          </a:bodyPr>
          <a:lstStyle/>
          <a:p>
            <a:pPr marL="0" indent="0">
              <a:buNone/>
            </a:pPr>
            <a:r>
              <a:rPr lang="en-US" sz="4000" dirty="0">
                <a:solidFill>
                  <a:srgbClr val="FFFF00"/>
                </a:solidFill>
              </a:rPr>
              <a:t>Exemptions &amp; Exceptions</a:t>
            </a:r>
            <a:endParaRPr lang="en-US" sz="4000" dirty="0"/>
          </a:p>
        </p:txBody>
      </p:sp>
      <p:sp>
        <p:nvSpPr>
          <p:cNvPr id="3" name="Content Placeholder 2">
            <a:extLst>
              <a:ext uri="{FF2B5EF4-FFF2-40B4-BE49-F238E27FC236}">
                <a16:creationId xmlns:a16="http://schemas.microsoft.com/office/drawing/2014/main" id="{402C70A4-BD0F-5491-2915-237B718E532A}"/>
              </a:ext>
            </a:extLst>
          </p:cNvPr>
          <p:cNvSpPr>
            <a:spLocks noGrp="1"/>
          </p:cNvSpPr>
          <p:nvPr>
            <p:ph idx="1"/>
          </p:nvPr>
        </p:nvSpPr>
        <p:spPr>
          <a:xfrm>
            <a:off x="-4" y="1885280"/>
            <a:ext cx="12192000" cy="5885568"/>
          </a:xfrm>
        </p:spPr>
        <p:txBody>
          <a:bodyPr anchor="ctr">
            <a:normAutofit/>
          </a:bodyPr>
          <a:lstStyle/>
          <a:p>
            <a:pPr marL="0" indent="0">
              <a:buNone/>
            </a:pPr>
            <a:r>
              <a:rPr lang="en-US" sz="2200" b="1" dirty="0"/>
              <a:t>Municipal Act Section 365.1 Cancellation of Taxes/ Ontario Regulation 274/04 </a:t>
            </a:r>
          </a:p>
          <a:p>
            <a:pPr marL="0" indent="0">
              <a:buNone/>
            </a:pPr>
            <a:r>
              <a:rPr lang="en-US" sz="2200" b="1" dirty="0"/>
              <a:t>Planning Act Section 28 of the – Community Improvement Plans (CIPs)</a:t>
            </a:r>
            <a:endParaRPr lang="en-US" sz="2200" dirty="0"/>
          </a:p>
          <a:p>
            <a:r>
              <a:rPr lang="en-US" sz="2200" dirty="0"/>
              <a:t>CIPs are areas designated by Council pursuant to section 28 of the </a:t>
            </a:r>
            <a:r>
              <a:rPr lang="en-US" sz="2200" i="1" dirty="0"/>
              <a:t>Planning Act </a:t>
            </a:r>
            <a:r>
              <a:rPr lang="en-US" sz="2200" dirty="0"/>
              <a:t>that can provide for  365.1 </a:t>
            </a:r>
            <a:r>
              <a:rPr lang="en-US" sz="2200" i="1" dirty="0"/>
              <a:t>Municipal Act </a:t>
            </a:r>
            <a:r>
              <a:rPr lang="en-US" sz="2200" dirty="0"/>
              <a:t>tax increment grants</a:t>
            </a:r>
          </a:p>
          <a:p>
            <a:r>
              <a:rPr lang="en-US" sz="2200" dirty="0"/>
              <a:t>365.1 </a:t>
            </a:r>
            <a:r>
              <a:rPr lang="en-US" sz="2200" i="1" dirty="0"/>
              <a:t>Municipal Act </a:t>
            </a:r>
            <a:r>
              <a:rPr lang="en-US" sz="2200" dirty="0"/>
              <a:t>targets brownfield remediation, allows for tax increment grants</a:t>
            </a:r>
          </a:p>
          <a:p>
            <a:r>
              <a:rPr lang="en-US" sz="2200" dirty="0"/>
              <a:t>Program eligibility determined by the local municipality to align with priorities/needs (</a:t>
            </a:r>
            <a:r>
              <a:rPr lang="en-US" sz="2200" dirty="0" err="1"/>
              <a:t>ie</a:t>
            </a:r>
            <a:r>
              <a:rPr lang="en-US" sz="2200" dirty="0"/>
              <a:t>. affordable housing)</a:t>
            </a:r>
          </a:p>
          <a:p>
            <a:r>
              <a:rPr lang="en-US" sz="2200" dirty="0"/>
              <a:t>Allows municipality by way of by-law, to cancel the increase in property taxes during the rehabilitation and development period of the property, that result from an increase in the assessment value associated with the environmental rehabilitation and development.</a:t>
            </a:r>
          </a:p>
          <a:p>
            <a:r>
              <a:rPr lang="en-US" sz="2200" dirty="0"/>
              <a:t>Once completed, municipality benefits from increase in assessment value and property taxes.</a:t>
            </a:r>
          </a:p>
          <a:p>
            <a:r>
              <a:rPr lang="en-US" sz="2200" dirty="0"/>
              <a:t>Tax incentives under this sections are an exception to bonusing in 106</a:t>
            </a:r>
          </a:p>
          <a:p>
            <a:pPr marL="0" indent="0">
              <a:buNone/>
            </a:pPr>
            <a:r>
              <a:rPr lang="en-US" dirty="0"/>
              <a:t> </a:t>
            </a:r>
            <a:endParaRPr lang="en-US" sz="2800" dirty="0"/>
          </a:p>
          <a:p>
            <a:pPr marL="0" indent="0">
              <a:buNone/>
            </a:pPr>
            <a:endParaRPr lang="en-US" sz="2800" dirty="0"/>
          </a:p>
          <a:p>
            <a:pPr marL="914400" lvl="2" indent="0">
              <a:buNone/>
            </a:pPr>
            <a:endParaRPr lang="en-US" sz="2800" dirty="0"/>
          </a:p>
        </p:txBody>
      </p:sp>
    </p:spTree>
    <p:extLst>
      <p:ext uri="{BB962C8B-B14F-4D97-AF65-F5344CB8AC3E}">
        <p14:creationId xmlns:p14="http://schemas.microsoft.com/office/powerpoint/2010/main" val="24770455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AC2F5A-F6EF-684A-E0AC-27113185D47A}"/>
              </a:ext>
            </a:extLst>
          </p:cNvPr>
          <p:cNvSpPr>
            <a:spLocks noGrp="1"/>
          </p:cNvSpPr>
          <p:nvPr>
            <p:ph type="title"/>
          </p:nvPr>
        </p:nvSpPr>
        <p:spPr>
          <a:xfrm>
            <a:off x="71719" y="277906"/>
            <a:ext cx="3729316" cy="4643717"/>
          </a:xfrm>
        </p:spPr>
        <p:txBody>
          <a:bodyPr anchor="b">
            <a:normAutofit fontScale="90000"/>
          </a:bodyPr>
          <a:lstStyle/>
          <a:p>
            <a:pPr algn="r"/>
            <a:br>
              <a:rPr lang="en-US" sz="4000" dirty="0">
                <a:solidFill>
                  <a:srgbClr val="FFFF00"/>
                </a:solidFill>
              </a:rPr>
            </a:br>
            <a:br>
              <a:rPr lang="en-US" sz="4000" dirty="0">
                <a:solidFill>
                  <a:srgbClr val="FFFF00"/>
                </a:solidFill>
              </a:rPr>
            </a:br>
            <a:br>
              <a:rPr lang="en-US" sz="4000" dirty="0">
                <a:solidFill>
                  <a:srgbClr val="FFFF00"/>
                </a:solidFill>
              </a:rPr>
            </a:br>
            <a:r>
              <a:rPr lang="en-US" sz="2700" dirty="0">
                <a:solidFill>
                  <a:srgbClr val="FFFF00"/>
                </a:solidFill>
              </a:rPr>
              <a:t>4. How does Bill 185 impact Section 106?</a:t>
            </a:r>
            <a:br>
              <a:rPr lang="en-US" sz="2700" dirty="0">
                <a:solidFill>
                  <a:srgbClr val="FFFF00"/>
                </a:solidFill>
              </a:rPr>
            </a:br>
            <a:r>
              <a:rPr lang="en-US" sz="2700" dirty="0">
                <a:hlinkClick r:id="rId3"/>
              </a:rPr>
              <a:t>Bill 185 – Cutting Red Tape to Build More Homes Act, 2024</a:t>
            </a:r>
            <a:br>
              <a:rPr lang="en-US" sz="4000" dirty="0"/>
            </a:br>
            <a:br>
              <a:rPr lang="en-US" sz="4000" dirty="0">
                <a:solidFill>
                  <a:srgbClr val="FFFFFF"/>
                </a:solidFill>
              </a:rPr>
            </a:br>
            <a:endParaRPr lang="en-US" sz="4000" dirty="0">
              <a:solidFill>
                <a:srgbClr val="FFFFFF"/>
              </a:solidFill>
            </a:endParaRPr>
          </a:p>
        </p:txBody>
      </p:sp>
      <p:sp>
        <p:nvSpPr>
          <p:cNvPr id="3" name="Content Placeholder 2">
            <a:extLst>
              <a:ext uri="{FF2B5EF4-FFF2-40B4-BE49-F238E27FC236}">
                <a16:creationId xmlns:a16="http://schemas.microsoft.com/office/drawing/2014/main" id="{F9B8F67C-5F48-9B73-E102-4B80A315BC74}"/>
              </a:ext>
            </a:extLst>
          </p:cNvPr>
          <p:cNvSpPr>
            <a:spLocks noGrp="1"/>
          </p:cNvSpPr>
          <p:nvPr>
            <p:ph idx="1"/>
          </p:nvPr>
        </p:nvSpPr>
        <p:spPr>
          <a:xfrm>
            <a:off x="4104290" y="99785"/>
            <a:ext cx="7926346" cy="6748077"/>
          </a:xfrm>
        </p:spPr>
        <p:txBody>
          <a:bodyPr anchor="ctr">
            <a:normAutofit fontScale="47500" lnSpcReduction="20000"/>
          </a:bodyPr>
          <a:lstStyle/>
          <a:p>
            <a:pPr marL="0" indent="0">
              <a:buNone/>
            </a:pPr>
            <a:r>
              <a:rPr lang="en-US" sz="2000" dirty="0"/>
              <a:t> </a:t>
            </a:r>
          </a:p>
          <a:p>
            <a:pPr marL="0" indent="0" algn="l">
              <a:buNone/>
            </a:pPr>
            <a:endParaRPr lang="en-US" sz="1400" b="0" i="0" dirty="0">
              <a:solidFill>
                <a:srgbClr val="545454"/>
              </a:solidFill>
              <a:effectLst/>
              <a:latin typeface="Noto Sans" panose="020B0502040504020204" pitchFamily="34" charset="0"/>
            </a:endParaRPr>
          </a:p>
          <a:p>
            <a:pPr marL="0" indent="0" algn="l">
              <a:buNone/>
            </a:pPr>
            <a:endParaRPr lang="en-US" sz="1400" dirty="0">
              <a:solidFill>
                <a:srgbClr val="545454"/>
              </a:solidFill>
              <a:latin typeface="Noto Sans" panose="020B0502040504020204" pitchFamily="34" charset="0"/>
            </a:endParaRPr>
          </a:p>
          <a:p>
            <a:pPr marL="0" indent="0" algn="l">
              <a:buNone/>
            </a:pPr>
            <a:endParaRPr lang="en-US" sz="1400" b="0" i="0" dirty="0">
              <a:solidFill>
                <a:srgbClr val="545454"/>
              </a:solidFill>
              <a:effectLst/>
              <a:latin typeface="Noto Sans" panose="020B0502040504020204" pitchFamily="34" charset="0"/>
            </a:endParaRPr>
          </a:p>
          <a:p>
            <a:pPr marL="0" indent="0" algn="l">
              <a:buNone/>
            </a:pPr>
            <a:endParaRPr lang="en-US" sz="1400" dirty="0">
              <a:solidFill>
                <a:srgbClr val="545454"/>
              </a:solidFill>
              <a:latin typeface="Noto Sans" panose="020B0502040504020204" pitchFamily="34" charset="0"/>
            </a:endParaRPr>
          </a:p>
          <a:p>
            <a:r>
              <a:rPr lang="en-US" sz="4200" i="0" dirty="0">
                <a:effectLst/>
              </a:rPr>
              <a:t>Proposes a new Section 106.1 to authorize granting of assistance</a:t>
            </a:r>
          </a:p>
          <a:p>
            <a:r>
              <a:rPr lang="en-US" sz="4200" dirty="0"/>
              <a:t>De</a:t>
            </a:r>
            <a:r>
              <a:rPr lang="en-US" sz="4200" i="0" dirty="0">
                <a:effectLst/>
              </a:rPr>
              <a:t>spite section 106, </a:t>
            </a:r>
            <a:r>
              <a:rPr lang="en-US" sz="4200" dirty="0"/>
              <a:t>where “</a:t>
            </a:r>
            <a:r>
              <a:rPr lang="en-US" sz="4200" i="1" dirty="0">
                <a:effectLst/>
              </a:rPr>
              <a:t>it is necessary or desirable in the provincial interest to attract investment in Ontario</a:t>
            </a:r>
            <a:r>
              <a:rPr lang="en-US" sz="4200" i="0" dirty="0">
                <a:effectLst/>
              </a:rPr>
              <a:t>” regulations may be made authorizing a municipality to grant assistance, directly or indirectly, to a specified manufacturing business or other industrial or commercial enterprise during a specified period, and governing the granting of the assistance, including,</a:t>
            </a:r>
          </a:p>
          <a:p>
            <a:pPr marL="457200" lvl="1" indent="0">
              <a:buNone/>
            </a:pPr>
            <a:r>
              <a:rPr lang="en-US" sz="4200" i="0" dirty="0">
                <a:effectLst/>
              </a:rPr>
              <a:t> </a:t>
            </a:r>
          </a:p>
          <a:p>
            <a:pPr marL="457200" lvl="1" indent="0">
              <a:buNone/>
            </a:pPr>
            <a:r>
              <a:rPr lang="en-US" sz="4200" i="0" dirty="0">
                <a:effectLst/>
              </a:rPr>
              <a:t>(a)  setting out the types of assistance that may be granted;</a:t>
            </a:r>
          </a:p>
          <a:p>
            <a:pPr marL="457200" lvl="1" indent="0">
              <a:buNone/>
            </a:pPr>
            <a:r>
              <a:rPr lang="en-US" sz="4200" i="0" dirty="0">
                <a:effectLst/>
              </a:rPr>
              <a:t>(b)  imposing restrictions, limits or conditions on the granting of the assistance, including providing that specified assistance may only be granted with respect to specified areas within the municipality; and</a:t>
            </a:r>
          </a:p>
          <a:p>
            <a:pPr marL="457200" lvl="1" indent="0">
              <a:buNone/>
            </a:pPr>
            <a:r>
              <a:rPr lang="en-US" sz="4200" i="0" dirty="0">
                <a:effectLst/>
              </a:rPr>
              <a:t>(c)  specifying conditions that must be met before the assistance may be granted.</a:t>
            </a:r>
          </a:p>
          <a:p>
            <a:pPr marL="0" indent="0" algn="l">
              <a:buNone/>
            </a:pPr>
            <a:endParaRPr lang="en-US" sz="4200" i="0" dirty="0">
              <a:effectLst/>
            </a:endParaRPr>
          </a:p>
          <a:p>
            <a:r>
              <a:rPr lang="en-US" sz="4200" i="0" dirty="0">
                <a:effectLst/>
              </a:rPr>
              <a:t>The Bill proposes that the Regulations under s.106.1 will prevail</a:t>
            </a:r>
          </a:p>
          <a:p>
            <a:pPr marL="0" indent="0" algn="l">
              <a:buNone/>
            </a:pPr>
            <a:r>
              <a:rPr lang="en-US" sz="4200" i="0" dirty="0">
                <a:effectLst/>
              </a:rPr>
              <a:t> </a:t>
            </a:r>
          </a:p>
          <a:p>
            <a:r>
              <a:rPr lang="en-US" sz="4200" i="0" dirty="0">
                <a:effectLst/>
              </a:rPr>
              <a:t>Also -- if a municipality is authorized to grant assistance by a regulation, it will not have to comply with any procedural requirements that would otherwise apply under the </a:t>
            </a:r>
            <a:r>
              <a:rPr lang="en-US" sz="4200" i="1" dirty="0">
                <a:effectLst/>
              </a:rPr>
              <a:t>Building Code Act</a:t>
            </a:r>
            <a:r>
              <a:rPr lang="en-US" sz="4200" i="1" dirty="0"/>
              <a:t> </a:t>
            </a:r>
            <a:r>
              <a:rPr lang="en-US" sz="4200" i="0" dirty="0">
                <a:effectLst/>
              </a:rPr>
              <a:t>and the </a:t>
            </a:r>
            <a:r>
              <a:rPr lang="en-US" sz="4200" i="1" dirty="0">
                <a:effectLst/>
              </a:rPr>
              <a:t>Development Charges Act</a:t>
            </a:r>
            <a:r>
              <a:rPr lang="en-US" sz="4200" i="0" dirty="0">
                <a:effectLst/>
              </a:rPr>
              <a:t> in connection with the granting of a total or partial exemption from a levy, charge or fee.</a:t>
            </a:r>
          </a:p>
          <a:p>
            <a:pPr marL="0" indent="0">
              <a:buNone/>
            </a:pPr>
            <a:endParaRPr lang="en-US" sz="4200" dirty="0"/>
          </a:p>
          <a:p>
            <a:pPr marL="0" indent="0">
              <a:buNone/>
            </a:pPr>
            <a:endParaRPr lang="en-US" sz="4200" dirty="0"/>
          </a:p>
          <a:p>
            <a:pPr marL="0" indent="0">
              <a:buNone/>
            </a:pPr>
            <a:endParaRPr lang="en-US" sz="42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1721661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7A594F2-3D4A-8E60-931D-5999C3720047}"/>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Review of Today’s  Outline		</a:t>
            </a:r>
          </a:p>
        </p:txBody>
      </p:sp>
      <p:sp>
        <p:nvSpPr>
          <p:cNvPr id="3" name="Content Placeholder 2">
            <a:extLst>
              <a:ext uri="{FF2B5EF4-FFF2-40B4-BE49-F238E27FC236}">
                <a16:creationId xmlns:a16="http://schemas.microsoft.com/office/drawing/2014/main" id="{CE3E0890-40B7-E23F-91EB-53999BB43111}"/>
              </a:ext>
            </a:extLst>
          </p:cNvPr>
          <p:cNvSpPr>
            <a:spLocks noGrp="1"/>
          </p:cNvSpPr>
          <p:nvPr>
            <p:ph idx="1"/>
          </p:nvPr>
        </p:nvSpPr>
        <p:spPr>
          <a:xfrm>
            <a:off x="5715000" y="323850"/>
            <a:ext cx="6324600" cy="6353175"/>
          </a:xfrm>
        </p:spPr>
        <p:txBody>
          <a:bodyPr anchor="ctr">
            <a:normAutofit/>
          </a:bodyPr>
          <a:lstStyle/>
          <a:p>
            <a:pPr marL="514350" indent="-514350">
              <a:buAutoNum type="arabicPeriod"/>
            </a:pPr>
            <a:r>
              <a:rPr lang="en-US" dirty="0"/>
              <a:t>What is Section 106? </a:t>
            </a:r>
          </a:p>
          <a:p>
            <a:pPr marL="457200" lvl="1" indent="0">
              <a:buNone/>
            </a:pPr>
            <a:r>
              <a:rPr lang="en-US" sz="2800" dirty="0">
                <a:sym typeface="Wingdings" panose="05000000000000000000" pitchFamily="2" charset="2"/>
              </a:rPr>
              <a:t> </a:t>
            </a:r>
            <a:r>
              <a:rPr lang="en-US" sz="2800" dirty="0"/>
              <a:t>Text of legislative provision</a:t>
            </a:r>
          </a:p>
          <a:p>
            <a:pPr marL="514350" indent="-514350">
              <a:buAutoNum type="arabicPeriod"/>
            </a:pPr>
            <a:r>
              <a:rPr lang="en-US" dirty="0"/>
              <a:t>What is its history and interpretation/application?</a:t>
            </a:r>
          </a:p>
          <a:p>
            <a:pPr marL="457200" lvl="1" indent="0">
              <a:buNone/>
            </a:pPr>
            <a:r>
              <a:rPr lang="en-US" sz="2800" dirty="0">
                <a:sym typeface="Wingdings" panose="05000000000000000000" pitchFamily="2" charset="2"/>
              </a:rPr>
              <a:t> </a:t>
            </a:r>
            <a:r>
              <a:rPr lang="en-US" sz="2800" dirty="0"/>
              <a:t>Courts </a:t>
            </a:r>
          </a:p>
          <a:p>
            <a:pPr marL="514350" indent="-514350">
              <a:buAutoNum type="arabicPeriod"/>
            </a:pPr>
            <a:r>
              <a:rPr lang="en-US" dirty="0"/>
              <a:t>Are there any exemptions/exceptions?</a:t>
            </a:r>
          </a:p>
          <a:p>
            <a:pPr marL="514350" indent="-514350">
              <a:buAutoNum type="arabicPeriod"/>
            </a:pPr>
            <a:r>
              <a:rPr lang="en-US" dirty="0"/>
              <a:t>How does Bill 185 impact Section 106?</a:t>
            </a:r>
          </a:p>
          <a:p>
            <a:pPr marL="514350" indent="-514350">
              <a:buAutoNum type="arabicPeriod"/>
            </a:pPr>
            <a:r>
              <a:rPr lang="en-US" dirty="0"/>
              <a:t>How is Section 106 relevant to your work?  Questions/Discussion </a:t>
            </a:r>
          </a:p>
        </p:txBody>
      </p:sp>
    </p:spTree>
    <p:extLst>
      <p:ext uri="{BB962C8B-B14F-4D97-AF65-F5344CB8AC3E}">
        <p14:creationId xmlns:p14="http://schemas.microsoft.com/office/powerpoint/2010/main" val="1428829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98706E3-2BC7-72A4-2750-1A7A33EAC06C}"/>
              </a:ext>
            </a:extLst>
          </p:cNvPr>
          <p:cNvSpPr>
            <a:spLocks noGrp="1"/>
          </p:cNvSpPr>
          <p:nvPr>
            <p:ph type="title"/>
          </p:nvPr>
        </p:nvSpPr>
        <p:spPr>
          <a:xfrm>
            <a:off x="802429" y="259362"/>
            <a:ext cx="10702216" cy="877729"/>
          </a:xfrm>
        </p:spPr>
        <p:txBody>
          <a:bodyPr anchor="ctr">
            <a:normAutofit fontScale="90000"/>
          </a:bodyPr>
          <a:lstStyle/>
          <a:p>
            <a:pPr algn="ctr"/>
            <a:br>
              <a:rPr lang="en-US" sz="3600" dirty="0">
                <a:solidFill>
                  <a:srgbClr val="FFFF00"/>
                </a:solidFill>
              </a:rPr>
            </a:br>
            <a:r>
              <a:rPr lang="en-US" sz="3600" dirty="0">
                <a:solidFill>
                  <a:srgbClr val="FFFF00"/>
                </a:solidFill>
              </a:rPr>
              <a:t>5. How is Section 106 relevant to your work?  Questions/Discussion </a:t>
            </a:r>
            <a:br>
              <a:rPr lang="en-US" sz="2800" dirty="0">
                <a:solidFill>
                  <a:srgbClr val="FFFF00"/>
                </a:solidFill>
              </a:rPr>
            </a:br>
            <a:endParaRPr lang="en-US" sz="2800" dirty="0">
              <a:solidFill>
                <a:srgbClr val="FFFF00"/>
              </a:solidFill>
            </a:endParaRPr>
          </a:p>
        </p:txBody>
      </p:sp>
      <p:graphicFrame>
        <p:nvGraphicFramePr>
          <p:cNvPr id="5" name="Content Placeholder 2">
            <a:extLst>
              <a:ext uri="{FF2B5EF4-FFF2-40B4-BE49-F238E27FC236}">
                <a16:creationId xmlns:a16="http://schemas.microsoft.com/office/drawing/2014/main" id="{9CEEB1C8-DD0D-6B97-802E-5991A45E366B}"/>
              </a:ext>
            </a:extLst>
          </p:cNvPr>
          <p:cNvGraphicFramePr>
            <a:graphicFrameLocks noGrp="1"/>
          </p:cNvGraphicFramePr>
          <p:nvPr>
            <p:ph idx="1"/>
            <p:extLst>
              <p:ext uri="{D42A27DB-BD31-4B8C-83A1-F6EECF244321}">
                <p14:modId xmlns:p14="http://schemas.microsoft.com/office/powerpoint/2010/main" val="3308221438"/>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descr="Questions">
            <a:extLst>
              <a:ext uri="{FF2B5EF4-FFF2-40B4-BE49-F238E27FC236}">
                <a16:creationId xmlns:a16="http://schemas.microsoft.com/office/drawing/2014/main" id="{E6BE2BA1-7F6A-2CA5-4725-39BBE2B08D4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30990" y="2547257"/>
            <a:ext cx="2275374" cy="2275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4546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C598F67-090B-C315-75D4-03E9822E1A35}"/>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The Anti-Bonus Round: </a:t>
            </a:r>
            <a:br>
              <a:rPr lang="en-US" sz="4000" dirty="0">
                <a:solidFill>
                  <a:srgbClr val="FFFFFF"/>
                </a:solidFill>
              </a:rPr>
            </a:br>
            <a:r>
              <a:rPr lang="en-US" sz="4000" dirty="0">
                <a:solidFill>
                  <a:srgbClr val="FFFFFF"/>
                </a:solidFill>
              </a:rPr>
              <a:t>Section 106</a:t>
            </a:r>
          </a:p>
        </p:txBody>
      </p:sp>
      <p:sp>
        <p:nvSpPr>
          <p:cNvPr id="3" name="Content Placeholder 2">
            <a:extLst>
              <a:ext uri="{FF2B5EF4-FFF2-40B4-BE49-F238E27FC236}">
                <a16:creationId xmlns:a16="http://schemas.microsoft.com/office/drawing/2014/main" id="{6E725E0C-B4EC-58A2-48B5-EE6F83FC304E}"/>
              </a:ext>
            </a:extLst>
          </p:cNvPr>
          <p:cNvSpPr>
            <a:spLocks noGrp="1"/>
          </p:cNvSpPr>
          <p:nvPr>
            <p:ph idx="1"/>
          </p:nvPr>
        </p:nvSpPr>
        <p:spPr>
          <a:xfrm>
            <a:off x="6503158" y="649480"/>
            <a:ext cx="4862447" cy="5546047"/>
          </a:xfrm>
        </p:spPr>
        <p:txBody>
          <a:bodyPr anchor="ctr">
            <a:normAutofit fontScale="92500" lnSpcReduction="10000"/>
          </a:bodyPr>
          <a:lstStyle/>
          <a:p>
            <a:pPr marL="0" indent="0" algn="ctr">
              <a:buNone/>
            </a:pPr>
            <a:r>
              <a:rPr lang="en-US" sz="2000" b="1" dirty="0"/>
              <a:t>AMCTO ZONE 6 – Spring Zone Meeting</a:t>
            </a:r>
          </a:p>
          <a:p>
            <a:pPr marL="0" indent="0" algn="ctr">
              <a:buNone/>
            </a:pPr>
            <a:r>
              <a:rPr lang="en-US" sz="2000" b="1" dirty="0"/>
              <a:t>Brockville</a:t>
            </a:r>
          </a:p>
          <a:p>
            <a:pPr>
              <a:buFont typeface="Wingdings" panose="05000000000000000000" pitchFamily="2" charset="2"/>
              <a:buChar char="Ø"/>
            </a:pPr>
            <a:r>
              <a:rPr lang="en-US" sz="2000" dirty="0"/>
              <a:t>Introductions </a:t>
            </a:r>
          </a:p>
          <a:p>
            <a:pPr marL="0" indent="0">
              <a:buNone/>
            </a:pPr>
            <a:endParaRPr lang="en-US" sz="2000" dirty="0"/>
          </a:p>
          <a:p>
            <a:pPr>
              <a:buFont typeface="Wingdings" panose="05000000000000000000" pitchFamily="2" charset="2"/>
              <a:buChar char="Ø"/>
            </a:pPr>
            <a:r>
              <a:rPr lang="en-US" sz="2000" dirty="0"/>
              <a:t>Note/Disclaimer: </a:t>
            </a:r>
          </a:p>
          <a:p>
            <a:r>
              <a:rPr lang="en-US" sz="2000" dirty="0"/>
              <a:t>This presentation is for informational purposes only and is not intended to provide, and should not be relied on for, legal advice.  The contents of this presentation are provided as a general guide on the subject matter and should not be used as a substitute for consultation with professional legal advisors. Please consult with your legal counsel. </a:t>
            </a:r>
          </a:p>
          <a:p>
            <a:r>
              <a:rPr lang="en-US" sz="2000" dirty="0"/>
              <a:t>The views and opinions expressed in this presentation are those of the presenters and do not necessarily reflect the official policy or position of the presenters’ employer/organization or of the AMCTO. </a:t>
            </a:r>
          </a:p>
        </p:txBody>
      </p:sp>
    </p:spTree>
    <p:extLst>
      <p:ext uri="{BB962C8B-B14F-4D97-AF65-F5344CB8AC3E}">
        <p14:creationId xmlns:p14="http://schemas.microsoft.com/office/powerpoint/2010/main" val="3248571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7A594F2-3D4A-8E60-931D-5999C3720047}"/>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Outline		</a:t>
            </a:r>
          </a:p>
        </p:txBody>
      </p:sp>
      <p:sp>
        <p:nvSpPr>
          <p:cNvPr id="3" name="Content Placeholder 2">
            <a:extLst>
              <a:ext uri="{FF2B5EF4-FFF2-40B4-BE49-F238E27FC236}">
                <a16:creationId xmlns:a16="http://schemas.microsoft.com/office/drawing/2014/main" id="{CE3E0890-40B7-E23F-91EB-53999BB43111}"/>
              </a:ext>
            </a:extLst>
          </p:cNvPr>
          <p:cNvSpPr>
            <a:spLocks noGrp="1"/>
          </p:cNvSpPr>
          <p:nvPr>
            <p:ph idx="1"/>
          </p:nvPr>
        </p:nvSpPr>
        <p:spPr>
          <a:xfrm>
            <a:off x="5715000" y="323850"/>
            <a:ext cx="6324600" cy="6353175"/>
          </a:xfrm>
        </p:spPr>
        <p:txBody>
          <a:bodyPr anchor="ctr">
            <a:normAutofit/>
          </a:bodyPr>
          <a:lstStyle/>
          <a:p>
            <a:pPr marL="514350" indent="-514350">
              <a:buAutoNum type="arabicPeriod"/>
            </a:pPr>
            <a:r>
              <a:rPr lang="en-US" dirty="0"/>
              <a:t>What is Section 106? </a:t>
            </a:r>
          </a:p>
          <a:p>
            <a:pPr marL="457200" lvl="1" indent="0">
              <a:buNone/>
            </a:pPr>
            <a:r>
              <a:rPr lang="en-US" sz="2800" dirty="0">
                <a:sym typeface="Wingdings" panose="05000000000000000000" pitchFamily="2" charset="2"/>
              </a:rPr>
              <a:t> </a:t>
            </a:r>
            <a:r>
              <a:rPr lang="en-US" sz="2800" dirty="0"/>
              <a:t>Text of legislative provision</a:t>
            </a:r>
          </a:p>
          <a:p>
            <a:pPr marL="514350" indent="-514350">
              <a:buAutoNum type="arabicPeriod"/>
            </a:pPr>
            <a:r>
              <a:rPr lang="en-US" dirty="0"/>
              <a:t>What is its history and interpretation/application?</a:t>
            </a:r>
          </a:p>
          <a:p>
            <a:pPr marL="457200" lvl="1" indent="0">
              <a:buNone/>
            </a:pPr>
            <a:r>
              <a:rPr lang="en-US" sz="2800" dirty="0">
                <a:sym typeface="Wingdings" panose="05000000000000000000" pitchFamily="2" charset="2"/>
              </a:rPr>
              <a:t> </a:t>
            </a:r>
            <a:r>
              <a:rPr lang="en-US" sz="2800" dirty="0"/>
              <a:t>Courts </a:t>
            </a:r>
          </a:p>
          <a:p>
            <a:pPr marL="514350" indent="-514350">
              <a:buAutoNum type="arabicPeriod"/>
            </a:pPr>
            <a:r>
              <a:rPr lang="en-US" dirty="0"/>
              <a:t>Are there any exemptions/exceptions?</a:t>
            </a:r>
          </a:p>
          <a:p>
            <a:pPr marL="514350" indent="-514350">
              <a:buAutoNum type="arabicPeriod"/>
            </a:pPr>
            <a:r>
              <a:rPr lang="en-US" dirty="0"/>
              <a:t>How does Bill 185 impact Section 106?</a:t>
            </a:r>
          </a:p>
          <a:p>
            <a:pPr marL="514350" indent="-514350">
              <a:buAutoNum type="arabicPeriod"/>
            </a:pPr>
            <a:r>
              <a:rPr lang="en-US" dirty="0"/>
              <a:t>How is Section 106 relevant to your work?  Questions/Discussion </a:t>
            </a:r>
          </a:p>
        </p:txBody>
      </p:sp>
    </p:spTree>
    <p:extLst>
      <p:ext uri="{BB962C8B-B14F-4D97-AF65-F5344CB8AC3E}">
        <p14:creationId xmlns:p14="http://schemas.microsoft.com/office/powerpoint/2010/main" val="1635337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65F2DF-3C3A-1738-DC51-87BC4EF76212}"/>
              </a:ext>
            </a:extLst>
          </p:cNvPr>
          <p:cNvSpPr>
            <a:spLocks noGrp="1"/>
          </p:cNvSpPr>
          <p:nvPr>
            <p:ph type="title"/>
          </p:nvPr>
        </p:nvSpPr>
        <p:spPr>
          <a:xfrm>
            <a:off x="1371599" y="294538"/>
            <a:ext cx="9895951" cy="1033669"/>
          </a:xfrm>
        </p:spPr>
        <p:txBody>
          <a:bodyPr>
            <a:normAutofit/>
          </a:bodyPr>
          <a:lstStyle/>
          <a:p>
            <a:pPr algn="ctr"/>
            <a:r>
              <a:rPr lang="en-US" sz="2400" dirty="0">
                <a:solidFill>
                  <a:srgbClr val="FFFF00"/>
                </a:solidFill>
              </a:rPr>
              <a:t>1. What is Section 106? </a:t>
            </a:r>
            <a:br>
              <a:rPr lang="en-US" sz="2400" dirty="0"/>
            </a:br>
            <a:r>
              <a:rPr lang="en-US" sz="4000" i="1" dirty="0">
                <a:solidFill>
                  <a:srgbClr val="FFFFFF"/>
                </a:solidFill>
              </a:rPr>
              <a:t>Municipal Act, 2001, </a:t>
            </a:r>
            <a:r>
              <a:rPr lang="en-US" sz="4000" dirty="0">
                <a:solidFill>
                  <a:srgbClr val="FFFFFF"/>
                </a:solidFill>
              </a:rPr>
              <a:t>Section 106</a:t>
            </a:r>
          </a:p>
        </p:txBody>
      </p:sp>
      <p:sp>
        <p:nvSpPr>
          <p:cNvPr id="3" name="Content Placeholder 2">
            <a:extLst>
              <a:ext uri="{FF2B5EF4-FFF2-40B4-BE49-F238E27FC236}">
                <a16:creationId xmlns:a16="http://schemas.microsoft.com/office/drawing/2014/main" id="{9FE9881E-DA80-E8D9-4CB5-57B43DA7FB62}"/>
              </a:ext>
            </a:extLst>
          </p:cNvPr>
          <p:cNvSpPr>
            <a:spLocks noGrp="1"/>
          </p:cNvSpPr>
          <p:nvPr>
            <p:ph idx="1"/>
          </p:nvPr>
        </p:nvSpPr>
        <p:spPr>
          <a:xfrm>
            <a:off x="242597" y="1622745"/>
            <a:ext cx="11949400" cy="5235255"/>
          </a:xfrm>
        </p:spPr>
        <p:txBody>
          <a:bodyPr anchor="ctr">
            <a:normAutofit/>
          </a:bodyPr>
          <a:lstStyle/>
          <a:p>
            <a:pPr marL="0" indent="0">
              <a:buNone/>
            </a:pPr>
            <a:r>
              <a:rPr lang="en-US" sz="2000" b="0" i="0" cap="small" dirty="0">
                <a:effectLst/>
                <a:latin typeface="Helvetica Neue"/>
              </a:rPr>
              <a:t>Economic Development Services</a:t>
            </a:r>
          </a:p>
          <a:p>
            <a:pPr marL="0" indent="0">
              <a:buNone/>
            </a:pPr>
            <a:r>
              <a:rPr lang="en-US" sz="2000" b="1" i="0" dirty="0">
                <a:effectLst/>
                <a:latin typeface="Helvetica Neue"/>
              </a:rPr>
              <a:t>Assistance prohibited</a:t>
            </a:r>
          </a:p>
          <a:p>
            <a:pPr marL="0" indent="0">
              <a:buNone/>
            </a:pPr>
            <a:r>
              <a:rPr lang="en-US" sz="2000" b="1" i="0" dirty="0">
                <a:effectLst/>
                <a:latin typeface="Arial" panose="020B0604020202020204" pitchFamily="34" charset="0"/>
              </a:rPr>
              <a:t>106 </a:t>
            </a:r>
            <a:r>
              <a:rPr lang="en-US" sz="2000" b="0" i="0" dirty="0">
                <a:effectLst/>
                <a:latin typeface="Arial" panose="020B0604020202020204" pitchFamily="34" charset="0"/>
              </a:rPr>
              <a:t>(1) Despite any Act, a municipality shall not assist directly or indirectly any manufacturing business or other industrial or commercial enterprise through the granting of bonuses for that purpose.   </a:t>
            </a:r>
          </a:p>
          <a:p>
            <a:pPr marL="0" indent="0">
              <a:buNone/>
            </a:pPr>
            <a:r>
              <a:rPr lang="en-US" sz="2000" b="1" i="0" dirty="0">
                <a:effectLst/>
                <a:latin typeface="Helvetica Neue"/>
              </a:rPr>
              <a:t>Same</a:t>
            </a:r>
          </a:p>
          <a:p>
            <a:pPr marL="0" indent="0">
              <a:buNone/>
            </a:pPr>
            <a:r>
              <a:rPr lang="en-US" sz="2000" b="0" i="0" dirty="0">
                <a:effectLst/>
                <a:latin typeface="Arial" panose="020B0604020202020204" pitchFamily="34" charset="0"/>
              </a:rPr>
              <a:t>(2) Without limiting subsection (1), the municipality shall not grant assistance by,</a:t>
            </a:r>
          </a:p>
          <a:p>
            <a:pPr marL="0" indent="0">
              <a:buNone/>
            </a:pPr>
            <a:r>
              <a:rPr lang="en-US" sz="2000" b="0" i="0" dirty="0">
                <a:effectLst/>
                <a:latin typeface="Arial" panose="020B0604020202020204" pitchFamily="34" charset="0"/>
              </a:rPr>
              <a:t>(a)  giving or lending any property of the municipality, including money;</a:t>
            </a:r>
          </a:p>
          <a:p>
            <a:pPr marL="0" indent="0">
              <a:buNone/>
            </a:pPr>
            <a:r>
              <a:rPr lang="en-US" sz="2000" b="0" i="0" dirty="0">
                <a:effectLst/>
                <a:latin typeface="Arial" panose="020B0604020202020204" pitchFamily="34" charset="0"/>
              </a:rPr>
              <a:t>(b)  guaranteeing borrowing;</a:t>
            </a:r>
          </a:p>
          <a:p>
            <a:pPr marL="0" indent="0">
              <a:buNone/>
            </a:pPr>
            <a:r>
              <a:rPr lang="en-US" sz="2000" b="0" i="0" dirty="0">
                <a:effectLst/>
                <a:latin typeface="Arial" panose="020B0604020202020204" pitchFamily="34" charset="0"/>
              </a:rPr>
              <a:t>(c)  leasing or selling any property of the municipality at below fair market value; or</a:t>
            </a:r>
          </a:p>
          <a:p>
            <a:pPr marL="0" indent="0">
              <a:buNone/>
            </a:pPr>
            <a:r>
              <a:rPr lang="en-US" sz="2000" b="0" i="0" dirty="0">
                <a:effectLst/>
                <a:latin typeface="Arial" panose="020B0604020202020204" pitchFamily="34" charset="0"/>
              </a:rPr>
              <a:t>(d)  giving a total or partial exemption from any levy, charge or fee.    </a:t>
            </a:r>
          </a:p>
          <a:p>
            <a:pPr marL="0" indent="0">
              <a:buNone/>
            </a:pPr>
            <a:r>
              <a:rPr lang="en-US" sz="2000" b="1" i="0" dirty="0">
                <a:effectLst/>
                <a:latin typeface="Helvetica Neue"/>
              </a:rPr>
              <a:t>Exception</a:t>
            </a:r>
          </a:p>
          <a:p>
            <a:pPr marL="0" indent="0">
              <a:buNone/>
            </a:pPr>
            <a:r>
              <a:rPr lang="en-US" sz="2000" b="0" i="0" dirty="0">
                <a:effectLst/>
                <a:latin typeface="Arial" panose="020B0604020202020204" pitchFamily="34" charset="0"/>
              </a:rPr>
              <a:t>(3) Subsection (1) does not apply to a council exercising its authority under subsection 28 (6), (7) or (7.2) of the </a:t>
            </a:r>
            <a:r>
              <a:rPr lang="en-US" sz="2000" b="0" i="1" dirty="0">
                <a:effectLst/>
                <a:latin typeface="Arial" panose="020B0604020202020204" pitchFamily="34" charset="0"/>
              </a:rPr>
              <a:t>Planning Act </a:t>
            </a:r>
            <a:r>
              <a:rPr lang="en-US" sz="2000" b="0" i="0" dirty="0">
                <a:effectLst/>
                <a:latin typeface="Arial" panose="020B0604020202020204" pitchFamily="34" charset="0"/>
              </a:rPr>
              <a:t>or under section 365.1 of this Act. </a:t>
            </a:r>
          </a:p>
          <a:p>
            <a:pPr marL="0" indent="0">
              <a:buNone/>
            </a:pPr>
            <a:endParaRPr lang="en-US" sz="1300" dirty="0"/>
          </a:p>
        </p:txBody>
      </p:sp>
    </p:spTree>
    <p:extLst>
      <p:ext uri="{BB962C8B-B14F-4D97-AF65-F5344CB8AC3E}">
        <p14:creationId xmlns:p14="http://schemas.microsoft.com/office/powerpoint/2010/main" val="1819661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A9D8F66-1593-AEB7-4D65-DD5F3B9DE46E}"/>
              </a:ext>
            </a:extLst>
          </p:cNvPr>
          <p:cNvSpPr>
            <a:spLocks noGrp="1"/>
          </p:cNvSpPr>
          <p:nvPr>
            <p:ph type="title"/>
          </p:nvPr>
        </p:nvSpPr>
        <p:spPr>
          <a:xfrm>
            <a:off x="826396" y="586855"/>
            <a:ext cx="4230100" cy="3387497"/>
          </a:xfrm>
        </p:spPr>
        <p:txBody>
          <a:bodyPr anchor="b">
            <a:normAutofit/>
          </a:bodyPr>
          <a:lstStyle/>
          <a:p>
            <a:pPr algn="r"/>
            <a:br>
              <a:rPr lang="en-US" sz="2800" dirty="0">
                <a:solidFill>
                  <a:srgbClr val="FFFF00"/>
                </a:solidFill>
              </a:rPr>
            </a:br>
            <a:br>
              <a:rPr lang="en-US" sz="2800" dirty="0">
                <a:solidFill>
                  <a:srgbClr val="FFFF00"/>
                </a:solidFill>
              </a:rPr>
            </a:br>
            <a:br>
              <a:rPr lang="en-US" sz="2800" dirty="0">
                <a:solidFill>
                  <a:srgbClr val="FFFF00"/>
                </a:solidFill>
              </a:rPr>
            </a:br>
            <a:r>
              <a:rPr lang="en-US" sz="2800" dirty="0">
                <a:solidFill>
                  <a:schemeClr val="bg1"/>
                </a:solidFill>
              </a:rPr>
              <a:t>Section 106: </a:t>
            </a:r>
            <a:br>
              <a:rPr lang="en-US" sz="2800" dirty="0">
                <a:solidFill>
                  <a:schemeClr val="bg1"/>
                </a:solidFill>
              </a:rPr>
            </a:br>
            <a:r>
              <a:rPr lang="en-US" sz="2800" dirty="0">
                <a:solidFill>
                  <a:srgbClr val="FFFF00"/>
                </a:solidFill>
              </a:rPr>
              <a:t>2. What is its history and interpretation/application?</a:t>
            </a:r>
            <a:br>
              <a:rPr lang="en-US" sz="2800" dirty="0">
                <a:solidFill>
                  <a:srgbClr val="FFFF00"/>
                </a:solidFill>
              </a:rPr>
            </a:br>
            <a:r>
              <a:rPr lang="en-US" sz="2800" dirty="0">
                <a:solidFill>
                  <a:srgbClr val="FFFF00"/>
                </a:solidFill>
              </a:rPr>
              <a:t>….Courts </a:t>
            </a:r>
            <a:br>
              <a:rPr lang="en-US" sz="2800" dirty="0">
                <a:solidFill>
                  <a:srgbClr val="FFFFFF"/>
                </a:solidFill>
              </a:rPr>
            </a:br>
            <a:endParaRPr lang="en-US" sz="2800" dirty="0">
              <a:solidFill>
                <a:srgbClr val="FFFFFF"/>
              </a:solidFill>
            </a:endParaRPr>
          </a:p>
        </p:txBody>
      </p:sp>
      <p:sp>
        <p:nvSpPr>
          <p:cNvPr id="3" name="Content Placeholder 2">
            <a:extLst>
              <a:ext uri="{FF2B5EF4-FFF2-40B4-BE49-F238E27FC236}">
                <a16:creationId xmlns:a16="http://schemas.microsoft.com/office/drawing/2014/main" id="{29CF7B86-3655-1223-C19B-7106B95F9E3D}"/>
              </a:ext>
            </a:extLst>
          </p:cNvPr>
          <p:cNvSpPr>
            <a:spLocks noGrp="1"/>
          </p:cNvSpPr>
          <p:nvPr>
            <p:ph idx="1"/>
          </p:nvPr>
        </p:nvSpPr>
        <p:spPr>
          <a:xfrm>
            <a:off x="6007232" y="649480"/>
            <a:ext cx="6022843" cy="5546047"/>
          </a:xfrm>
        </p:spPr>
        <p:txBody>
          <a:bodyPr anchor="ctr">
            <a:normAutofit/>
          </a:bodyPr>
          <a:lstStyle/>
          <a:p>
            <a:pPr marL="0" indent="0">
              <a:buNone/>
            </a:pPr>
            <a:r>
              <a:rPr lang="en-US" sz="3200" dirty="0">
                <a:latin typeface="Aptos" panose="020B0004020202020204" pitchFamily="34" charset="0"/>
              </a:rPr>
              <a:t>What does this all mean?</a:t>
            </a:r>
          </a:p>
          <a:p>
            <a:pPr marL="0" indent="0">
              <a:buNone/>
            </a:pPr>
            <a:endParaRPr lang="en-US" sz="3200" dirty="0">
              <a:latin typeface="Aptos" panose="020B0004020202020204" pitchFamily="34" charset="0"/>
            </a:endParaRPr>
          </a:p>
          <a:p>
            <a:pPr algn="l">
              <a:buFont typeface="Wingdings" panose="05000000000000000000" pitchFamily="2" charset="2"/>
              <a:buChar char="v"/>
            </a:pPr>
            <a:r>
              <a:rPr lang="en-US" sz="2400" b="0" i="1" dirty="0">
                <a:solidFill>
                  <a:srgbClr val="212529"/>
                </a:solidFill>
                <a:effectLst/>
              </a:rPr>
              <a:t>Kendrick v. The Corp. of The City of Nelson</a:t>
            </a:r>
            <a:r>
              <a:rPr lang="en-US" sz="2400" b="0" i="0" dirty="0">
                <a:solidFill>
                  <a:srgbClr val="212529"/>
                </a:solidFill>
                <a:effectLst/>
              </a:rPr>
              <a:t>, 1997 </a:t>
            </a:r>
            <a:r>
              <a:rPr lang="en-US" sz="2400" b="0" i="0" dirty="0" err="1">
                <a:solidFill>
                  <a:srgbClr val="212529"/>
                </a:solidFill>
                <a:effectLst/>
              </a:rPr>
              <a:t>CanLII</a:t>
            </a:r>
            <a:r>
              <a:rPr lang="en-US" sz="2400" b="0" i="0" dirty="0">
                <a:solidFill>
                  <a:srgbClr val="212529"/>
                </a:solidFill>
                <a:effectLst/>
              </a:rPr>
              <a:t> 2032 (BC SC)</a:t>
            </a:r>
          </a:p>
          <a:p>
            <a:pPr>
              <a:buFont typeface="Wingdings" panose="05000000000000000000" pitchFamily="2" charset="2"/>
              <a:buChar char="v"/>
            </a:pPr>
            <a:r>
              <a:rPr lang="en-US" sz="2400" i="1" dirty="0"/>
              <a:t>1085459 Ontario Ltd. V. Prince Edward County </a:t>
            </a:r>
            <a:r>
              <a:rPr lang="en-US" sz="2400" dirty="0"/>
              <a:t>[2005] </a:t>
            </a:r>
            <a:r>
              <a:rPr lang="en-US" sz="2400" dirty="0" err="1"/>
              <a:t>CanLii</a:t>
            </a:r>
            <a:r>
              <a:rPr lang="en-US" sz="2400" dirty="0"/>
              <a:t> 28851</a:t>
            </a:r>
          </a:p>
          <a:p>
            <a:pPr>
              <a:buFont typeface="Wingdings" panose="05000000000000000000" pitchFamily="2" charset="2"/>
              <a:buChar char="v"/>
            </a:pPr>
            <a:r>
              <a:rPr lang="en-US" sz="2400" i="1" dirty="0"/>
              <a:t>Friends of Lansdowne Inc. v. Ottawa (City)</a:t>
            </a:r>
            <a:r>
              <a:rPr lang="en-US" sz="2400" dirty="0"/>
              <a:t> 2011 </a:t>
            </a:r>
            <a:r>
              <a:rPr lang="en-US" sz="2400" dirty="0" err="1"/>
              <a:t>CanLii</a:t>
            </a:r>
            <a:r>
              <a:rPr lang="en-US" sz="2400" dirty="0"/>
              <a:t> ONSC 4402; 2012 ONCA 273</a:t>
            </a:r>
          </a:p>
          <a:p>
            <a:pPr>
              <a:buFont typeface="Wingdings" panose="05000000000000000000" pitchFamily="2" charset="2"/>
              <a:buChar char="v"/>
            </a:pPr>
            <a:r>
              <a:rPr lang="en-US" sz="2400" i="1" dirty="0"/>
              <a:t>Unifor, Local 1688 v. The City of Ottawa</a:t>
            </a:r>
            <a:r>
              <a:rPr lang="en-US" sz="2400" dirty="0"/>
              <a:t>, 2018 ONSC 3377</a:t>
            </a:r>
          </a:p>
          <a:p>
            <a:pPr marL="0" indent="0">
              <a:buNone/>
            </a:pPr>
            <a:endParaRPr lang="en-US" sz="2000" dirty="0"/>
          </a:p>
        </p:txBody>
      </p:sp>
    </p:spTree>
    <p:extLst>
      <p:ext uri="{BB962C8B-B14F-4D97-AF65-F5344CB8AC3E}">
        <p14:creationId xmlns:p14="http://schemas.microsoft.com/office/powerpoint/2010/main" val="25647557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6B6CA1-12F8-D215-1307-8C7CC20A9272}"/>
              </a:ext>
            </a:extLst>
          </p:cNvPr>
          <p:cNvSpPr>
            <a:spLocks noGrp="1"/>
          </p:cNvSpPr>
          <p:nvPr>
            <p:ph type="title"/>
          </p:nvPr>
        </p:nvSpPr>
        <p:spPr>
          <a:xfrm>
            <a:off x="533400" y="5554639"/>
            <a:ext cx="10508885" cy="982473"/>
          </a:xfrm>
        </p:spPr>
        <p:txBody>
          <a:bodyPr>
            <a:normAutofit fontScale="90000"/>
          </a:bodyPr>
          <a:lstStyle/>
          <a:p>
            <a:br>
              <a:rPr lang="en-US" sz="1000" b="0" i="0" dirty="0">
                <a:solidFill>
                  <a:srgbClr val="FFFFFF"/>
                </a:solidFill>
                <a:effectLst/>
                <a:latin typeface="Open Sans" panose="020B0606030504020204" pitchFamily="34" charset="0"/>
              </a:rPr>
            </a:br>
            <a:br>
              <a:rPr lang="en-US" sz="3200" b="0" i="0" dirty="0">
                <a:solidFill>
                  <a:srgbClr val="FFFFFF"/>
                </a:solidFill>
                <a:effectLst/>
                <a:latin typeface="Open Sans" panose="020B0606030504020204" pitchFamily="34" charset="0"/>
              </a:rPr>
            </a:br>
            <a:r>
              <a:rPr lang="en-US" sz="3200" b="0" i="1" dirty="0">
                <a:solidFill>
                  <a:srgbClr val="FFFFFF"/>
                </a:solidFill>
                <a:effectLst/>
                <a:latin typeface="Open Sans" panose="020B0606030504020204" pitchFamily="34" charset="0"/>
              </a:rPr>
              <a:t>Kendrick v. The Corp. of The City of Nelson</a:t>
            </a:r>
            <a:r>
              <a:rPr lang="en-US" sz="3200" b="0" i="0" dirty="0">
                <a:solidFill>
                  <a:srgbClr val="FFFFFF"/>
                </a:solidFill>
                <a:effectLst/>
                <a:latin typeface="Open Sans" panose="020B0606030504020204" pitchFamily="34" charset="0"/>
              </a:rPr>
              <a:t>, 1997</a:t>
            </a:r>
            <a:br>
              <a:rPr lang="en-US" sz="1000" b="0" i="0" dirty="0">
                <a:solidFill>
                  <a:srgbClr val="FFFFFF"/>
                </a:solidFill>
                <a:effectLst/>
                <a:latin typeface="Open Sans" panose="020B0606030504020204" pitchFamily="34" charset="0"/>
              </a:rPr>
            </a:br>
            <a:br>
              <a:rPr lang="en-US" sz="1000" dirty="0">
                <a:solidFill>
                  <a:srgbClr val="FFFFFF"/>
                </a:solidFill>
              </a:rPr>
            </a:br>
            <a:endParaRPr lang="en-US" sz="1000" dirty="0">
              <a:solidFill>
                <a:srgbClr val="FFFFFF"/>
              </a:solidFill>
            </a:endParaRPr>
          </a:p>
        </p:txBody>
      </p:sp>
      <p:sp>
        <p:nvSpPr>
          <p:cNvPr id="3" name="Content Placeholder 2">
            <a:extLst>
              <a:ext uri="{FF2B5EF4-FFF2-40B4-BE49-F238E27FC236}">
                <a16:creationId xmlns:a16="http://schemas.microsoft.com/office/drawing/2014/main" id="{C26B2FCF-99AB-07CC-A59E-A816A748E899}"/>
              </a:ext>
            </a:extLst>
          </p:cNvPr>
          <p:cNvSpPr>
            <a:spLocks noGrp="1"/>
          </p:cNvSpPr>
          <p:nvPr>
            <p:ph idx="1"/>
          </p:nvPr>
        </p:nvSpPr>
        <p:spPr>
          <a:xfrm>
            <a:off x="304800" y="95250"/>
            <a:ext cx="11715750" cy="5033669"/>
          </a:xfrm>
        </p:spPr>
        <p:txBody>
          <a:bodyPr anchor="ctr">
            <a:normAutofit/>
          </a:bodyPr>
          <a:lstStyle/>
          <a:p>
            <a:r>
              <a:rPr lang="en-US" sz="4000" dirty="0"/>
              <a:t>Arrangement is a complex exercise in allocating responsibilities within a coordinated approach to the overall waterfront development</a:t>
            </a:r>
          </a:p>
          <a:p>
            <a:r>
              <a:rPr lang="en-US" sz="4000" dirty="0"/>
              <a:t>Viewed as a whole, does not clearly confer a benefit on [developer] unsupported by any concomitant obligation benefitting the City. </a:t>
            </a:r>
          </a:p>
          <a:p>
            <a:r>
              <a:rPr lang="en-US" sz="4000" dirty="0"/>
              <a:t>Section implies conferring an obvious advantage</a:t>
            </a:r>
          </a:p>
          <a:p>
            <a:pPr marL="0" indent="0">
              <a:buNone/>
            </a:pPr>
            <a:endParaRPr lang="en-US" sz="2000" dirty="0"/>
          </a:p>
        </p:txBody>
      </p:sp>
    </p:spTree>
    <p:extLst>
      <p:ext uri="{BB962C8B-B14F-4D97-AF65-F5344CB8AC3E}">
        <p14:creationId xmlns:p14="http://schemas.microsoft.com/office/powerpoint/2010/main" val="1591388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9A814-2DA1-033F-A13D-690F011FA913}"/>
              </a:ext>
            </a:extLst>
          </p:cNvPr>
          <p:cNvSpPr>
            <a:spLocks noGrp="1"/>
          </p:cNvSpPr>
          <p:nvPr>
            <p:ph type="title"/>
          </p:nvPr>
        </p:nvSpPr>
        <p:spPr>
          <a:xfrm>
            <a:off x="459347" y="294538"/>
            <a:ext cx="10808204" cy="1033669"/>
          </a:xfrm>
        </p:spPr>
        <p:txBody>
          <a:bodyPr>
            <a:normAutofit fontScale="90000"/>
          </a:bodyPr>
          <a:lstStyle/>
          <a:p>
            <a:br>
              <a:rPr lang="en-US" sz="4000" dirty="0">
                <a:solidFill>
                  <a:srgbClr val="FFFFFF"/>
                </a:solidFill>
              </a:rPr>
            </a:br>
            <a:r>
              <a:rPr lang="en-US" sz="4000" i="1" dirty="0">
                <a:solidFill>
                  <a:srgbClr val="FFFFFF"/>
                </a:solidFill>
              </a:rPr>
              <a:t>1085459 Ontario Ltd. V. Prince Edward County, </a:t>
            </a:r>
            <a:r>
              <a:rPr lang="en-US" sz="4000" dirty="0">
                <a:solidFill>
                  <a:srgbClr val="FFFFFF"/>
                </a:solidFill>
              </a:rPr>
              <a:t>2005</a:t>
            </a:r>
            <a:br>
              <a:rPr lang="en-US" sz="2200" dirty="0">
                <a:solidFill>
                  <a:srgbClr val="FFFFFF"/>
                </a:solidFill>
              </a:rPr>
            </a:br>
            <a:endParaRPr lang="en-US" sz="2200" dirty="0">
              <a:solidFill>
                <a:srgbClr val="FFFFFF"/>
              </a:solidFill>
            </a:endParaRPr>
          </a:p>
        </p:txBody>
      </p:sp>
      <p:sp>
        <p:nvSpPr>
          <p:cNvPr id="3" name="Content Placeholder 2">
            <a:extLst>
              <a:ext uri="{FF2B5EF4-FFF2-40B4-BE49-F238E27FC236}">
                <a16:creationId xmlns:a16="http://schemas.microsoft.com/office/drawing/2014/main" id="{402C70A4-BD0F-5491-2915-237B718E532A}"/>
              </a:ext>
            </a:extLst>
          </p:cNvPr>
          <p:cNvSpPr>
            <a:spLocks noGrp="1"/>
          </p:cNvSpPr>
          <p:nvPr>
            <p:ph idx="1"/>
          </p:nvPr>
        </p:nvSpPr>
        <p:spPr>
          <a:xfrm>
            <a:off x="459347" y="1504950"/>
            <a:ext cx="11494528" cy="5058512"/>
          </a:xfrm>
        </p:spPr>
        <p:txBody>
          <a:bodyPr anchor="ctr">
            <a:normAutofit/>
          </a:bodyPr>
          <a:lstStyle/>
          <a:p>
            <a:r>
              <a:rPr lang="en-US" sz="3600" b="0" i="0" dirty="0">
                <a:effectLst/>
                <a:latin typeface="Times New Roman" panose="02020603050405020304" pitchFamily="18" charset="0"/>
              </a:rPr>
              <a:t>The term "bonus" is not defined. </a:t>
            </a:r>
          </a:p>
          <a:p>
            <a:r>
              <a:rPr lang="en-US" sz="3600" dirty="0">
                <a:latin typeface="Times New Roman" panose="02020603050405020304" pitchFamily="18" charset="0"/>
              </a:rPr>
              <a:t>Relies on </a:t>
            </a:r>
            <a:r>
              <a:rPr lang="en-US" sz="3600" i="1" dirty="0">
                <a:latin typeface="Times New Roman" panose="02020603050405020304" pitchFamily="18" charset="0"/>
              </a:rPr>
              <a:t>City of Nelson </a:t>
            </a:r>
            <a:r>
              <a:rPr lang="en-US" sz="3600" dirty="0">
                <a:latin typeface="Times New Roman" panose="02020603050405020304" pitchFamily="18" charset="0"/>
              </a:rPr>
              <a:t>case (precise equivalent to s.106).</a:t>
            </a:r>
          </a:p>
          <a:p>
            <a:r>
              <a:rPr lang="en-US" sz="3600" dirty="0">
                <a:latin typeface="Times New Roman" panose="02020603050405020304" pitchFamily="18" charset="0"/>
              </a:rPr>
              <a:t>Section 106 should be interpreted “restrictively” in the sense of “conferring an obvious advantage”</a:t>
            </a:r>
          </a:p>
          <a:p>
            <a:r>
              <a:rPr lang="en-US" sz="3600" dirty="0">
                <a:latin typeface="Times New Roman" panose="02020603050405020304" pitchFamily="18" charset="0"/>
              </a:rPr>
              <a:t>Cannot unduly restrict public/private joint ventures that are increasingly important. </a:t>
            </a:r>
          </a:p>
        </p:txBody>
      </p:sp>
    </p:spTree>
    <p:extLst>
      <p:ext uri="{BB962C8B-B14F-4D97-AF65-F5344CB8AC3E}">
        <p14:creationId xmlns:p14="http://schemas.microsoft.com/office/powerpoint/2010/main" val="4211530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9A814-2DA1-033F-A13D-690F011FA913}"/>
              </a:ext>
            </a:extLst>
          </p:cNvPr>
          <p:cNvSpPr>
            <a:spLocks noGrp="1"/>
          </p:cNvSpPr>
          <p:nvPr>
            <p:ph type="title"/>
          </p:nvPr>
        </p:nvSpPr>
        <p:spPr>
          <a:xfrm>
            <a:off x="459347" y="294538"/>
            <a:ext cx="10808204" cy="1033669"/>
          </a:xfrm>
        </p:spPr>
        <p:txBody>
          <a:bodyPr>
            <a:normAutofit fontScale="90000"/>
          </a:bodyPr>
          <a:lstStyle/>
          <a:p>
            <a:br>
              <a:rPr lang="en-US" sz="4000" dirty="0">
                <a:solidFill>
                  <a:srgbClr val="FFFFFF"/>
                </a:solidFill>
              </a:rPr>
            </a:br>
            <a:r>
              <a:rPr lang="en-US" sz="4000" i="1" dirty="0">
                <a:solidFill>
                  <a:schemeClr val="bg1"/>
                </a:solidFill>
              </a:rPr>
              <a:t>Friends of Lansdowne Inc. v. Ottawa (City)</a:t>
            </a:r>
            <a:r>
              <a:rPr lang="en-US" sz="4000" dirty="0">
                <a:solidFill>
                  <a:schemeClr val="bg1"/>
                </a:solidFill>
              </a:rPr>
              <a:t> 2011</a:t>
            </a:r>
            <a:br>
              <a:rPr lang="en-US" sz="2200" dirty="0">
                <a:solidFill>
                  <a:srgbClr val="FFFFFF"/>
                </a:solidFill>
              </a:rPr>
            </a:br>
            <a:endParaRPr lang="en-US" sz="2200" dirty="0">
              <a:solidFill>
                <a:srgbClr val="FFFFFF"/>
              </a:solidFill>
            </a:endParaRPr>
          </a:p>
        </p:txBody>
      </p:sp>
      <p:sp>
        <p:nvSpPr>
          <p:cNvPr id="3" name="Content Placeholder 2">
            <a:extLst>
              <a:ext uri="{FF2B5EF4-FFF2-40B4-BE49-F238E27FC236}">
                <a16:creationId xmlns:a16="http://schemas.microsoft.com/office/drawing/2014/main" id="{402C70A4-BD0F-5491-2915-237B718E532A}"/>
              </a:ext>
            </a:extLst>
          </p:cNvPr>
          <p:cNvSpPr>
            <a:spLocks noGrp="1"/>
          </p:cNvSpPr>
          <p:nvPr>
            <p:ph idx="1"/>
          </p:nvPr>
        </p:nvSpPr>
        <p:spPr>
          <a:xfrm>
            <a:off x="-3" y="1885278"/>
            <a:ext cx="12192000" cy="4678183"/>
          </a:xfrm>
        </p:spPr>
        <p:txBody>
          <a:bodyPr anchor="ctr">
            <a:normAutofit lnSpcReduction="10000"/>
          </a:bodyPr>
          <a:lstStyle/>
          <a:p>
            <a:r>
              <a:rPr lang="en-US" dirty="0">
                <a:latin typeface="Times New Roman" panose="02020603050405020304" pitchFamily="18" charset="0"/>
              </a:rPr>
              <a:t>Legislative review by </a:t>
            </a:r>
            <a:r>
              <a:rPr lang="en-US" dirty="0" err="1">
                <a:latin typeface="Times New Roman" panose="02020603050405020304" pitchFamily="18" charset="0"/>
              </a:rPr>
              <a:t>CofA</a:t>
            </a:r>
            <a:r>
              <a:rPr lang="en-US" dirty="0">
                <a:latin typeface="Times New Roman" panose="02020603050405020304" pitchFamily="18" charset="0"/>
              </a:rPr>
              <a:t> (1871,1873, 1877, 1900, 1914, 1922, 1962, 1986, 1990, 2001)</a:t>
            </a:r>
          </a:p>
          <a:p>
            <a:r>
              <a:rPr lang="en-US" dirty="0">
                <a:latin typeface="Times New Roman" panose="02020603050405020304" pitchFamily="18" charset="0"/>
              </a:rPr>
              <a:t>Ordinary definition of “bonus” -- “a boon or gift over and above what is normally due”/ or a ‘bounty’ especially by government to induce someone to take action or perform service.”</a:t>
            </a:r>
          </a:p>
          <a:p>
            <a:r>
              <a:rPr lang="en-US" dirty="0">
                <a:latin typeface="Times New Roman" panose="02020603050405020304" pitchFamily="18" charset="0"/>
              </a:rPr>
              <a:t>Rejection of a provision-by-provision argument – contextual approach to interpretation in terms of a contract.</a:t>
            </a:r>
          </a:p>
          <a:p>
            <a:r>
              <a:rPr lang="en-US" dirty="0">
                <a:latin typeface="Times New Roman" panose="02020603050405020304" pitchFamily="18" charset="0"/>
              </a:rPr>
              <a:t>All municipal contracts confer an advantage or benefit of some kind – bonusing concerned with undue advantage – closer to – “an unmerited windfall”</a:t>
            </a:r>
          </a:p>
          <a:p>
            <a:r>
              <a:rPr lang="en-US" dirty="0">
                <a:latin typeface="Times New Roman" panose="02020603050405020304" pitchFamily="18" charset="0"/>
              </a:rPr>
              <a:t>Guidance during processes by lawyers, fairness commissioner, Auditor General, etc. </a:t>
            </a:r>
          </a:p>
          <a:p>
            <a:pPr marL="0" indent="0">
              <a:buNone/>
            </a:pPr>
            <a:endParaRPr lang="en-US" sz="3600" dirty="0">
              <a:latin typeface="Times New Roman" panose="02020603050405020304" pitchFamily="18" charset="0"/>
            </a:endParaRPr>
          </a:p>
        </p:txBody>
      </p:sp>
    </p:spTree>
    <p:extLst>
      <p:ext uri="{BB962C8B-B14F-4D97-AF65-F5344CB8AC3E}">
        <p14:creationId xmlns:p14="http://schemas.microsoft.com/office/powerpoint/2010/main" val="1062681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6B6CA1-12F8-D215-1307-8C7CC20A9272}"/>
              </a:ext>
            </a:extLst>
          </p:cNvPr>
          <p:cNvSpPr>
            <a:spLocks noGrp="1"/>
          </p:cNvSpPr>
          <p:nvPr>
            <p:ph type="title"/>
          </p:nvPr>
        </p:nvSpPr>
        <p:spPr>
          <a:xfrm>
            <a:off x="533400" y="5400675"/>
            <a:ext cx="11487150" cy="1136437"/>
          </a:xfrm>
        </p:spPr>
        <p:txBody>
          <a:bodyPr>
            <a:normAutofit fontScale="90000"/>
          </a:bodyPr>
          <a:lstStyle/>
          <a:p>
            <a:br>
              <a:rPr lang="en-US" sz="1000" b="0" i="0" dirty="0">
                <a:solidFill>
                  <a:srgbClr val="FFFFFF"/>
                </a:solidFill>
                <a:effectLst/>
                <a:latin typeface="Open Sans" panose="020B0606030504020204" pitchFamily="34" charset="0"/>
              </a:rPr>
            </a:br>
            <a:br>
              <a:rPr lang="en-US" sz="1000" b="0" i="0" dirty="0">
                <a:solidFill>
                  <a:srgbClr val="FFFFFF"/>
                </a:solidFill>
                <a:effectLst/>
                <a:latin typeface="Open Sans" panose="020B0606030504020204" pitchFamily="34" charset="0"/>
              </a:rPr>
            </a:br>
            <a:br>
              <a:rPr lang="en-US" sz="1000" dirty="0">
                <a:solidFill>
                  <a:srgbClr val="FFFFFF"/>
                </a:solidFill>
                <a:latin typeface="Open Sans" panose="020B0606030504020204" pitchFamily="34" charset="0"/>
              </a:rPr>
            </a:br>
            <a:br>
              <a:rPr lang="en-US" sz="1000" dirty="0">
                <a:solidFill>
                  <a:srgbClr val="FFFFFF"/>
                </a:solidFill>
                <a:latin typeface="Open Sans" panose="020B0606030504020204" pitchFamily="34" charset="0"/>
              </a:rPr>
            </a:br>
            <a:br>
              <a:rPr lang="en-US" sz="1000" dirty="0">
                <a:solidFill>
                  <a:srgbClr val="FFFFFF"/>
                </a:solidFill>
                <a:latin typeface="Open Sans" panose="020B0606030504020204" pitchFamily="34" charset="0"/>
              </a:rPr>
            </a:br>
            <a:r>
              <a:rPr lang="en-US" sz="3100" i="1" dirty="0">
                <a:solidFill>
                  <a:schemeClr val="bg1"/>
                </a:solidFill>
              </a:rPr>
              <a:t>Unifor, Local 1688 v. The City of Ottawa</a:t>
            </a:r>
            <a:r>
              <a:rPr lang="en-US" sz="3100" dirty="0">
                <a:solidFill>
                  <a:schemeClr val="bg1"/>
                </a:solidFill>
              </a:rPr>
              <a:t>, 2018</a:t>
            </a:r>
            <a:br>
              <a:rPr lang="en-US" sz="3100" dirty="0"/>
            </a:br>
            <a:br>
              <a:rPr lang="en-US" sz="3100" b="0" i="0" dirty="0">
                <a:solidFill>
                  <a:srgbClr val="FFFFFF"/>
                </a:solidFill>
                <a:effectLst/>
                <a:latin typeface="Open Sans" panose="020B0606030504020204" pitchFamily="34" charset="0"/>
              </a:rPr>
            </a:br>
            <a:br>
              <a:rPr lang="en-US" sz="3100" b="0" i="0" dirty="0">
                <a:solidFill>
                  <a:srgbClr val="FFFFFF"/>
                </a:solidFill>
                <a:effectLst/>
                <a:latin typeface="Open Sans" panose="020B0606030504020204" pitchFamily="34" charset="0"/>
              </a:rPr>
            </a:br>
            <a:br>
              <a:rPr lang="en-US" sz="1000" dirty="0">
                <a:solidFill>
                  <a:srgbClr val="FFFFFF"/>
                </a:solidFill>
              </a:rPr>
            </a:br>
            <a:endParaRPr lang="en-US" sz="1000" dirty="0">
              <a:solidFill>
                <a:srgbClr val="FFFFFF"/>
              </a:solidFill>
            </a:endParaRPr>
          </a:p>
        </p:txBody>
      </p:sp>
      <p:sp>
        <p:nvSpPr>
          <p:cNvPr id="3" name="Content Placeholder 2">
            <a:extLst>
              <a:ext uri="{FF2B5EF4-FFF2-40B4-BE49-F238E27FC236}">
                <a16:creationId xmlns:a16="http://schemas.microsoft.com/office/drawing/2014/main" id="{C26B2FCF-99AB-07CC-A59E-A816A748E899}"/>
              </a:ext>
            </a:extLst>
          </p:cNvPr>
          <p:cNvSpPr>
            <a:spLocks noGrp="1"/>
          </p:cNvSpPr>
          <p:nvPr>
            <p:ph idx="1"/>
          </p:nvPr>
        </p:nvSpPr>
        <p:spPr>
          <a:xfrm>
            <a:off x="304800" y="95250"/>
            <a:ext cx="11715750" cy="5033669"/>
          </a:xfrm>
        </p:spPr>
        <p:txBody>
          <a:bodyPr anchor="ctr">
            <a:normAutofit/>
          </a:bodyPr>
          <a:lstStyle/>
          <a:p>
            <a:pPr marL="514350" indent="-514350">
              <a:buAutoNum type="arabicPeriod"/>
            </a:pPr>
            <a:endParaRPr lang="en-US" sz="4000" dirty="0"/>
          </a:p>
          <a:p>
            <a:r>
              <a:rPr lang="en-US" sz="4000" dirty="0"/>
              <a:t>Licensing By-law (not a contract) being challenged</a:t>
            </a:r>
          </a:p>
          <a:p>
            <a:r>
              <a:rPr lang="en-US" sz="4000" dirty="0"/>
              <a:t>PTC’s and PTC drivers have not been given an undue advantage without a concomitant obligation benefitting the City. </a:t>
            </a:r>
          </a:p>
          <a:p>
            <a:r>
              <a:rPr lang="en-US" sz="4000" dirty="0"/>
              <a:t>Viewed as whole, the By-law does not involve bonusing in contravention of s.106.</a:t>
            </a:r>
          </a:p>
          <a:p>
            <a:pPr marL="514350" indent="-514350">
              <a:buAutoNum type="arabicPeriod"/>
            </a:pPr>
            <a:endParaRPr lang="en-US" sz="4000" dirty="0"/>
          </a:p>
          <a:p>
            <a:pPr marL="0" indent="0">
              <a:buNone/>
            </a:pPr>
            <a:endParaRPr lang="en-US" sz="2000" dirty="0"/>
          </a:p>
        </p:txBody>
      </p:sp>
    </p:spTree>
    <p:extLst>
      <p:ext uri="{BB962C8B-B14F-4D97-AF65-F5344CB8AC3E}">
        <p14:creationId xmlns:p14="http://schemas.microsoft.com/office/powerpoint/2010/main" val="215808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46551906-41be-421b-a3ba-206795d6da3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4D19BCAAFF88748ADF171D906CB5DCC" ma:contentTypeVersion="18" ma:contentTypeDescription="Create a new document." ma:contentTypeScope="" ma:versionID="2ec69bcafe556a98a2921d62507070f6">
  <xsd:schema xmlns:xsd="http://www.w3.org/2001/XMLSchema" xmlns:xs="http://www.w3.org/2001/XMLSchema" xmlns:p="http://schemas.microsoft.com/office/2006/metadata/properties" xmlns:ns3="ef9fc2a7-cacb-4932-a891-9198a43aeb94" xmlns:ns4="46551906-41be-421b-a3ba-206795d6da31" targetNamespace="http://schemas.microsoft.com/office/2006/metadata/properties" ma:root="true" ma:fieldsID="cf99981cc8d74118570c88e0d3b0c6be" ns3:_="" ns4:_="">
    <xsd:import namespace="ef9fc2a7-cacb-4932-a891-9198a43aeb94"/>
    <xsd:import namespace="46551906-41be-421b-a3ba-206795d6da3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DateTaken" minOccurs="0"/>
                <xsd:element ref="ns4:MediaServiceOCR" minOccurs="0"/>
                <xsd:element ref="ns4:MediaLengthInSeconds" minOccurs="0"/>
                <xsd:element ref="ns4:MediaServiceLocation"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9fc2a7-cacb-4932-a891-9198a43aeb9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551906-41be-421b-a3ba-206795d6da3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B822E9E-B927-4FE3-9247-C00706219073}">
  <ds:schemaRefs>
    <ds:schemaRef ds:uri="http://schemas.microsoft.com/sharepoint/v3/contenttype/forms"/>
  </ds:schemaRefs>
</ds:datastoreItem>
</file>

<file path=customXml/itemProps2.xml><?xml version="1.0" encoding="utf-8"?>
<ds:datastoreItem xmlns:ds="http://schemas.openxmlformats.org/officeDocument/2006/customXml" ds:itemID="{2E3F991C-2E66-4EE1-B8CC-4CA6D87659C5}">
  <ds:schemaRefs>
    <ds:schemaRef ds:uri="http://purl.org/dc/terms/"/>
    <ds:schemaRef ds:uri="http://www.w3.org/XML/1998/namespace"/>
    <ds:schemaRef ds:uri="http://schemas.microsoft.com/office/infopath/2007/PartnerControls"/>
    <ds:schemaRef ds:uri="http://schemas.microsoft.com/office/2006/documentManagement/types"/>
    <ds:schemaRef ds:uri="http://purl.org/dc/elements/1.1/"/>
    <ds:schemaRef ds:uri="ef9fc2a7-cacb-4932-a891-9198a43aeb94"/>
    <ds:schemaRef ds:uri="http://purl.org/dc/dcmitype/"/>
    <ds:schemaRef ds:uri="http://schemas.openxmlformats.org/package/2006/metadata/core-properties"/>
    <ds:schemaRef ds:uri="46551906-41be-421b-a3ba-206795d6da31"/>
    <ds:schemaRef ds:uri="http://schemas.microsoft.com/office/2006/metadata/properties"/>
  </ds:schemaRefs>
</ds:datastoreItem>
</file>

<file path=customXml/itemProps3.xml><?xml version="1.0" encoding="utf-8"?>
<ds:datastoreItem xmlns:ds="http://schemas.openxmlformats.org/officeDocument/2006/customXml" ds:itemID="{221E9117-2CB9-420C-984F-AE08DA280D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9fc2a7-cacb-4932-a891-9198a43aeb94"/>
    <ds:schemaRef ds:uri="46551906-41be-421b-a3ba-206795d6da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2793</TotalTime>
  <Words>3536</Words>
  <Application>Microsoft Office PowerPoint</Application>
  <PresentationFormat>Widescreen</PresentationFormat>
  <Paragraphs>209</Paragraphs>
  <Slides>19</Slides>
  <Notes>8</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19</vt:i4>
      </vt:variant>
    </vt:vector>
  </HeadingPairs>
  <TitlesOfParts>
    <vt:vector size="30" baseType="lpstr">
      <vt:lpstr>Aptos</vt:lpstr>
      <vt:lpstr>Arial</vt:lpstr>
      <vt:lpstr>Calibri</vt:lpstr>
      <vt:lpstr>Calibri Light</vt:lpstr>
      <vt:lpstr>Helvetica Neue</vt:lpstr>
      <vt:lpstr>inherit</vt:lpstr>
      <vt:lpstr>Noto Sans</vt:lpstr>
      <vt:lpstr>Open Sans</vt:lpstr>
      <vt:lpstr>Times New Roman</vt:lpstr>
      <vt:lpstr>Wingdings</vt:lpstr>
      <vt:lpstr>Office Theme</vt:lpstr>
      <vt:lpstr>The Anti-Bonus Round: Navigating the Nuances of Section 106 </vt:lpstr>
      <vt:lpstr>The Anti-Bonus Round:  Section 106</vt:lpstr>
      <vt:lpstr>Outline  </vt:lpstr>
      <vt:lpstr>1. What is Section 106?  Municipal Act, 2001, Section 106</vt:lpstr>
      <vt:lpstr>   Section 106:  2. What is its history and interpretation/application? ….Courts  </vt:lpstr>
      <vt:lpstr>  Kendrick v. The Corp. of The City of Nelson, 1997  </vt:lpstr>
      <vt:lpstr> 1085459 Ontario Ltd. V. Prince Edward County, 2005 </vt:lpstr>
      <vt:lpstr> Friends of Lansdowne Inc. v. Ottawa (City) 2011 </vt:lpstr>
      <vt:lpstr>     Unifor, Local 1688 v. The City of Ottawa, 2018    </vt:lpstr>
      <vt:lpstr>3.Are there any exemptions/ exceptions? </vt:lpstr>
      <vt:lpstr>Exemptions &amp; Exceptions</vt:lpstr>
      <vt:lpstr>Exemptions &amp; Exceptions</vt:lpstr>
      <vt:lpstr>Exemptions &amp; Exceptions</vt:lpstr>
      <vt:lpstr>Exemptions &amp; Exceptions</vt:lpstr>
      <vt:lpstr>Exemptions &amp; Exceptions</vt:lpstr>
      <vt:lpstr>Exemptions &amp; Exceptions</vt:lpstr>
      <vt:lpstr>   4. How does Bill 185 impact Section 106? Bill 185 – Cutting Red Tape to Build More Homes Act, 2024  </vt:lpstr>
      <vt:lpstr>Review of Today’s  Outline  </vt:lpstr>
      <vt:lpstr> 5. How is Section 106 relevant to your work?  Questions/Discussion  </vt:lpstr>
    </vt:vector>
  </TitlesOfParts>
  <Company>City of Ottawa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Bonus Round: Navigating the Nuances of Section 106</dc:title>
  <dc:creator>Huxley, Stuart</dc:creator>
  <cp:lastModifiedBy>Huxley, Stuart</cp:lastModifiedBy>
  <cp:revision>6</cp:revision>
  <dcterms:created xsi:type="dcterms:W3CDTF">2024-05-15T00:07:20Z</dcterms:created>
  <dcterms:modified xsi:type="dcterms:W3CDTF">2024-05-22T15:30:05Z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0x01010044D19BCAAFF88748ADF171D906CB5DCC</vt:lpwstr>
  </property>
</Properties>
</file>