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2" r:id="rId2"/>
  </p:sldMasterIdLst>
  <p:notesMasterIdLst>
    <p:notesMasterId r:id="rId54"/>
  </p:notesMasterIdLst>
  <p:handoutMasterIdLst>
    <p:handoutMasterId r:id="rId55"/>
  </p:handoutMasterIdLst>
  <p:sldIdLst>
    <p:sldId id="260" r:id="rId3"/>
    <p:sldId id="413" r:id="rId4"/>
    <p:sldId id="348" r:id="rId5"/>
    <p:sldId id="384" r:id="rId6"/>
    <p:sldId id="403" r:id="rId7"/>
    <p:sldId id="303" r:id="rId8"/>
    <p:sldId id="306" r:id="rId9"/>
    <p:sldId id="405" r:id="rId10"/>
    <p:sldId id="404" r:id="rId11"/>
    <p:sldId id="353" r:id="rId12"/>
    <p:sldId id="340" r:id="rId13"/>
    <p:sldId id="414" r:id="rId14"/>
    <p:sldId id="267" r:id="rId15"/>
    <p:sldId id="266" r:id="rId16"/>
    <p:sldId id="336" r:id="rId17"/>
    <p:sldId id="406" r:id="rId18"/>
    <p:sldId id="335" r:id="rId19"/>
    <p:sldId id="391" r:id="rId20"/>
    <p:sldId id="423" r:id="rId21"/>
    <p:sldId id="392" r:id="rId22"/>
    <p:sldId id="393" r:id="rId23"/>
    <p:sldId id="395" r:id="rId24"/>
    <p:sldId id="411" r:id="rId25"/>
    <p:sldId id="407" r:id="rId26"/>
    <p:sldId id="333" r:id="rId27"/>
    <p:sldId id="363" r:id="rId28"/>
    <p:sldId id="354" r:id="rId29"/>
    <p:sldId id="365" r:id="rId30"/>
    <p:sldId id="416" r:id="rId31"/>
    <p:sldId id="378" r:id="rId32"/>
    <p:sldId id="379" r:id="rId33"/>
    <p:sldId id="380" r:id="rId34"/>
    <p:sldId id="400" r:id="rId35"/>
    <p:sldId id="399" r:id="rId36"/>
    <p:sldId id="372" r:id="rId37"/>
    <p:sldId id="417" r:id="rId38"/>
    <p:sldId id="418" r:id="rId39"/>
    <p:sldId id="419" r:id="rId40"/>
    <p:sldId id="421" r:id="rId41"/>
    <p:sldId id="420" r:id="rId42"/>
    <p:sldId id="422" r:id="rId43"/>
    <p:sldId id="344" r:id="rId44"/>
    <p:sldId id="386" r:id="rId45"/>
    <p:sldId id="360" r:id="rId46"/>
    <p:sldId id="356" r:id="rId47"/>
    <p:sldId id="357" r:id="rId48"/>
    <p:sldId id="358" r:id="rId49"/>
    <p:sldId id="276" r:id="rId50"/>
    <p:sldId id="396" r:id="rId51"/>
    <p:sldId id="387" r:id="rId52"/>
    <p:sldId id="376" r:id="rId53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6C039-2812-4770-A916-0DE0A0A328A2}" v="11" dt="2024-05-15T16:52:46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9"/>
  </p:normalViewPr>
  <p:slideViewPr>
    <p:cSldViewPr snapToGrid="0" snapToObjects="1">
      <p:cViewPr varScale="1">
        <p:scale>
          <a:sx n="110" d="100"/>
          <a:sy n="110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656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56170148-E6C4-4003-B9EA-E72AA5F7273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93BBF834-57E3-49B2-94F3-46511C6A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92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286A9A-A864-2A46-B4B4-6F77E011FDBA}" type="datetimeFigureOut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6" rIns="93150" bIns="4657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7AFDD-4588-3640-9FCF-BEFC00F81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7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2 HOUR DRIVE  SOUTH to NORTH</a:t>
            </a:r>
          </a:p>
          <a:p>
            <a:endParaRPr lang="en-CA" dirty="0"/>
          </a:p>
          <a:p>
            <a:r>
              <a:rPr lang="en-CA" dirty="0"/>
              <a:t>VERY RURAL</a:t>
            </a:r>
          </a:p>
          <a:p>
            <a:endParaRPr lang="en-CA" dirty="0"/>
          </a:p>
          <a:p>
            <a:r>
              <a:rPr lang="en-CA" dirty="0"/>
              <a:t>1000s LAKES</a:t>
            </a:r>
          </a:p>
          <a:p>
            <a:endParaRPr lang="en-CA" dirty="0"/>
          </a:p>
          <a:p>
            <a:r>
              <a:rPr lang="en-CA" dirty="0"/>
              <a:t>ONLY HAMLETS AND VILLAGES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7AFDD-4588-3640-9FCF-BEFC00F813B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8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155197" y="2966001"/>
            <a:ext cx="6847004" cy="584199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200" b="0" i="0">
                <a:solidFill>
                  <a:schemeClr val="bg1"/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150275" y="1258362"/>
            <a:ext cx="6851926" cy="1470025"/>
          </a:xfrm>
          <a:prstGeom prst="rect">
            <a:avLst/>
          </a:prstGeom>
        </p:spPr>
        <p:txBody>
          <a:bodyPr/>
          <a:lstStyle>
            <a:lvl1pPr algn="ctr">
              <a:defRPr spc="0">
                <a:solidFill>
                  <a:srgbClr val="000000"/>
                </a:solidFill>
              </a:defRPr>
            </a:lvl1pPr>
          </a:lstStyle>
          <a:p>
            <a:r>
              <a:rPr lang="en-CA" dirty="0"/>
              <a:t>Click to edit master </a:t>
            </a:r>
            <a:br>
              <a:rPr lang="en-CA" dirty="0"/>
            </a:br>
            <a:r>
              <a:rPr lang="en-CA" dirty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2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489" y="4406900"/>
            <a:ext cx="6287223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7489" y="2906713"/>
            <a:ext cx="6287223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Gotham Book"/>
                <a:cs typeface="Gotham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7B0C-BE68-C44F-8491-824D69F7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8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5200" y="274638"/>
            <a:ext cx="6451599" cy="114300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7489" y="1600200"/>
            <a:ext cx="310111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5688" y="1600200"/>
            <a:ext cx="310111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7B0C-BE68-C44F-8491-824D69F7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69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5200" y="274638"/>
            <a:ext cx="6451599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5200" y="1535113"/>
            <a:ext cx="307267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5200" y="2174875"/>
            <a:ext cx="307267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level`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16380" y="1535113"/>
            <a:ext cx="307388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16380" y="2174875"/>
            <a:ext cx="307388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7B0C-BE68-C44F-8491-824D69F7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4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28800" y="0"/>
            <a:ext cx="73151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Slide</a:t>
            </a:r>
          </a:p>
        </p:txBody>
      </p:sp>
    </p:spTree>
    <p:extLst>
      <p:ext uri="{BB962C8B-B14F-4D97-AF65-F5344CB8AC3E}">
        <p14:creationId xmlns:p14="http://schemas.microsoft.com/office/powerpoint/2010/main" val="382782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5200" y="274638"/>
            <a:ext cx="6451599" cy="114300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Click to edit master </a:t>
            </a:r>
            <a:br>
              <a:rPr lang="en-CA" dirty="0"/>
            </a:br>
            <a:r>
              <a:rPr lang="en-CA" dirty="0"/>
              <a:t>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7B0C-BE68-C44F-8491-824D69F7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4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7338"/>
            <a:ext cx="8229600" cy="1143000"/>
          </a:xfrm>
          <a:noFill/>
        </p:spPr>
        <p:txBody>
          <a:bodyPr anchor="t"/>
          <a:lstStyle>
            <a:lvl1pPr>
              <a:defRPr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>
                <a:solidFill>
                  <a:srgbClr val="000000"/>
                </a:solidFill>
              </a:defRPr>
            </a:lvl1pPr>
            <a:lvl2pPr>
              <a:defRPr spc="100">
                <a:solidFill>
                  <a:srgbClr val="000000"/>
                </a:solidFill>
              </a:defRPr>
            </a:lvl2pPr>
            <a:lvl3pPr>
              <a:defRPr spc="100">
                <a:solidFill>
                  <a:srgbClr val="000000"/>
                </a:solidFill>
              </a:defRPr>
            </a:lvl3pPr>
            <a:lvl4pPr>
              <a:defRPr spc="100">
                <a:solidFill>
                  <a:srgbClr val="000000"/>
                </a:solidFill>
              </a:defRPr>
            </a:lvl4pPr>
            <a:lvl5pPr>
              <a:defRPr spc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199" y="6241519"/>
            <a:ext cx="4695825" cy="45455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Frontenac County – Communal Services Meeting – July 13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98227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234639"/>
            <a:ext cx="4135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25"/>
          </a:xfrm>
        </p:spPr>
        <p:txBody>
          <a:bodyPr/>
          <a:lstStyle>
            <a:lvl1pPr>
              <a:defRPr sz="2400" spc="100"/>
            </a:lvl1pPr>
            <a:lvl2pPr>
              <a:defRPr sz="2000" spc="100"/>
            </a:lvl2pPr>
            <a:lvl3pPr>
              <a:defRPr sz="1800" spc="100"/>
            </a:lvl3pPr>
            <a:lvl4pPr>
              <a:defRPr sz="1600" spc="100"/>
            </a:lvl4pPr>
            <a:lvl5pPr>
              <a:defRPr sz="1600" spc="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25"/>
          </a:xfrm>
        </p:spPr>
        <p:txBody>
          <a:bodyPr/>
          <a:lstStyle>
            <a:lvl1pPr>
              <a:defRPr sz="2400" spc="100"/>
            </a:lvl1pPr>
            <a:lvl2pPr>
              <a:defRPr sz="2000" spc="100"/>
            </a:lvl2pPr>
            <a:lvl3pPr>
              <a:defRPr sz="1800" spc="100"/>
            </a:lvl3pPr>
            <a:lvl4pPr>
              <a:defRPr sz="1600" spc="100"/>
            </a:lvl4pPr>
            <a:lvl5pPr>
              <a:defRPr sz="1600" spc="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229349"/>
            <a:ext cx="4102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3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822"/>
            <a:ext cx="9153144" cy="5951711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CA" dirty="0"/>
              <a:t>Image Slide</a:t>
            </a:r>
          </a:p>
        </p:txBody>
      </p:sp>
    </p:spTree>
    <p:extLst>
      <p:ext uri="{BB962C8B-B14F-4D97-AF65-F5344CB8AC3E}">
        <p14:creationId xmlns:p14="http://schemas.microsoft.com/office/powerpoint/2010/main" val="22458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49"/>
            <a:ext cx="3008313" cy="1040493"/>
          </a:xfrm>
        </p:spPr>
        <p:txBody>
          <a:bodyPr anchor="t"/>
          <a:lstStyle>
            <a:lvl1pPr algn="l">
              <a:defRPr sz="2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34397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86114"/>
            <a:ext cx="3008313" cy="4230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0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242425" cy="69580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999999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286" y="5842254"/>
            <a:ext cx="4492752" cy="828548"/>
          </a:xfrm>
        </p:spPr>
        <p:txBody>
          <a:bodyPr/>
          <a:lstStyle>
            <a:lvl1pPr algn="l">
              <a:defRPr sz="1800"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22263" y="324672"/>
            <a:ext cx="3111500" cy="422452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02025" y="324673"/>
            <a:ext cx="2711450" cy="206851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9675" y="324670"/>
            <a:ext cx="2625725" cy="6346131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961038" y="2450336"/>
            <a:ext cx="1252437" cy="4220465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solidFill>
                  <a:srgbClr val="FFFFFF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502025" y="2450336"/>
            <a:ext cx="1385888" cy="4220465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solidFill>
                  <a:srgbClr val="FFFFFF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2263" y="4604038"/>
            <a:ext cx="3111500" cy="207168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722922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89200" y="2130425"/>
            <a:ext cx="59690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CA" dirty="0"/>
              <a:t>Click to edit master </a:t>
            </a:r>
            <a:br>
              <a:rPr lang="en-CA" dirty="0"/>
            </a:br>
            <a:r>
              <a:rPr lang="en-CA" dirty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9200" y="3886200"/>
            <a:ext cx="52832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Book"/>
                <a:cs typeface="Gotham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9200" y="6356350"/>
            <a:ext cx="353059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7B0C-BE68-C44F-8491-824D69F7E61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794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51933" y="220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19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5200" y="274638"/>
            <a:ext cx="6451599" cy="114300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5200" y="1600200"/>
            <a:ext cx="645159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7B0C-BE68-C44F-8491-824D69F7E6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0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" y="0"/>
            <a:ext cx="9152491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83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3513"/>
            <a:ext cx="8229600" cy="431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241519"/>
            <a:ext cx="410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 dirty="0">
                <a:solidFill>
                  <a:schemeClr val="bg1"/>
                </a:solidFill>
                <a:latin typeface="Gotham Book"/>
                <a:ea typeface="+mn-ea"/>
                <a:cs typeface="Gotham Book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5" r:id="rId2"/>
    <p:sldLayoutId id="2147483709" r:id="rId3"/>
    <p:sldLayoutId id="2147483706" r:id="rId4"/>
    <p:sldLayoutId id="2147483710" r:id="rId5"/>
    <p:sldLayoutId id="2147483707" r:id="rId6"/>
    <p:sldLayoutId id="2147483711" r:id="rId7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0" i="0" kern="1200" cap="none" spc="0">
          <a:solidFill>
            <a:schemeClr val="tx1"/>
          </a:solidFill>
          <a:latin typeface="Gotham Bold"/>
          <a:ea typeface="ＭＳ Ｐゴシック" charset="0"/>
          <a:cs typeface="Gotham 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b="0" i="0" kern="1200" spc="200">
          <a:solidFill>
            <a:schemeClr val="tx1"/>
          </a:solidFill>
          <a:latin typeface="Gotham Medium"/>
          <a:ea typeface="ＭＳ Ｐゴシック" charset="0"/>
          <a:cs typeface="Gotham Medium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0"/>
        </a:buBlip>
        <a:defRPr sz="2400" b="0" i="0" kern="1200" spc="200">
          <a:solidFill>
            <a:schemeClr val="tx1"/>
          </a:solidFill>
          <a:latin typeface="Gotham Book"/>
          <a:ea typeface="ＭＳ Ｐゴシック" charset="0"/>
          <a:cs typeface="Gotham 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b="0" i="0" kern="1200" spc="200">
          <a:solidFill>
            <a:schemeClr val="tx1"/>
          </a:solidFill>
          <a:latin typeface="Gotham Book"/>
          <a:ea typeface="ＭＳ Ｐゴシック" charset="0"/>
          <a:cs typeface="Gotham 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b="0" i="0" kern="1200" spc="200">
          <a:solidFill>
            <a:schemeClr val="tx1"/>
          </a:solidFill>
          <a:latin typeface="Gotham Book"/>
          <a:ea typeface="ＭＳ Ｐゴシック" charset="0"/>
          <a:cs typeface="Gotham 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b="0" i="0" kern="1200" spc="200">
          <a:solidFill>
            <a:schemeClr val="tx1"/>
          </a:solidFill>
          <a:latin typeface="Gotham Book"/>
          <a:ea typeface="ＭＳ Ｐゴシック" charset="0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54" cy="68579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7490" y="6356350"/>
            <a:ext cx="3812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/>
                <a:cs typeface="Gotham Book"/>
              </a:defRPr>
            </a:lvl1pPr>
          </a:lstStyle>
          <a:p>
            <a:fld id="{A3D77B0C-BE68-C44F-8491-824D69F7E6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07490" y="274638"/>
            <a:ext cx="6479310" cy="10683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207490" y="1433513"/>
            <a:ext cx="6479310" cy="4654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4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21" r:id="rId6"/>
    <p:sldLayoutId id="2147483718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files.ontario.ca/mmah-housing-affordability-task-force-report-en-2022-02-07-v2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engagefrontenac.ca/communal-service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3505" y="5232857"/>
            <a:ext cx="8211312" cy="584199"/>
          </a:xfrm>
        </p:spPr>
        <p:txBody>
          <a:bodyPr>
            <a:noAutofit/>
          </a:bodyPr>
          <a:lstStyle/>
          <a:p>
            <a:r>
              <a:rPr lang="en-CA" dirty="0"/>
              <a:t>AMCTO Zone 6 Meeting – May 23</a:t>
            </a:r>
            <a:r>
              <a:rPr lang="en-CA" baseline="30000" dirty="0"/>
              <a:t>rd</a:t>
            </a:r>
            <a:r>
              <a:rPr lang="en-CA" dirty="0"/>
              <a:t>, 2024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07494" y="3799582"/>
            <a:ext cx="8403334" cy="1433275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latin typeface="Gotham Medium" charset="0"/>
                <a:ea typeface="Gotham Medium" charset="0"/>
                <a:cs typeface="Gotham Medium" charset="0"/>
              </a:rPr>
              <a:t>Frontenac </a:t>
            </a:r>
            <a:r>
              <a:rPr lang="en-US" dirty="0">
                <a:latin typeface="Gotham Medium" charset="0"/>
                <a:ea typeface="Gotham Medium" charset="0"/>
                <a:cs typeface="Gotham Medium" charset="0"/>
              </a:rPr>
              <a:t>County</a:t>
            </a:r>
            <a:br>
              <a:rPr lang="en-US" cap="none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cap="none" dirty="0">
                <a:latin typeface="Gotham Medium" charset="0"/>
                <a:ea typeface="Gotham Medium" charset="0"/>
                <a:cs typeface="Gotham Medium" charset="0"/>
              </a:rPr>
              <a:t>Creating a Public Utility to Support Communal Services </a:t>
            </a:r>
            <a:br>
              <a:rPr lang="en-US" cap="none" dirty="0">
                <a:latin typeface="Gotham Medium" charset="0"/>
                <a:ea typeface="Gotham Medium" charset="0"/>
                <a:cs typeface="Gotham Medium" charset="0"/>
              </a:rPr>
            </a:br>
            <a:endParaRPr lang="en-US" cap="none" dirty="0">
              <a:latin typeface="Gotham Medium" charset="0"/>
              <a:ea typeface="Gotham Medium" charset="0"/>
              <a:cs typeface="Gotham Medium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58" y="-52968"/>
            <a:ext cx="3608881" cy="38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73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38" y="104458"/>
            <a:ext cx="8229600" cy="7524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The Communal Systems Roadblock</a:t>
            </a:r>
            <a:br>
              <a:rPr lang="en-US" b="1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b="1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The Municipa</a:t>
            </a:r>
            <a:r>
              <a:rPr lang="en-US" b="1" dirty="0">
                <a:latin typeface="Gotham Medium" charset="0"/>
                <a:ea typeface="Gotham Medium" charset="0"/>
                <a:cs typeface="Gotham Medium" charset="0"/>
              </a:rPr>
              <a:t>l Responsibility Agreement (MRA)</a:t>
            </a:r>
            <a:endParaRPr lang="en-US" b="1" cap="none" dirty="0">
              <a:solidFill>
                <a:schemeClr val="tx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229600" cy="4310063"/>
          </a:xfrm>
        </p:spPr>
        <p:txBody>
          <a:bodyPr>
            <a:normAutofit fontScale="77500" lnSpcReduction="20000"/>
          </a:bodyPr>
          <a:lstStyle/>
          <a:p>
            <a:pPr marL="0" indent="0"/>
            <a:r>
              <a:rPr lang="en-CA" dirty="0"/>
              <a:t> </a:t>
            </a:r>
            <a:r>
              <a:rPr lang="en-CA" sz="2800" dirty="0"/>
              <a:t>Province requires a municip</a:t>
            </a:r>
            <a:r>
              <a:rPr lang="en-CA" dirty="0"/>
              <a:t>ality to take over a system if an independent owner defaults</a:t>
            </a:r>
          </a:p>
          <a:p>
            <a:pPr marL="0" indent="0">
              <a:buNone/>
            </a:pPr>
            <a:endParaRPr lang="en-CA" sz="2800" dirty="0"/>
          </a:p>
          <a:p>
            <a:pPr marL="0" indent="0"/>
            <a:r>
              <a:rPr lang="en-CA" dirty="0"/>
              <a:t> Many municipalities are not willing to take that responsibility and for many reasons:</a:t>
            </a:r>
          </a:p>
          <a:p>
            <a:pPr marL="400050" lvl="1" indent="0"/>
            <a:r>
              <a:rPr lang="en-CA" dirty="0"/>
              <a:t> small municipalities have limited financial resources to fund a plant type wastewater system</a:t>
            </a:r>
          </a:p>
          <a:p>
            <a:pPr marL="400050" lvl="1" indent="0"/>
            <a:r>
              <a:rPr lang="en-CA" dirty="0"/>
              <a:t> small municipalities do not have staff who could run a small plant</a:t>
            </a:r>
          </a:p>
          <a:p>
            <a:pPr marL="400050" lvl="1" indent="0"/>
            <a:r>
              <a:rPr lang="en-CA" dirty="0"/>
              <a:t> concern that by the time an owner defaults, a system has fallen into poor repair and will need major repairs or replacement.</a:t>
            </a:r>
          </a:p>
          <a:p>
            <a:pPr marL="400050" lvl="1" indent="0">
              <a:buNone/>
            </a:pPr>
            <a:endParaRPr lang="en-CA" dirty="0"/>
          </a:p>
          <a:p>
            <a:pPr marL="0" indent="0"/>
            <a:r>
              <a:rPr lang="en-CA" dirty="0"/>
              <a:t> Almost all municipalities will only support a MRA if the developer posts securities equal to the cost of the facility – essentially doubling the cost to build.</a:t>
            </a:r>
            <a:endParaRPr lang="en-US" dirty="0"/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8514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202449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071194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3" name="Picture 2" descr="A map of a military base&#10;&#10;Description automatically generated">
            <a:extLst>
              <a:ext uri="{FF2B5EF4-FFF2-40B4-BE49-F238E27FC236}">
                <a16:creationId xmlns:a16="http://schemas.microsoft.com/office/drawing/2014/main" id="{3AD217B6-82FB-4CEC-B74B-2213EC6F7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14"/>
            <a:ext cx="9144000" cy="548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96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071194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3" descr="A diagram of a large scale problem&#10;&#10;Description automatically generated">
            <a:extLst>
              <a:ext uri="{FF2B5EF4-FFF2-40B4-BE49-F238E27FC236}">
                <a16:creationId xmlns:a16="http://schemas.microsoft.com/office/drawing/2014/main" id="{C8B94D1C-EB9F-44D0-A117-E3150115B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1" y="451619"/>
            <a:ext cx="8278862" cy="52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32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7215"/>
            <a:ext cx="8229600" cy="4310063"/>
          </a:xfrm>
        </p:spPr>
        <p:txBody>
          <a:bodyPr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600" dirty="0">
                <a:ea typeface="+mn-ea"/>
              </a:rPr>
              <a:t>Community Planning Advantages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3200" dirty="0">
                <a:ea typeface="+mn-ea"/>
              </a:rPr>
              <a:t>Smaller lots = better fit into village/hamlet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sz="32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3200" dirty="0">
                <a:ea typeface="+mn-ea"/>
              </a:rPr>
              <a:t>Strengthen local economy and community infrastructure (e.g., schools)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sz="32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3200" dirty="0">
                <a:ea typeface="+mn-ea"/>
              </a:rPr>
              <a:t>“walkable communities”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CA" sz="32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3200" dirty="0">
                <a:ea typeface="+mn-ea"/>
              </a:rPr>
              <a:t>More housing choices</a:t>
            </a: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06876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19576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3707"/>
            <a:ext cx="8229600" cy="4310063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600" dirty="0">
                <a:ea typeface="+mn-ea"/>
              </a:rPr>
              <a:t>Environmental Advantages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36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3200" dirty="0">
                <a:ea typeface="+mn-ea"/>
              </a:rPr>
              <a:t>Better environmental protection and public health than private on-site services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CA" sz="2800" dirty="0">
                <a:ea typeface="+mn-ea"/>
              </a:rPr>
              <a:t>Fewer malfunctions, longer life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CA" sz="2800" dirty="0">
                <a:ea typeface="+mn-ea"/>
              </a:rPr>
              <a:t>Regular maintenance – measure performance, monitor impact, fix problems early</a:t>
            </a: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4" y="6173788"/>
            <a:ext cx="5140205" cy="39687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048079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08" y="137160"/>
            <a:ext cx="4497696" cy="574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17585" y="6241518"/>
            <a:ext cx="5167223" cy="365125"/>
          </a:xfrm>
        </p:spPr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Gotham Medium" charset="0"/>
              <a:ea typeface="Gotham Medium" charset="0"/>
              <a:cs typeface="Gotham Medium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99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29210"/>
            <a:ext cx="8686800" cy="7524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“There Are No Real Obstacles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to Support the Use of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Communal Water and 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Wastewater Systems 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in Rural Communities”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endParaRPr lang="en-US" sz="4400" cap="none" dirty="0">
              <a:solidFill>
                <a:schemeClr val="tx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356350"/>
            <a:ext cx="5166084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19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907292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974774"/>
          </a:xfrm>
        </p:spPr>
      </p:pic>
    </p:spTree>
    <p:extLst>
      <p:ext uri="{BB962C8B-B14F-4D97-AF65-F5344CB8AC3E}">
        <p14:creationId xmlns:p14="http://schemas.microsoft.com/office/powerpoint/2010/main" val="575708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907292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C7038-FCC7-456F-86CC-3D419E406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B19BD1-9648-4077-A969-CE82D80D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580" cy="597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06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984750" cy="4746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310896"/>
            <a:ext cx="7949311" cy="539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752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Frontenac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229600" cy="43100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dirty="0">
                <a:ea typeface="+mn-ea"/>
              </a:rPr>
              <a:t>Why We Did This (7 years of work)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CA" dirty="0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CA" dirty="0"/>
              <a:t>Three Community Projects Ready to Go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dirty="0">
                <a:ea typeface="+mn-ea"/>
              </a:rPr>
              <a:t>Municipal Service Corporation / Regional Utility up and running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dirty="0">
                <a:ea typeface="+mn-ea"/>
              </a:rPr>
              <a:t>Where we are in 2024.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dirty="0">
              <a:ea typeface="+mn-ea"/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384675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913744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984750" cy="4746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3" descr="A picture containing container, shipping container, indoor, large&#10;&#10;Description automatically generated">
            <a:extLst>
              <a:ext uri="{FF2B5EF4-FFF2-40B4-BE49-F238E27FC236}">
                <a16:creationId xmlns:a16="http://schemas.microsoft.com/office/drawing/2014/main" id="{517A7BE8-D238-426B-B4FB-029923FAE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26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984750" cy="47466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3" name="Picture 2" descr="A picture containing outdoor, tree, ground, sky&#10;&#10;Description automatically generated">
            <a:extLst>
              <a:ext uri="{FF2B5EF4-FFF2-40B4-BE49-F238E27FC236}">
                <a16:creationId xmlns:a16="http://schemas.microsoft.com/office/drawing/2014/main" id="{25CC0023-3F0B-4128-827F-07CAA470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6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51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984750" cy="4746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7176CC7B-5D7B-44B7-B4F1-EB65F5BBB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954"/>
            <a:ext cx="9144000" cy="54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4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29210"/>
            <a:ext cx="8686800" cy="7524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In Ontario,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Provincial Approvals and 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Land Use Policy 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Need to Catch Up 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with Engineering Technology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endParaRPr lang="en-US" sz="4400" cap="none" dirty="0">
              <a:solidFill>
                <a:schemeClr val="tx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356350"/>
            <a:ext cx="5166084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85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229600" cy="4310063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CA" sz="4000" dirty="0">
                <a:ea typeface="+mn-ea"/>
              </a:rPr>
              <a:t>Communal Services 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CA" sz="4000" dirty="0">
              <a:ea typeface="+mn-ea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CA" sz="4000" dirty="0">
                <a:ea typeface="+mn-ea"/>
              </a:rPr>
              <a:t>3 Projects Ready to Go</a:t>
            </a: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8514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849907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787525"/>
            <a:ext cx="8229600" cy="7524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Sharbot Lake </a:t>
            </a:r>
            <a:b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Communal Services Feasibility Study </a:t>
            </a:r>
            <a:b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2021 - </a:t>
            </a:r>
            <a:r>
              <a:rPr lang="en-US" sz="3600" dirty="0">
                <a:latin typeface="Gotham Medium" charset="0"/>
                <a:ea typeface="Gotham Medium" charset="0"/>
                <a:cs typeface="Gotham Medium" charset="0"/>
              </a:rPr>
              <a:t>current</a:t>
            </a:r>
            <a:br>
              <a:rPr lang="en-US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endParaRPr lang="en-US" cap="none" dirty="0">
              <a:solidFill>
                <a:schemeClr val="tx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98493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218706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022850" cy="4556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732F0C1-6540-40D5-A5C5-BC85CFBBE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469"/>
            <a:ext cx="9144000" cy="41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0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752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Communal Service Feasibility Study (2022)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229600" cy="4310063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CA" dirty="0"/>
              <a:t> mixed housing</a:t>
            </a:r>
          </a:p>
          <a:p>
            <a:pPr marL="0" indent="0"/>
            <a:r>
              <a:rPr lang="en-CA" dirty="0"/>
              <a:t> potential for two 3-story apartment buildings</a:t>
            </a:r>
          </a:p>
          <a:p>
            <a:pPr marL="0" indent="0"/>
            <a:r>
              <a:rPr lang="en-CA" dirty="0"/>
              <a:t> 40 – 50 units</a:t>
            </a:r>
          </a:p>
          <a:p>
            <a:pPr marL="0" indent="0"/>
            <a:r>
              <a:rPr lang="en-CA" dirty="0"/>
              <a:t> surface water (Sharbot Lake) for drinking water and septage</a:t>
            </a:r>
          </a:p>
          <a:p>
            <a:pPr marL="0" indent="0"/>
            <a:r>
              <a:rPr lang="en-CA" dirty="0"/>
              <a:t> additional potential to ‘hook up’ other nearby uses (e.g., village community hall)</a:t>
            </a:r>
          </a:p>
          <a:p>
            <a:pPr marL="0" indent="0"/>
            <a:r>
              <a:rPr lang="en-CA" dirty="0"/>
              <a:t>2024 – start Municipal Class Environmental Assessment, planning approvals</a:t>
            </a:r>
          </a:p>
          <a:p>
            <a:pPr marL="0" indent="0">
              <a:buNone/>
            </a:pPr>
            <a:endParaRPr lang="en-CA" sz="3200" dirty="0"/>
          </a:p>
          <a:p>
            <a:pPr marL="0" indent="0">
              <a:buNone/>
            </a:pPr>
            <a:endParaRPr lang="en-CA" sz="3200" dirty="0"/>
          </a:p>
          <a:p>
            <a:endParaRPr lang="en-US" dirty="0"/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09905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821022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841875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3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3EA554FA-6A3B-4174-9BCF-E8E23B34F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755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CAED42-B57A-4447-A1AB-AF521754A11F}"/>
              </a:ext>
            </a:extLst>
          </p:cNvPr>
          <p:cNvSpPr txBox="1"/>
          <p:nvPr/>
        </p:nvSpPr>
        <p:spPr>
          <a:xfrm>
            <a:off x="541538" y="5601255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Modelling: Fotenn Consultants</a:t>
            </a:r>
          </a:p>
        </p:txBody>
      </p:sp>
    </p:spTree>
    <p:extLst>
      <p:ext uri="{BB962C8B-B14F-4D97-AF65-F5344CB8AC3E}">
        <p14:creationId xmlns:p14="http://schemas.microsoft.com/office/powerpoint/2010/main" val="1021922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841875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AED42-B57A-4447-A1AB-AF521754A11F}"/>
              </a:ext>
            </a:extLst>
          </p:cNvPr>
          <p:cNvSpPr txBox="1"/>
          <p:nvPr/>
        </p:nvSpPr>
        <p:spPr>
          <a:xfrm>
            <a:off x="438020" y="5605462"/>
            <a:ext cx="611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Public Site Design Session – Sharbot Lake - 18 September 2023</a:t>
            </a:r>
          </a:p>
        </p:txBody>
      </p:sp>
      <p:pic>
        <p:nvPicPr>
          <p:cNvPr id="3" name="Picture 2" descr="A group of people sitting around tables in a room&#10;&#10;Description automatically generated">
            <a:extLst>
              <a:ext uri="{FF2B5EF4-FFF2-40B4-BE49-F238E27FC236}">
                <a16:creationId xmlns:a16="http://schemas.microsoft.com/office/drawing/2014/main" id="{9F6FCCC1-34BE-4F53-BE56-5B3EF9E55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8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13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787525"/>
            <a:ext cx="8229600" cy="7524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Village of Verona</a:t>
            </a:r>
            <a:b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Housing Master Plan</a:t>
            </a:r>
            <a:b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2021 - </a:t>
            </a:r>
            <a:r>
              <a:rPr lang="en-US" sz="3600" dirty="0">
                <a:latin typeface="Gotham Medium" charset="0"/>
                <a:ea typeface="Gotham Medium" charset="0"/>
                <a:cs typeface="Gotham Medium" charset="0"/>
              </a:rPr>
              <a:t>current</a:t>
            </a:r>
            <a:br>
              <a:rPr lang="en-US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endParaRPr lang="en-US" cap="none" dirty="0">
              <a:solidFill>
                <a:schemeClr val="tx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381745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145037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907292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A3EA4831-07CA-5B46-6216-2730CFDA7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6634"/>
            <a:ext cx="7905750" cy="59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29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4326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1EB34D9-DF91-9D39-7BCD-DB73AB2A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56006"/>
            <a:ext cx="8020050" cy="59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15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4326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3" descr="A collage of several different types of buildings&#10;&#10;Description automatically generated">
            <a:extLst>
              <a:ext uri="{FF2B5EF4-FFF2-40B4-BE49-F238E27FC236}">
                <a16:creationId xmlns:a16="http://schemas.microsoft.com/office/drawing/2014/main" id="{8630490F-E52B-4B02-93A2-46ADDE0B3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" y="60385"/>
            <a:ext cx="8867954" cy="58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71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4326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9A3A5-7370-4106-A8DF-52746711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9" y="429663"/>
            <a:ext cx="9019742" cy="50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48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787525"/>
            <a:ext cx="8229600" cy="7524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Village of Marysville</a:t>
            </a:r>
            <a:b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Wolfe Island</a:t>
            </a:r>
            <a:b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Secondary Plan</a:t>
            </a:r>
            <a:b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36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2019 - 2022</a:t>
            </a:r>
            <a:br>
              <a:rPr lang="en-US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endParaRPr lang="en-US" cap="none" dirty="0">
              <a:solidFill>
                <a:schemeClr val="tx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7371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46450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4326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3" descr="A picture containing shore&#10;&#10;Description automatically generated">
            <a:extLst>
              <a:ext uri="{FF2B5EF4-FFF2-40B4-BE49-F238E27FC236}">
                <a16:creationId xmlns:a16="http://schemas.microsoft.com/office/drawing/2014/main" id="{1846C328-FD07-41BF-9BD1-0F41CE193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834"/>
            <a:ext cx="9144000" cy="44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14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4326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EB6F4C4-C69B-40BE-980A-F82086EF4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73025"/>
            <a:ext cx="7829550" cy="58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91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4326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93002D5-8381-4436-974F-3E69B388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207978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8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4326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7" name="Content Placeholder 9" descr="Diagram, map&#10;&#10;Description automatically generated">
            <a:extLst>
              <a:ext uri="{FF2B5EF4-FFF2-40B4-BE49-F238E27FC236}">
                <a16:creationId xmlns:a16="http://schemas.microsoft.com/office/drawing/2014/main" id="{24D1B5B2-CBD2-467E-B01A-74DF62476B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206528" cy="59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4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98741" y="6173788"/>
            <a:ext cx="497744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CD28B1FB-3B7C-4EA3-BD2E-B3727A2EB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03" y="9525"/>
            <a:ext cx="6481518" cy="5951538"/>
          </a:xfrm>
        </p:spPr>
      </p:pic>
    </p:spTree>
    <p:extLst>
      <p:ext uri="{BB962C8B-B14F-4D97-AF65-F5344CB8AC3E}">
        <p14:creationId xmlns:p14="http://schemas.microsoft.com/office/powerpoint/2010/main" val="283645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4326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13C40-7B93-4F83-90C5-2A7CEBA1EC96}"/>
              </a:ext>
            </a:extLst>
          </p:cNvPr>
          <p:cNvSpPr txBox="1"/>
          <p:nvPr/>
        </p:nvSpPr>
        <p:spPr>
          <a:xfrm>
            <a:off x="958789" y="737729"/>
            <a:ext cx="411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>
                <a:latin typeface="Gotham Medium"/>
              </a:rPr>
              <a:t>Marysville</a:t>
            </a:r>
            <a:endParaRPr lang="en-CA" sz="3200" b="1" dirty="0">
              <a:latin typeface="Gotham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A23E7-6EF4-4850-AD9B-24D22072BAFE}"/>
              </a:ext>
            </a:extLst>
          </p:cNvPr>
          <p:cNvSpPr txBox="1"/>
          <p:nvPr/>
        </p:nvSpPr>
        <p:spPr>
          <a:xfrm>
            <a:off x="958789" y="1759789"/>
            <a:ext cx="68308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Gotham Medium"/>
              </a:rPr>
              <a:t>“To accommodate the planned growth through to the year 2046, the Village boundary requires an expansion. </a:t>
            </a:r>
          </a:p>
          <a:p>
            <a:pPr algn="l"/>
            <a:endParaRPr lang="en-US" sz="2400" dirty="0">
              <a:latin typeface="Gotham Medium"/>
            </a:endParaRPr>
          </a:p>
          <a:p>
            <a:pPr algn="l"/>
            <a:r>
              <a:rPr lang="en-US" sz="2400" b="0" i="0" u="none" strike="noStrike" baseline="0" dirty="0">
                <a:latin typeface="Gotham Medium"/>
              </a:rPr>
              <a:t>Based on the population projections prepared by the County, </a:t>
            </a:r>
            <a:r>
              <a:rPr lang="en-US" sz="2400" b="1" i="0" u="none" strike="noStrike" baseline="0" dirty="0">
                <a:latin typeface="Gotham Medium"/>
              </a:rPr>
              <a:t>the village is to accommodate an additional 353 residents, representing an additional 157 residential units</a:t>
            </a:r>
            <a:r>
              <a:rPr lang="en-US" sz="2400" b="0" i="0" u="none" strike="noStrike" baseline="0" dirty="0">
                <a:latin typeface="Gotham Medium"/>
              </a:rPr>
              <a:t>.”</a:t>
            </a:r>
          </a:p>
          <a:p>
            <a:pPr algn="l"/>
            <a:endParaRPr lang="en-US" dirty="0">
              <a:latin typeface="Gotham Medium"/>
            </a:endParaRPr>
          </a:p>
          <a:p>
            <a:pPr algn="l"/>
            <a:r>
              <a:rPr lang="en-US" sz="1400" dirty="0">
                <a:latin typeface="Gotham Medium"/>
              </a:rPr>
              <a:t>Source: Marysville Secondary Plan</a:t>
            </a:r>
            <a:endParaRPr lang="en-CA" sz="1400" dirty="0">
              <a:latin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72870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4326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13C40-7B93-4F83-90C5-2A7CEBA1EC96}"/>
              </a:ext>
            </a:extLst>
          </p:cNvPr>
          <p:cNvSpPr txBox="1"/>
          <p:nvPr/>
        </p:nvSpPr>
        <p:spPr>
          <a:xfrm>
            <a:off x="958789" y="687210"/>
            <a:ext cx="411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>
                <a:latin typeface="Gotham Medium"/>
              </a:rPr>
              <a:t>Marysville</a:t>
            </a:r>
            <a:endParaRPr lang="en-CA" sz="3200" b="1" dirty="0">
              <a:latin typeface="Gotham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622C3-C28E-4872-A25B-0EFF54A328CD}"/>
              </a:ext>
            </a:extLst>
          </p:cNvPr>
          <p:cNvSpPr txBox="1"/>
          <p:nvPr/>
        </p:nvSpPr>
        <p:spPr>
          <a:xfrm>
            <a:off x="958789" y="1588767"/>
            <a:ext cx="729669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Gotham Medium"/>
              </a:rPr>
              <a:t>“</a:t>
            </a:r>
            <a:r>
              <a:rPr lang="en-US" sz="2400" b="1" i="0" u="none" strike="noStrike" baseline="0" dirty="0">
                <a:latin typeface="Gotham Medium"/>
              </a:rPr>
              <a:t>All new development within the Expansion Area shall be serviced by a . . . communal system</a:t>
            </a:r>
            <a:r>
              <a:rPr lang="en-US" sz="2400" b="0" i="0" u="none" strike="noStrike" baseline="0" dirty="0">
                <a:latin typeface="Gotham Medium"/>
              </a:rPr>
              <a:t> (or systems), to the satisfaction of the Township. </a:t>
            </a:r>
          </a:p>
          <a:p>
            <a:pPr algn="l"/>
            <a:endParaRPr lang="en-US" sz="2400" dirty="0">
              <a:latin typeface="Gotham Medium"/>
            </a:endParaRPr>
          </a:p>
          <a:p>
            <a:pPr algn="l"/>
            <a:r>
              <a:rPr lang="en-US" sz="2400" b="0" i="0" u="none" strike="noStrike" baseline="0" dirty="0">
                <a:latin typeface="Gotham Medium"/>
              </a:rPr>
              <a:t>Applicants proposing new development within the Expansion Area on … communal water and/or sanitary sewer systems are directed to the </a:t>
            </a:r>
            <a:r>
              <a:rPr lang="en-US" sz="2400" b="1" i="0" u="none" strike="noStrike" baseline="0" dirty="0">
                <a:latin typeface="Gotham Medium"/>
              </a:rPr>
              <a:t>County of Frontenac’s Communal Services Study (2019) </a:t>
            </a:r>
            <a:r>
              <a:rPr lang="en-US" sz="2400" b="0" i="0" u="none" strike="noStrike" baseline="0" dirty="0">
                <a:latin typeface="Gotham Medium"/>
              </a:rPr>
              <a:t>and are encouraged to apply the principles contained therein</a:t>
            </a:r>
            <a:r>
              <a:rPr lang="en-CA" sz="2400" b="0" i="0" u="none" strike="noStrike" baseline="0" dirty="0">
                <a:latin typeface="Gotham Medium"/>
              </a:rPr>
              <a:t> …”</a:t>
            </a:r>
          </a:p>
          <a:p>
            <a:pPr algn="l"/>
            <a:endParaRPr lang="en-US" dirty="0">
              <a:latin typeface="Corbel" panose="020B0503020204020204" pitchFamily="34" charset="0"/>
            </a:endParaRPr>
          </a:p>
          <a:p>
            <a:pPr algn="l"/>
            <a:r>
              <a:rPr lang="en-US" sz="1400" dirty="0">
                <a:latin typeface="Gotham Medium"/>
              </a:rPr>
              <a:t>Source: Marysville Secondary Plan</a:t>
            </a:r>
            <a:endParaRPr lang="en-CA" sz="1400" dirty="0">
              <a:latin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12633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25145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3" y="77788"/>
            <a:ext cx="7064693" cy="58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27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168503"/>
            <a:ext cx="8229600" cy="2888796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CA" sz="4000" dirty="0">
                <a:ea typeface="+mn-ea"/>
              </a:rPr>
              <a:t>Municipal Service Corporation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CA" sz="4000" dirty="0">
                <a:ea typeface="+mn-ea"/>
              </a:rPr>
              <a:t>(Regional Utility)</a:t>
            </a: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87045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D2761AF1-937C-41CE-A3A0-659734DE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0" y="2013975"/>
            <a:ext cx="8311550" cy="32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748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8814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049CE9D-AE9C-48F6-BC22-119165233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35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1181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91D12BF-54A9-466D-AC09-EC313661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93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299075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EA104A1-39E8-45D9-A3CB-C034531E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45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94665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9C1206A7-3BFF-41C8-89F3-49BF8452E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825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6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>
                <a:latin typeface="Gotham Medium" charset="0"/>
              </a:rPr>
              <a:t>Why an MSC – Vehicle Insurance Analogy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If you self insure one car, you need $5M in the bank in the event of a catastrophic accident</a:t>
            </a:r>
          </a:p>
          <a:p>
            <a:r>
              <a:rPr lang="en-CA" dirty="0"/>
              <a:t>If you insure a million cars, you don’t need 1M x $5M to ensure for catastrophic accidents</a:t>
            </a:r>
          </a:p>
          <a:p>
            <a:r>
              <a:rPr lang="en-CA" dirty="0"/>
              <a:t>Same theory holds for communal services. Municipalities currently hold all 100% assurance for each system</a:t>
            </a:r>
          </a:p>
          <a:p>
            <a:pPr lvl="1"/>
            <a:r>
              <a:rPr lang="en-CA" dirty="0"/>
              <a:t>This creates an unfair burden for the developer and home owner and deters developers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199" y="6241519"/>
            <a:ext cx="5279367" cy="454556"/>
          </a:xfrm>
        </p:spPr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0677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92BAB-8F6B-241C-E4CC-2FCCF9DD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Advantages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601D7-9796-6A07-710C-25C8E71B1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C7BE4AE-2648-8EEC-538E-92F699FF2E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083633"/>
            <a:ext cx="8132885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Communal services is the only economical way to service land in much of Frontenac County. It is modular (as little as five units at a time) and can be installed in difficult terrain.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Environmental Protection – fully regulated and fewer holes in the aquafers.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MSC brings consistent professional management to the system, rather than ad hoc management/oversight.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Each Township remains in full control of their planning process.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MSC will speed up the approval process for appropriate development (e.g., pre-approved systems).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Aligns with the Provincial Housing Task Force recommendation #44 regarding regional utilities. (</a:t>
            </a: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https://files.ontario.ca/mmah-housing-affordability-task-force-report-en-2022-02-07-v2.pdf</a:t>
            </a: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Removes liability from </a:t>
            </a:r>
            <a:r>
              <a:rPr lang="en-CA" altLang="en-US" sz="1600" dirty="0">
                <a:ea typeface="Times New Roman" panose="02020603050405020304" pitchFamily="18" charset="0"/>
                <a:cs typeface="Arial" panose="020B0604020202020204" pitchFamily="34" charset="0"/>
              </a:rPr>
              <a:t>individual </a:t>
            </a: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Townships and spreads the risk across participating municipalities.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MSC can borrow without affecting local taxes or local borrowing capacity.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MSC will be eligible for grants.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direction of MSC will be controlled by the Board of Directors (i.e., the Shareholders).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potential for a Community Benefit/Dividend is possible in 7 years.</a:t>
            </a:r>
            <a:endParaRPr kumimoji="0" lang="en-CA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2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229600" cy="4310063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CA" sz="4000" dirty="0">
                <a:ea typeface="+mn-ea"/>
              </a:rPr>
              <a:t>Communal Services 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CA" sz="4000" dirty="0">
              <a:ea typeface="+mn-ea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CA" sz="4000" dirty="0">
                <a:ea typeface="+mn-ea"/>
              </a:rPr>
              <a:t>Why We Did This</a:t>
            </a: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98741" y="6173788"/>
            <a:ext cx="497744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949356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7524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Where We Are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229600" cy="4310063"/>
          </a:xfrm>
        </p:spPr>
        <p:txBody>
          <a:bodyPr>
            <a:normAutofit/>
          </a:bodyPr>
          <a:lstStyle/>
          <a:p>
            <a:pPr marL="0" indent="0"/>
            <a:r>
              <a:rPr lang="en-CA" dirty="0"/>
              <a:t>  All 4 Townships and the County agreed to join the new municipal utility.</a:t>
            </a:r>
          </a:p>
          <a:p>
            <a:pPr marL="0" indent="0"/>
            <a:r>
              <a:rPr lang="en-CA" sz="3200" dirty="0"/>
              <a:t> </a:t>
            </a:r>
            <a:r>
              <a:rPr lang="en-CA" dirty="0"/>
              <a:t>Utility incorporated November 2023</a:t>
            </a:r>
          </a:p>
          <a:p>
            <a:r>
              <a:rPr lang="en-CA" dirty="0"/>
              <a:t>Board of Directors and Technical Group now working on ‘best practices’</a:t>
            </a:r>
          </a:p>
          <a:p>
            <a:pPr marL="0" indent="0"/>
            <a:r>
              <a:rPr lang="en-CA" dirty="0"/>
              <a:t> County Official Plan Amendment to recognize communal services supported across Frontenac in place (October 2023)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8514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832798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297113"/>
            <a:ext cx="8229600" cy="7524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b="1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Questions ?</a:t>
            </a:r>
            <a:br>
              <a:rPr lang="en-US" b="1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br>
              <a:rPr lang="en-US" b="1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b="1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  <a:hlinkClick r:id="rId2"/>
              </a:rPr>
              <a:t>https://engagefrontenac.ca/communal-services</a:t>
            </a:r>
            <a:r>
              <a:rPr lang="en-US" b="1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 </a:t>
            </a: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5051425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08279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752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Frontenac – Villages and Hamlets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229600" cy="43100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dirty="0">
                <a:ea typeface="+mn-ea"/>
              </a:rPr>
              <a:t>No municipal water or sewer services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dirty="0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CA" dirty="0"/>
              <a:t>Historical settlement areas -- building lots in village cores too small.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dirty="0">
                <a:ea typeface="+mn-ea"/>
              </a:rPr>
              <a:t>Significant Public Infrastructure Investment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dirty="0">
                <a:ea typeface="+mn-ea"/>
              </a:rPr>
              <a:t>Majority of Commercial Assessment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dirty="0">
              <a:ea typeface="+mn-ea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CA" dirty="0">
              <a:ea typeface="+mn-ea"/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173788"/>
            <a:ext cx="4890039" cy="39687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571846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752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Frontenac – Villages and Hamlets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775"/>
            <a:ext cx="8229600" cy="43100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4400" i="1" dirty="0">
                <a:ea typeface="+mn-ea"/>
              </a:rPr>
              <a:t>“Lack of municipal services in our villages challenges future community viability.”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CA" sz="4400" i="1" dirty="0">
              <a:ea typeface="+mn-ea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CA" sz="2000" dirty="0">
                <a:ea typeface="+mn-ea"/>
              </a:rPr>
              <a:t>Source: Frontenac County Official Plan (2016)</a:t>
            </a: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356350"/>
            <a:ext cx="5166084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8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51" y="1633059"/>
            <a:ext cx="8686800" cy="7524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There is a Need to Think Differently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About How We Sustainably Address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4400" dirty="0">
                <a:latin typeface="Gotham Medium" charset="0"/>
                <a:ea typeface="Gotham Medium" charset="0"/>
                <a:cs typeface="Gotham Medium" charset="0"/>
              </a:rPr>
              <a:t>Servicing in Rural Areas of Ontario</a:t>
            </a:r>
            <a:br>
              <a:rPr lang="en-US" sz="4400" dirty="0">
                <a:latin typeface="Gotham Medium" charset="0"/>
                <a:ea typeface="Gotham Medium" charset="0"/>
                <a:cs typeface="Gotham Medium" charset="0"/>
              </a:rPr>
            </a:br>
            <a:endParaRPr lang="en-US" sz="4400" cap="none" dirty="0">
              <a:solidFill>
                <a:schemeClr val="tx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356350"/>
            <a:ext cx="5166084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0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1353"/>
            <a:ext cx="8229600" cy="7524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  <a:t>What Will Rural Ontario Look Like 100 Years From Now?</a:t>
            </a:r>
            <a:br>
              <a:rPr lang="en-US" sz="44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br>
              <a:rPr lang="en-US" sz="4400" cap="none" dirty="0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endParaRPr lang="en-US" sz="4400" cap="none" dirty="0">
              <a:solidFill>
                <a:schemeClr val="tx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09141"/>
            <a:ext cx="8229600" cy="43100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4400" dirty="0"/>
              <a:t>How do we build and maintain sustainable communities?</a:t>
            </a:r>
            <a:br>
              <a:rPr lang="en-CA" sz="6600" dirty="0"/>
            </a:br>
            <a:endParaRPr lang="en-CA" sz="4400" i="1" dirty="0">
              <a:ea typeface="+mn-ea"/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682625" y="6356350"/>
            <a:ext cx="5166084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AMCTO Zone 6 meeting – Brockville – May 23</a:t>
            </a:r>
            <a:r>
              <a:rPr lang="en-US" sz="1200" baseline="300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, 2024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16676"/>
      </p:ext>
    </p:extLst>
  </p:cSld>
  <p:clrMapOvr>
    <a:masterClrMapping/>
  </p:clrMapOvr>
</p:sld>
</file>

<file path=ppt/theme/theme1.xml><?xml version="1.0" encoding="utf-8"?>
<a:theme xmlns:a="http://schemas.openxmlformats.org/drawingml/2006/main" name="Frontenac Horizontal">
  <a:themeElements>
    <a:clrScheme name="Frontenac">
      <a:dk1>
        <a:sysClr val="windowText" lastClr="000000"/>
      </a:dk1>
      <a:lt1>
        <a:sysClr val="window" lastClr="FFFFFF"/>
      </a:lt1>
      <a:dk2>
        <a:srgbClr val="006633"/>
      </a:dk2>
      <a:lt2>
        <a:srgbClr val="EEEEEE"/>
      </a:lt2>
      <a:accent1>
        <a:srgbClr val="B7B7B7"/>
      </a:accent1>
      <a:accent2>
        <a:srgbClr val="006633"/>
      </a:accent2>
      <a:accent3>
        <a:srgbClr val="1C9046"/>
      </a:accent3>
      <a:accent4>
        <a:srgbClr val="48A23F"/>
      </a:accent4>
      <a:accent5>
        <a:srgbClr val="0072CE"/>
      </a:accent5>
      <a:accent6>
        <a:srgbClr val="6CACE4"/>
      </a:accent6>
      <a:hlink>
        <a:srgbClr val="1C9046"/>
      </a:hlink>
      <a:folHlink>
        <a:srgbClr val="1C90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rontenac_PowerPoint-Template_Accessibility-Green" id="{493F1E1A-33B1-104F-A4FA-12B91E872BF4}" vid="{6908D2A0-4D2D-8848-B23D-13B1280382CA}"/>
    </a:ext>
  </a:extLst>
</a:theme>
</file>

<file path=ppt/theme/theme2.xml><?xml version="1.0" encoding="utf-8"?>
<a:theme xmlns:a="http://schemas.openxmlformats.org/drawingml/2006/main" name="Frontenac Vertical">
  <a:themeElements>
    <a:clrScheme name="Frontenac">
      <a:dk1>
        <a:sysClr val="windowText" lastClr="000000"/>
      </a:dk1>
      <a:lt1>
        <a:sysClr val="window" lastClr="FFFFFF"/>
      </a:lt1>
      <a:dk2>
        <a:srgbClr val="006633"/>
      </a:dk2>
      <a:lt2>
        <a:srgbClr val="EEEEEE"/>
      </a:lt2>
      <a:accent1>
        <a:srgbClr val="B7B7B7"/>
      </a:accent1>
      <a:accent2>
        <a:srgbClr val="006633"/>
      </a:accent2>
      <a:accent3>
        <a:srgbClr val="1C9046"/>
      </a:accent3>
      <a:accent4>
        <a:srgbClr val="48A23F"/>
      </a:accent4>
      <a:accent5>
        <a:srgbClr val="0072CE"/>
      </a:accent5>
      <a:accent6>
        <a:srgbClr val="6CACE4"/>
      </a:accent6>
      <a:hlink>
        <a:srgbClr val="1C9046"/>
      </a:hlink>
      <a:folHlink>
        <a:srgbClr val="1C90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rontenac_PowerPoint-Template_Accessibility-Green" id="{493F1E1A-33B1-104F-A4FA-12B91E872BF4}" vid="{30B5AD68-D6C9-F44E-A561-ABD52BA2ED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Frontenac_PowerPoint-Template_Green</Template>
  <TotalTime>25886</TotalTime>
  <Words>1540</Words>
  <Application>Microsoft Office PowerPoint</Application>
  <PresentationFormat>On-screen Show (4:3)</PresentationFormat>
  <Paragraphs>164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Corbel</vt:lpstr>
      <vt:lpstr>Gotham Bold</vt:lpstr>
      <vt:lpstr>Gotham Book</vt:lpstr>
      <vt:lpstr>Gotham Medium</vt:lpstr>
      <vt:lpstr>Frontenac Horizontal</vt:lpstr>
      <vt:lpstr>Frontenac Vertical</vt:lpstr>
      <vt:lpstr>Frontenac County Creating a Public Utility to Support Communal Services  </vt:lpstr>
      <vt:lpstr>Frontenac</vt:lpstr>
      <vt:lpstr>PowerPoint Presentation</vt:lpstr>
      <vt:lpstr>PowerPoint Presentation</vt:lpstr>
      <vt:lpstr>PowerPoint Presentation</vt:lpstr>
      <vt:lpstr>Frontenac – Villages and Hamlets</vt:lpstr>
      <vt:lpstr>Frontenac – Villages and Hamlets</vt:lpstr>
      <vt:lpstr>There is a Need to Think Differently About How We Sustainably Address Servicing in Rural Areas of Ontario </vt:lpstr>
      <vt:lpstr>What Will Rural Ontario Look Like 100 Years From Now?  </vt:lpstr>
      <vt:lpstr>The Communal Systems Roadblock The Municipal Responsibility Agreement (MRA)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“There Are No Real Obstacles to Support the Use of Communal Water and  Wastewater Systems  in Rural Communities”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Ontario, Provincial Approvals and  Land Use Policy  Need to Catch Up  with Engineering Technology </vt:lpstr>
      <vt:lpstr>PowerPoint Presentation</vt:lpstr>
      <vt:lpstr>Sharbot Lake  Communal Services Feasibility Study  2021 - current </vt:lpstr>
      <vt:lpstr>PowerPoint Presentation</vt:lpstr>
      <vt:lpstr>Communal Service Feasibility Study (2022)</vt:lpstr>
      <vt:lpstr>PowerPoint Presentation</vt:lpstr>
      <vt:lpstr>PowerPoint Presentation</vt:lpstr>
      <vt:lpstr>Village of Verona Housing Master Plan 2021 - current </vt:lpstr>
      <vt:lpstr>PowerPoint Presentation</vt:lpstr>
      <vt:lpstr>PowerPoint Presentation</vt:lpstr>
      <vt:lpstr>PowerPoint Presentation</vt:lpstr>
      <vt:lpstr>PowerPoint Presentation</vt:lpstr>
      <vt:lpstr>Village of Marysville Wolfe Island Secondary Plan 2019 - 2022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an MSC – Vehicle Insurance Analogy</vt:lpstr>
      <vt:lpstr>Advantages</vt:lpstr>
      <vt:lpstr>Where We Are Now</vt:lpstr>
      <vt:lpstr>Questions ?  https://engagefrontenac.ca/communal-services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Slide</dc:title>
  <dc:creator>Joe Gallivan</dc:creator>
  <cp:lastModifiedBy>Joe Gallivan</cp:lastModifiedBy>
  <cp:revision>192</cp:revision>
  <cp:lastPrinted>2024-05-14T15:51:20Z</cp:lastPrinted>
  <dcterms:created xsi:type="dcterms:W3CDTF">2017-01-17T20:55:34Z</dcterms:created>
  <dcterms:modified xsi:type="dcterms:W3CDTF">2024-05-16T12:57:48Z</dcterms:modified>
  <cp:contentStatus/>
</cp:coreProperties>
</file>