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8" r:id="rId2"/>
  </p:sldMasterIdLst>
  <p:notesMasterIdLst>
    <p:notesMasterId r:id="rId12"/>
  </p:notesMasterIdLst>
  <p:sldIdLst>
    <p:sldId id="256" r:id="rId3"/>
    <p:sldId id="258" r:id="rId4"/>
    <p:sldId id="324" r:id="rId5"/>
    <p:sldId id="325" r:id="rId6"/>
    <p:sldId id="326" r:id="rId7"/>
    <p:sldId id="327" r:id="rId8"/>
    <p:sldId id="331" r:id="rId9"/>
    <p:sldId id="328" r:id="rId10"/>
    <p:sldId id="32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BD823F-E24B-8870-B65D-6E8A50AE9498}" name="Kathleen Barrett" initials="KB" userId="S::kbarrett@amcto.com::9b9dc2e1-1940-4c0f-823e-7b900e72ffba" providerId="AD"/>
  <p188:author id="{0696AC9C-AB7B-22A8-1A15-C3F621CEBDDB}" name="Ya-Yin Ko" initials="YK" userId="S::yko@amcto.com::40e96f37-91df-4e1b-bf87-205a5f5a3be0" providerId="AD"/>
  <p188:author id="{729310B0-4B96-98A2-AE9A-DDD686B02EDF}" name="David Arbuckle" initials="DA" userId="S::DArbuckle@amcto.com::f1cdc9b6-103f-4fc1-aa8c-2a00a4a4812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9F4"/>
    <a:srgbClr val="A7C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07DEF9-6146-4BAB-8CB4-F8FFF13F8A3E}" v="6" dt="2025-03-28T18:15:00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8889" autoAdjust="0"/>
  </p:normalViewPr>
  <p:slideViewPr>
    <p:cSldViewPr snapToGrid="0">
      <p:cViewPr varScale="1">
        <p:scale>
          <a:sx n="54" d="100"/>
          <a:sy n="54" d="100"/>
        </p:scale>
        <p:origin x="27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F31FB-6DFF-4F11-BF94-1036EA7F17C9}" type="datetimeFigureOut">
              <a:rPr lang="en-CA" smtClean="0"/>
              <a:t>2025-04-08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D8701-17FB-4946-ACCA-AAE45601C1D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762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05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3298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571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latin typeface="+mn-lt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339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592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6160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496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4404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D8701-17FB-4946-ACCA-AAE45601C1D3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7890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902D65A7-4620-7CEF-823A-12BBE54AC9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D5E9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7388498-D930-82A4-84F0-8139D07ECF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0" y="2762035"/>
            <a:ext cx="1339274" cy="2082800"/>
          </a:xfrm>
          <a:custGeom>
            <a:avLst/>
            <a:gdLst>
              <a:gd name="connsiteX0" fmla="*/ 1041400 w 1339274"/>
              <a:gd name="connsiteY0" fmla="*/ 0 h 2082800"/>
              <a:gd name="connsiteX1" fmla="*/ 0 w 1339274"/>
              <a:gd name="connsiteY1" fmla="*/ 1041400 h 2082800"/>
              <a:gd name="connsiteX2" fmla="*/ 1041400 w 1339274"/>
              <a:gd name="connsiteY2" fmla="*/ 2082800 h 2082800"/>
              <a:gd name="connsiteX3" fmla="*/ 1251278 w 1339274"/>
              <a:gd name="connsiteY3" fmla="*/ 2061643 h 2082800"/>
              <a:gd name="connsiteX4" fmla="*/ 1339274 w 1339274"/>
              <a:gd name="connsiteY4" fmla="*/ 2034327 h 2082800"/>
              <a:gd name="connsiteX5" fmla="*/ 1339274 w 1339274"/>
              <a:gd name="connsiteY5" fmla="*/ 48473 h 2082800"/>
              <a:gd name="connsiteX6" fmla="*/ 1251278 w 1339274"/>
              <a:gd name="connsiteY6" fmla="*/ 21158 h 2082800"/>
              <a:gd name="connsiteX7" fmla="*/ 1041400 w 1339274"/>
              <a:gd name="connsiteY7" fmla="*/ 0 h 208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9274" h="2082800">
                <a:moveTo>
                  <a:pt x="1041400" y="0"/>
                </a:moveTo>
                <a:cubicBezTo>
                  <a:pt x="466251" y="0"/>
                  <a:pt x="0" y="466251"/>
                  <a:pt x="0" y="1041400"/>
                </a:cubicBezTo>
                <a:cubicBezTo>
                  <a:pt x="0" y="1616549"/>
                  <a:pt x="466251" y="2082800"/>
                  <a:pt x="1041400" y="2082800"/>
                </a:cubicBezTo>
                <a:cubicBezTo>
                  <a:pt x="1113294" y="2082800"/>
                  <a:pt x="1183486" y="2075515"/>
                  <a:pt x="1251278" y="2061643"/>
                </a:cubicBezTo>
                <a:lnTo>
                  <a:pt x="1339274" y="2034327"/>
                </a:lnTo>
                <a:lnTo>
                  <a:pt x="1339274" y="48473"/>
                </a:lnTo>
                <a:lnTo>
                  <a:pt x="1251278" y="21158"/>
                </a:lnTo>
                <a:cubicBezTo>
                  <a:pt x="1183486" y="7285"/>
                  <a:pt x="1113294" y="0"/>
                  <a:pt x="1041400" y="0"/>
                </a:cubicBezTo>
                <a:close/>
              </a:path>
            </a:pathLst>
          </a:custGeom>
          <a:solidFill>
            <a:srgbClr val="A7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BEF0FE6-058A-ECFA-AB8B-CEC41D1C7E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5723301" y="5396923"/>
            <a:ext cx="3006565" cy="1461077"/>
          </a:xfrm>
          <a:custGeom>
            <a:avLst/>
            <a:gdLst>
              <a:gd name="connsiteX0" fmla="*/ 1503282 w 3006565"/>
              <a:gd name="connsiteY0" fmla="*/ 0 h 1461077"/>
              <a:gd name="connsiteX1" fmla="*/ 5528 w 3006565"/>
              <a:gd name="connsiteY1" fmla="*/ 1351596 h 1461077"/>
              <a:gd name="connsiteX2" fmla="*/ 0 w 3006565"/>
              <a:gd name="connsiteY2" fmla="*/ 1461077 h 1461077"/>
              <a:gd name="connsiteX3" fmla="*/ 3006565 w 3006565"/>
              <a:gd name="connsiteY3" fmla="*/ 1461077 h 1461077"/>
              <a:gd name="connsiteX4" fmla="*/ 3001036 w 3006565"/>
              <a:gd name="connsiteY4" fmla="*/ 1351596 h 1461077"/>
              <a:gd name="connsiteX5" fmla="*/ 1503282 w 3006565"/>
              <a:gd name="connsiteY5" fmla="*/ 0 h 146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06565" h="1461077">
                <a:moveTo>
                  <a:pt x="1503282" y="0"/>
                </a:moveTo>
                <a:cubicBezTo>
                  <a:pt x="723770" y="0"/>
                  <a:pt x="82626" y="592424"/>
                  <a:pt x="5528" y="1351596"/>
                </a:cubicBezTo>
                <a:lnTo>
                  <a:pt x="0" y="1461077"/>
                </a:lnTo>
                <a:lnTo>
                  <a:pt x="3006565" y="1461077"/>
                </a:lnTo>
                <a:lnTo>
                  <a:pt x="3001036" y="1351596"/>
                </a:lnTo>
                <a:cubicBezTo>
                  <a:pt x="2923938" y="592424"/>
                  <a:pt x="2282795" y="0"/>
                  <a:pt x="1503282" y="0"/>
                </a:cubicBezTo>
                <a:close/>
              </a:path>
            </a:pathLst>
          </a:custGeom>
          <a:solidFill>
            <a:srgbClr val="A7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FB629D2-A7FA-AEB6-4B21-6853E094444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952493" y="74924"/>
            <a:ext cx="1779617" cy="1779617"/>
          </a:xfrm>
          <a:prstGeom prst="ellipse">
            <a:avLst/>
          </a:prstGeom>
          <a:solidFill>
            <a:srgbClr val="A7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/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66D1672-A6D6-BB98-08B6-A8970DC1B9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96582" y="0"/>
            <a:ext cx="2595418" cy="1158802"/>
          </a:xfrm>
          <a:prstGeom prst="rect">
            <a:avLst/>
          </a:prstGeom>
          <a:solidFill>
            <a:srgbClr val="D5E9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>
                <a:noFill/>
              </a:ln>
              <a:solidFill>
                <a:srgbClr val="D5E9F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0DDAB4-FA9D-7FA7-5855-F88504757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84582"/>
            <a:ext cx="5949986" cy="1390918"/>
          </a:xfrm>
        </p:spPr>
        <p:txBody>
          <a:bodyPr anchor="b"/>
          <a:lstStyle>
            <a:lvl1pPr algn="l">
              <a:defRPr lang="en-US" dirty="0" smtClean="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091B7-35DE-C168-9D39-EE408D18D7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7845"/>
            <a:ext cx="5949986" cy="1158802"/>
          </a:xfrm>
        </p:spPr>
        <p:txBody>
          <a:bodyPr/>
          <a:lstStyle>
            <a:lvl1pPr marL="0" indent="0" algn="l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715B28D-26AA-FFE4-1181-2699F23269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96291"/>
            <a:ext cx="3280529" cy="825189"/>
          </a:xfrm>
          <a:prstGeom prst="rect">
            <a:avLst/>
          </a:prstGeom>
        </p:spPr>
      </p:pic>
      <p:pic>
        <p:nvPicPr>
          <p:cNvPr id="13" name="Picture 12" descr="A black rectangle with white text&#10;&#10;Description automatically generated">
            <a:extLst>
              <a:ext uri="{FF2B5EF4-FFF2-40B4-BE49-F238E27FC236}">
                <a16:creationId xmlns:a16="http://schemas.microsoft.com/office/drawing/2014/main" id="{6BFB7877-62BC-FCCB-1B59-0EA8B8197C2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37" y="603849"/>
            <a:ext cx="10858772" cy="5650302"/>
          </a:xfrm>
          <a:prstGeom prst="rect">
            <a:avLst/>
          </a:prstGeom>
        </p:spPr>
      </p:pic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4EE74D6-1C6A-E104-A788-6632702DE9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7658714" y="0"/>
            <a:ext cx="4533287" cy="5003461"/>
          </a:xfrm>
          <a:custGeom>
            <a:avLst/>
            <a:gdLst>
              <a:gd name="connsiteX0" fmla="*/ 1791484 w 4533287"/>
              <a:gd name="connsiteY0" fmla="*/ 0 h 5003461"/>
              <a:gd name="connsiteX1" fmla="*/ 3329938 w 4533287"/>
              <a:gd name="connsiteY1" fmla="*/ 0 h 5003461"/>
              <a:gd name="connsiteX2" fmla="*/ 3557455 w 4533287"/>
              <a:gd name="connsiteY2" fmla="*/ 83272 h 5003461"/>
              <a:gd name="connsiteX3" fmla="*/ 4371407 w 4533287"/>
              <a:gd name="connsiteY3" fmla="*/ 632054 h 5003461"/>
              <a:gd name="connsiteX4" fmla="*/ 4533287 w 4533287"/>
              <a:gd name="connsiteY4" fmla="*/ 810167 h 5003461"/>
              <a:gd name="connsiteX5" fmla="*/ 4533287 w 4533287"/>
              <a:gd name="connsiteY5" fmla="*/ 4075334 h 5003461"/>
              <a:gd name="connsiteX6" fmla="*/ 4371407 w 4533287"/>
              <a:gd name="connsiteY6" fmla="*/ 4253447 h 5003461"/>
              <a:gd name="connsiteX7" fmla="*/ 2560711 w 4533287"/>
              <a:gd name="connsiteY7" fmla="*/ 5003461 h 5003461"/>
              <a:gd name="connsiteX8" fmla="*/ 0 w 4533287"/>
              <a:gd name="connsiteY8" fmla="*/ 2442750 h 5003461"/>
              <a:gd name="connsiteX9" fmla="*/ 1563967 w 4533287"/>
              <a:gd name="connsiteY9" fmla="*/ 83272 h 500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33287" h="5003461">
                <a:moveTo>
                  <a:pt x="1791484" y="0"/>
                </a:moveTo>
                <a:lnTo>
                  <a:pt x="3329938" y="0"/>
                </a:lnTo>
                <a:lnTo>
                  <a:pt x="3557455" y="83272"/>
                </a:lnTo>
                <a:cubicBezTo>
                  <a:pt x="3863815" y="212851"/>
                  <a:pt x="4139708" y="400355"/>
                  <a:pt x="4371407" y="632054"/>
                </a:cubicBezTo>
                <a:lnTo>
                  <a:pt x="4533287" y="810167"/>
                </a:lnTo>
                <a:lnTo>
                  <a:pt x="4533287" y="4075334"/>
                </a:lnTo>
                <a:lnTo>
                  <a:pt x="4371407" y="4253447"/>
                </a:lnTo>
                <a:cubicBezTo>
                  <a:pt x="3908010" y="4716844"/>
                  <a:pt x="3267832" y="5003461"/>
                  <a:pt x="2560711" y="5003461"/>
                </a:cubicBezTo>
                <a:cubicBezTo>
                  <a:pt x="1146469" y="5003461"/>
                  <a:pt x="0" y="3856992"/>
                  <a:pt x="0" y="2442750"/>
                </a:cubicBezTo>
                <a:cubicBezTo>
                  <a:pt x="0" y="1382069"/>
                  <a:pt x="644889" y="472009"/>
                  <a:pt x="1563967" y="83272"/>
                </a:cubicBezTo>
                <a:close/>
              </a:path>
            </a:pathLst>
          </a:custGeom>
          <a:solidFill>
            <a:srgbClr val="A7CADE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CA"/>
              <a:t>Click to add image</a:t>
            </a:r>
          </a:p>
        </p:txBody>
      </p:sp>
    </p:spTree>
    <p:extLst>
      <p:ext uri="{BB962C8B-B14F-4D97-AF65-F5344CB8AC3E}">
        <p14:creationId xmlns:p14="http://schemas.microsoft.com/office/powerpoint/2010/main" val="198174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4565B-2B46-A249-0F0F-8F9B69B90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686A2-E84E-417C-64A8-150E24F8B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81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C034-40DA-46FA-AEA3-6051DF3D0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FD3E4-9CAE-86C4-F362-E331C52A8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0770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5B2E-5A2C-517C-2A9B-783E0207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E6E63-60DC-C997-EDF3-EFAB07B17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6F1BC-25F1-446B-2BB4-E2993C93B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343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9195E-FC93-B060-1098-14944460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07196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80F1A-F539-018B-57FD-54C6ED174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u="sng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127F-5823-BA69-946C-56313E15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2FDF77-7F16-8532-6ACD-3D8EE960E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u="sng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6D8CFC-F0F1-C13E-D85F-37ADB42FE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4637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6BEE7-1AFD-C3A6-453A-6E74B1F6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348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8205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713FE-8C5C-83AF-D1AC-4130E3BEB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1D388-9505-A071-4F25-D5F9A6AD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7837F-FE78-BC8F-3519-7B40026FF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1122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2E92-08A6-629C-66C2-5F50D8AC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518A26-9657-0B36-2AF2-B3716BB4D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4B46F-E636-AFD9-385D-734F0DC8E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26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4565B-2B46-A249-0F0F-8F9B69B90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686A2-E84E-417C-64A8-150E24F8B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693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C034-40DA-46FA-AEA3-6051DF3D0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FD3E4-9CAE-86C4-F362-E331C52A8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729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5B2E-5A2C-517C-2A9B-783E0207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E6E63-60DC-C997-EDF3-EFAB07B17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6F1BC-25F1-446B-2BB4-E2993C93B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071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9195E-FC93-B060-1098-149444601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07196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80F1A-F539-018B-57FD-54C6ED174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u="sng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127F-5823-BA69-946C-56313E15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2FDF77-7F16-8532-6ACD-3D8EE960E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u="sng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6D8CFC-F0F1-C13E-D85F-37ADB42FE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8586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6BEE7-1AFD-C3A6-453A-6E74B1F6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648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650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713FE-8C5C-83AF-D1AC-4130E3BEB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1D388-9505-A071-4F25-D5F9A6AD0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7837F-FE78-BC8F-3519-7B40026FF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464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2E92-08A6-629C-66C2-5F50D8AC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518A26-9657-0B36-2AF2-B3716BB4D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4B46F-E636-AFD9-385D-734F0DC8E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32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FF988B6-A045-A7CD-24F5-333D558482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0040926" y="6175986"/>
            <a:ext cx="1725219" cy="681096"/>
          </a:xfrm>
          <a:custGeom>
            <a:avLst/>
            <a:gdLst>
              <a:gd name="connsiteX0" fmla="*/ 862610 w 1725219"/>
              <a:gd name="connsiteY0" fmla="*/ 0 h 681096"/>
              <a:gd name="connsiteX1" fmla="*/ 42727 w 1725219"/>
              <a:gd name="connsiteY1" fmla="*/ 543455 h 681096"/>
              <a:gd name="connsiteX2" fmla="*/ 0 w 1725219"/>
              <a:gd name="connsiteY2" fmla="*/ 681096 h 681096"/>
              <a:gd name="connsiteX3" fmla="*/ 1725219 w 1725219"/>
              <a:gd name="connsiteY3" fmla="*/ 681096 h 681096"/>
              <a:gd name="connsiteX4" fmla="*/ 1682493 w 1725219"/>
              <a:gd name="connsiteY4" fmla="*/ 543455 h 681096"/>
              <a:gd name="connsiteX5" fmla="*/ 862610 w 1725219"/>
              <a:gd name="connsiteY5" fmla="*/ 0 h 68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5219" h="681096">
                <a:moveTo>
                  <a:pt x="862610" y="0"/>
                </a:moveTo>
                <a:cubicBezTo>
                  <a:pt x="494039" y="0"/>
                  <a:pt x="177807" y="224090"/>
                  <a:pt x="42727" y="543455"/>
                </a:cubicBezTo>
                <a:lnTo>
                  <a:pt x="0" y="681096"/>
                </a:lnTo>
                <a:lnTo>
                  <a:pt x="1725219" y="681096"/>
                </a:lnTo>
                <a:lnTo>
                  <a:pt x="1682493" y="543455"/>
                </a:lnTo>
                <a:cubicBezTo>
                  <a:pt x="1547413" y="224090"/>
                  <a:pt x="1231181" y="0"/>
                  <a:pt x="862610" y="0"/>
                </a:cubicBezTo>
                <a:close/>
              </a:path>
            </a:pathLst>
          </a:custGeom>
          <a:solidFill>
            <a:srgbClr val="A7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1723F-0C50-23E9-6E2A-FE194C192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304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B12EB-EA7D-E641-6964-15F812E45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0F6D495-B2FB-4465-1A26-BB79B61E92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509" y="369441"/>
            <a:ext cx="1838051" cy="46234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C109C5F-3477-C7A4-C419-4781D03A7547}"/>
              </a:ext>
            </a:extLst>
          </p:cNvPr>
          <p:cNvSpPr txBox="1">
            <a:spLocks/>
          </p:cNvSpPr>
          <p:nvPr userDrawn="1"/>
        </p:nvSpPr>
        <p:spPr>
          <a:xfrm>
            <a:off x="10453266" y="6311900"/>
            <a:ext cx="90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2C8C03D-45EF-4AC6-8CB2-1FF2AC637A9F}" type="slidenum">
              <a:rPr lang="en-CA" smtClean="0"/>
              <a:pPr algn="ctr"/>
              <a:t>‹#›</a:t>
            </a:fld>
            <a:endParaRPr lang="en-CA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5B9702C-C1E2-0D03-BDF3-09291742D7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" y="831660"/>
            <a:ext cx="398659" cy="1718056"/>
          </a:xfrm>
          <a:custGeom>
            <a:avLst/>
            <a:gdLst>
              <a:gd name="connsiteX0" fmla="*/ 398659 w 398659"/>
              <a:gd name="connsiteY0" fmla="*/ 0 h 1718056"/>
              <a:gd name="connsiteX1" fmla="*/ 333579 w 398659"/>
              <a:gd name="connsiteY1" fmla="*/ 53696 h 1718056"/>
              <a:gd name="connsiteX2" fmla="*/ 0 w 398659"/>
              <a:gd name="connsiteY2" fmla="*/ 859028 h 1718056"/>
              <a:gd name="connsiteX3" fmla="*/ 333579 w 398659"/>
              <a:gd name="connsiteY3" fmla="*/ 1664361 h 1718056"/>
              <a:gd name="connsiteX4" fmla="*/ 398659 w 398659"/>
              <a:gd name="connsiteY4" fmla="*/ 1718056 h 171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659" h="1718056">
                <a:moveTo>
                  <a:pt x="398659" y="0"/>
                </a:moveTo>
                <a:lnTo>
                  <a:pt x="333579" y="53696"/>
                </a:lnTo>
                <a:cubicBezTo>
                  <a:pt x="127477" y="259798"/>
                  <a:pt x="0" y="544526"/>
                  <a:pt x="0" y="859028"/>
                </a:cubicBezTo>
                <a:cubicBezTo>
                  <a:pt x="0" y="1173530"/>
                  <a:pt x="127477" y="1458258"/>
                  <a:pt x="333579" y="1664361"/>
                </a:cubicBezTo>
                <a:lnTo>
                  <a:pt x="398659" y="1718056"/>
                </a:lnTo>
                <a:close/>
              </a:path>
            </a:pathLst>
          </a:custGeom>
          <a:solidFill>
            <a:srgbClr val="A7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620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EFF988B6-A045-A7CD-24F5-333D558482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0040926" y="6175986"/>
            <a:ext cx="1725219" cy="681096"/>
          </a:xfrm>
          <a:custGeom>
            <a:avLst/>
            <a:gdLst>
              <a:gd name="connsiteX0" fmla="*/ 862610 w 1725219"/>
              <a:gd name="connsiteY0" fmla="*/ 0 h 681096"/>
              <a:gd name="connsiteX1" fmla="*/ 42727 w 1725219"/>
              <a:gd name="connsiteY1" fmla="*/ 543455 h 681096"/>
              <a:gd name="connsiteX2" fmla="*/ 0 w 1725219"/>
              <a:gd name="connsiteY2" fmla="*/ 681096 h 681096"/>
              <a:gd name="connsiteX3" fmla="*/ 1725219 w 1725219"/>
              <a:gd name="connsiteY3" fmla="*/ 681096 h 681096"/>
              <a:gd name="connsiteX4" fmla="*/ 1682493 w 1725219"/>
              <a:gd name="connsiteY4" fmla="*/ 543455 h 681096"/>
              <a:gd name="connsiteX5" fmla="*/ 862610 w 1725219"/>
              <a:gd name="connsiteY5" fmla="*/ 0 h 68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5219" h="681096">
                <a:moveTo>
                  <a:pt x="862610" y="0"/>
                </a:moveTo>
                <a:cubicBezTo>
                  <a:pt x="494039" y="0"/>
                  <a:pt x="177807" y="224090"/>
                  <a:pt x="42727" y="543455"/>
                </a:cubicBezTo>
                <a:lnTo>
                  <a:pt x="0" y="681096"/>
                </a:lnTo>
                <a:lnTo>
                  <a:pt x="1725219" y="681096"/>
                </a:lnTo>
                <a:lnTo>
                  <a:pt x="1682493" y="543455"/>
                </a:lnTo>
                <a:cubicBezTo>
                  <a:pt x="1547413" y="224090"/>
                  <a:pt x="1231181" y="0"/>
                  <a:pt x="862610" y="0"/>
                </a:cubicBezTo>
                <a:close/>
              </a:path>
            </a:pathLst>
          </a:custGeom>
          <a:solidFill>
            <a:srgbClr val="D5E9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1723F-0C50-23E9-6E2A-FE194C192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304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B12EB-EA7D-E641-6964-15F812E45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0F6D495-B2FB-4465-1A26-BB79B61E92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509" y="369441"/>
            <a:ext cx="1838051" cy="46234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C109C5F-3477-C7A4-C419-4781D03A7547}"/>
              </a:ext>
            </a:extLst>
          </p:cNvPr>
          <p:cNvSpPr txBox="1">
            <a:spLocks/>
          </p:cNvSpPr>
          <p:nvPr userDrawn="1"/>
        </p:nvSpPr>
        <p:spPr>
          <a:xfrm>
            <a:off x="10453266" y="6311900"/>
            <a:ext cx="90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2C8C03D-45EF-4AC6-8CB2-1FF2AC637A9F}" type="slidenum">
              <a:rPr lang="en-CA" smtClean="0"/>
              <a:pPr algn="ctr"/>
              <a:t>‹#›</a:t>
            </a:fld>
            <a:endParaRPr lang="en-CA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5B9702C-C1E2-0D03-BDF3-09291742D7C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" y="831660"/>
            <a:ext cx="398659" cy="1718056"/>
          </a:xfrm>
          <a:custGeom>
            <a:avLst/>
            <a:gdLst>
              <a:gd name="connsiteX0" fmla="*/ 398659 w 398659"/>
              <a:gd name="connsiteY0" fmla="*/ 0 h 1718056"/>
              <a:gd name="connsiteX1" fmla="*/ 333579 w 398659"/>
              <a:gd name="connsiteY1" fmla="*/ 53696 h 1718056"/>
              <a:gd name="connsiteX2" fmla="*/ 0 w 398659"/>
              <a:gd name="connsiteY2" fmla="*/ 859028 h 1718056"/>
              <a:gd name="connsiteX3" fmla="*/ 333579 w 398659"/>
              <a:gd name="connsiteY3" fmla="*/ 1664361 h 1718056"/>
              <a:gd name="connsiteX4" fmla="*/ 398659 w 398659"/>
              <a:gd name="connsiteY4" fmla="*/ 1718056 h 171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659" h="1718056">
                <a:moveTo>
                  <a:pt x="398659" y="0"/>
                </a:moveTo>
                <a:lnTo>
                  <a:pt x="333579" y="53696"/>
                </a:lnTo>
                <a:cubicBezTo>
                  <a:pt x="127477" y="259798"/>
                  <a:pt x="0" y="544526"/>
                  <a:pt x="0" y="859028"/>
                </a:cubicBezTo>
                <a:cubicBezTo>
                  <a:pt x="0" y="1173530"/>
                  <a:pt x="127477" y="1458258"/>
                  <a:pt x="333579" y="1664361"/>
                </a:cubicBezTo>
                <a:lnTo>
                  <a:pt x="398659" y="1718056"/>
                </a:lnTo>
                <a:close/>
              </a:path>
            </a:pathLst>
          </a:custGeom>
          <a:solidFill>
            <a:srgbClr val="D5E9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79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openxmlformats.org/officeDocument/2006/relationships/hyperlink" Target="https://www.amcto.com/about/board-directors/meetings-minutes-agenda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cto.com/about/code-ethics-valu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www.amcto.com/forum" TargetMode="External"/><Relationship Id="rId5" Type="http://schemas.openxmlformats.org/officeDocument/2006/relationships/hyperlink" Target="http://www.linkedin.com/company/amcto-policy" TargetMode="External"/><Relationship Id="rId4" Type="http://schemas.openxmlformats.org/officeDocument/2006/relationships/hyperlink" Target="http://www.facebook.com/municipal.expert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D4075EF7-771E-F830-0290-4FF0549DA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03820"/>
            <a:ext cx="5949986" cy="1390918"/>
          </a:xfrm>
        </p:spPr>
        <p:txBody>
          <a:bodyPr>
            <a:normAutofit/>
          </a:bodyPr>
          <a:lstStyle/>
          <a:p>
            <a:r>
              <a:rPr lang="en-US"/>
              <a:t>2025 Spring Zone Meetings</a:t>
            </a:r>
            <a:endParaRPr lang="en-CA"/>
          </a:p>
        </p:txBody>
      </p:sp>
      <p:sp>
        <p:nvSpPr>
          <p:cNvPr id="27" name="Subtitle 26">
            <a:extLst>
              <a:ext uri="{FF2B5EF4-FFF2-40B4-BE49-F238E27FC236}">
                <a16:creationId xmlns:a16="http://schemas.microsoft.com/office/drawing/2014/main" id="{F104759F-762B-67E7-8E84-7708D3BBC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58683"/>
            <a:ext cx="5949986" cy="1158802"/>
          </a:xfrm>
        </p:spPr>
        <p:txBody>
          <a:bodyPr>
            <a:normAutofit/>
          </a:bodyPr>
          <a:lstStyle/>
          <a:p>
            <a:r>
              <a:rPr lang="en-US"/>
              <a:t>Association Update</a:t>
            </a:r>
            <a:endParaRPr lang="en-CA"/>
          </a:p>
        </p:txBody>
      </p:sp>
      <p:pic>
        <p:nvPicPr>
          <p:cNvPr id="7" name="Picture Placeholder 6" descr="A map of canada with different colored regions&#10;&#10;Description automatically generated">
            <a:extLst>
              <a:ext uri="{FF2B5EF4-FFF2-40B4-BE49-F238E27FC236}">
                <a16:creationId xmlns:a16="http://schemas.microsoft.com/office/drawing/2014/main" id="{6E738555-8331-B0BC-D1F7-4CB34AEBDF0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68" r="15668"/>
          <a:stretch>
            <a:fillRect/>
          </a:stretch>
        </p:blipFill>
        <p:spPr>
          <a:xfrm>
            <a:off x="7658713" y="-59266"/>
            <a:ext cx="4533287" cy="5003461"/>
          </a:xfrm>
        </p:spPr>
      </p:pic>
    </p:spTree>
    <p:extLst>
      <p:ext uri="{BB962C8B-B14F-4D97-AF65-F5344CB8AC3E}">
        <p14:creationId xmlns:p14="http://schemas.microsoft.com/office/powerpoint/2010/main" val="160916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BBA493-5C45-4150-5146-2DB1F2F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127"/>
            <a:ext cx="9030419" cy="1325563"/>
          </a:xfrm>
        </p:spPr>
        <p:txBody>
          <a:bodyPr/>
          <a:lstStyle/>
          <a:p>
            <a:r>
              <a:rPr lang="en-US"/>
              <a:t>Organizational Updates</a:t>
            </a:r>
            <a:endParaRPr lang="en-CA"/>
          </a:p>
        </p:txBody>
      </p:sp>
      <p:pic>
        <p:nvPicPr>
          <p:cNvPr id="2" name="Graphic 11" descr="Group success with solid fill">
            <a:extLst>
              <a:ext uri="{FF2B5EF4-FFF2-40B4-BE49-F238E27FC236}">
                <a16:creationId xmlns:a16="http://schemas.microsoft.com/office/drawing/2014/main" id="{E4466B9B-4358-FC85-7F14-831E95DA6C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5680" y="1333708"/>
            <a:ext cx="943556" cy="943556"/>
          </a:xfrm>
          <a:prstGeom prst="rect">
            <a:avLst/>
          </a:prstGeom>
        </p:spPr>
      </p:pic>
      <p:pic>
        <p:nvPicPr>
          <p:cNvPr id="3" name="Graphic 13" descr="Share with solid fill">
            <a:extLst>
              <a:ext uri="{FF2B5EF4-FFF2-40B4-BE49-F238E27FC236}">
                <a16:creationId xmlns:a16="http://schemas.microsoft.com/office/drawing/2014/main" id="{65F4ADB3-9A52-BF4B-940E-5C77BE976A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9584" y="1435261"/>
            <a:ext cx="732367" cy="740450"/>
          </a:xfrm>
          <a:prstGeom prst="rect">
            <a:avLst/>
          </a:prstGeom>
        </p:spPr>
      </p:pic>
      <p:pic>
        <p:nvPicPr>
          <p:cNvPr id="6" name="Graphic 12" descr="Future with solid fill">
            <a:extLst>
              <a:ext uri="{FF2B5EF4-FFF2-40B4-BE49-F238E27FC236}">
                <a16:creationId xmlns:a16="http://schemas.microsoft.com/office/drawing/2014/main" id="{3B74C0AF-E628-FF8D-887A-3FC1644B41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48636" y="1434697"/>
            <a:ext cx="732366" cy="740539"/>
          </a:xfrm>
          <a:prstGeom prst="rect">
            <a:avLst/>
          </a:prstGeom>
        </p:spPr>
      </p:pic>
      <p:sp>
        <p:nvSpPr>
          <p:cNvPr id="7" name="Subtitle 26">
            <a:extLst>
              <a:ext uri="{FF2B5EF4-FFF2-40B4-BE49-F238E27FC236}">
                <a16:creationId xmlns:a16="http://schemas.microsoft.com/office/drawing/2014/main" id="{B4679932-6E01-647F-50E5-C91842E2E4D4}"/>
              </a:ext>
            </a:extLst>
          </p:cNvPr>
          <p:cNvSpPr txBox="1">
            <a:spLocks/>
          </p:cNvSpPr>
          <p:nvPr/>
        </p:nvSpPr>
        <p:spPr>
          <a:xfrm>
            <a:off x="838200" y="2276921"/>
            <a:ext cx="3308751" cy="549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Accomplishments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8" name="Subtitle 26">
            <a:extLst>
              <a:ext uri="{FF2B5EF4-FFF2-40B4-BE49-F238E27FC236}">
                <a16:creationId xmlns:a16="http://schemas.microsoft.com/office/drawing/2014/main" id="{BACB18BD-D85A-89CD-FCA0-8215A2049AAA}"/>
              </a:ext>
            </a:extLst>
          </p:cNvPr>
          <p:cNvSpPr txBox="1">
            <a:spLocks/>
          </p:cNvSpPr>
          <p:nvPr/>
        </p:nvSpPr>
        <p:spPr>
          <a:xfrm>
            <a:off x="4434538" y="2276921"/>
            <a:ext cx="4105982" cy="539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Recent &amp; Ongoing Work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9" name="Subtitle 26">
            <a:extLst>
              <a:ext uri="{FF2B5EF4-FFF2-40B4-BE49-F238E27FC236}">
                <a16:creationId xmlns:a16="http://schemas.microsoft.com/office/drawing/2014/main" id="{1DCA7E01-8C87-E172-2122-CC97B6A3B9FA}"/>
              </a:ext>
            </a:extLst>
          </p:cNvPr>
          <p:cNvSpPr txBox="1">
            <a:spLocks/>
          </p:cNvSpPr>
          <p:nvPr/>
        </p:nvSpPr>
        <p:spPr>
          <a:xfrm>
            <a:off x="8629683" y="2274624"/>
            <a:ext cx="3546081" cy="541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Looking Ahead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9608BE-0091-1F72-18CC-63FC32FEEAB1}"/>
              </a:ext>
            </a:extLst>
          </p:cNvPr>
          <p:cNvSpPr txBox="1"/>
          <p:nvPr/>
        </p:nvSpPr>
        <p:spPr>
          <a:xfrm>
            <a:off x="838200" y="2835160"/>
            <a:ext cx="3310467" cy="2292935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2024 Budget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While final budget numbers will be available following the audit, AMCTO has projected a surplus for the 2024 financial year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AMCTO-ICMA Alliance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77AFFD-1A16-B819-3AC3-B84A756E29B1}"/>
              </a:ext>
            </a:extLst>
          </p:cNvPr>
          <p:cNvSpPr txBox="1"/>
          <p:nvPr/>
        </p:nvSpPr>
        <p:spPr>
          <a:xfrm>
            <a:off x="4545810" y="2830774"/>
            <a:ext cx="3980914" cy="3647152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Municipal Innovation Internship Program</a:t>
            </a:r>
          </a:p>
          <a:p>
            <a:endParaRPr lang="en-US" dirty="0">
              <a:cs typeface="Arial" panose="020B0604020202020204"/>
            </a:endParaRPr>
          </a:p>
          <a:p>
            <a:r>
              <a:rPr lang="en-US" dirty="0"/>
              <a:t>2025-2026 Board of Directors</a:t>
            </a:r>
            <a:endParaRPr lang="en-US" dirty="0">
              <a:cs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Elections in Zone 2 and Director at Large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Acclamations for VP, Zone 4,6, and 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Voting will be on-line May 14-22.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BCD800-E708-51BB-B675-7B33DF2A9DAE}"/>
              </a:ext>
            </a:extLst>
          </p:cNvPr>
          <p:cNvSpPr txBox="1"/>
          <p:nvPr/>
        </p:nvSpPr>
        <p:spPr>
          <a:xfrm>
            <a:off x="9076288" y="2830774"/>
            <a:ext cx="2931227" cy="2262158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2027-2030 AMCTO Strategic Plan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Rebranding discovery phase</a:t>
            </a:r>
            <a:endParaRPr lang="en-US" dirty="0">
              <a:cs typeface="Arial"/>
            </a:endParaRPr>
          </a:p>
          <a:p>
            <a:endParaRPr lang="en-US" dirty="0"/>
          </a:p>
          <a:p>
            <a:r>
              <a:rPr lang="en-US" dirty="0"/>
              <a:t>DEIA Implementation</a:t>
            </a:r>
            <a:endParaRPr lang="en-US" dirty="0">
              <a:cs typeface="Arial"/>
            </a:endParaRPr>
          </a:p>
          <a:p>
            <a:endParaRPr lang="en-US" dirty="0"/>
          </a:p>
          <a:p>
            <a:r>
              <a:rPr lang="en-US" dirty="0"/>
              <a:t>AGM: June 11</a:t>
            </a:r>
            <a:endParaRPr lang="en-US" dirty="0"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B8568D-05C4-0EA0-E2A9-17BC791BC02F}"/>
              </a:ext>
            </a:extLst>
          </p:cNvPr>
          <p:cNvSpPr txBox="1"/>
          <p:nvPr/>
        </p:nvSpPr>
        <p:spPr>
          <a:xfrm>
            <a:off x="4545810" y="5785907"/>
            <a:ext cx="52050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Helpful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>
                <a:hlinkClick r:id="rId9"/>
              </a:rPr>
              <a:t>Board of Directors and Management Committee materials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321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BBA493-5C45-4150-5146-2DB1F2F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127"/>
            <a:ext cx="9030419" cy="1325563"/>
          </a:xfrm>
        </p:spPr>
        <p:txBody>
          <a:bodyPr/>
          <a:lstStyle/>
          <a:p>
            <a:r>
              <a:rPr lang="en-US"/>
              <a:t>Membership Updates</a:t>
            </a:r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7A83BD-2884-D796-CACF-4D99DF5D710E}"/>
              </a:ext>
            </a:extLst>
          </p:cNvPr>
          <p:cNvSpPr txBox="1"/>
          <p:nvPr/>
        </p:nvSpPr>
        <p:spPr>
          <a:xfrm>
            <a:off x="674173" y="2816526"/>
            <a:ext cx="3491939" cy="3493264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New Members (as of Feb. 2025)</a:t>
            </a:r>
          </a:p>
          <a:p>
            <a:r>
              <a:rPr lang="en-US" sz="1600" dirty="0"/>
              <a:t>Since September 1, 2024, there has been a total of 184 new members joining the association.</a:t>
            </a:r>
            <a:endParaRPr lang="en-US" sz="1600" dirty="0">
              <a:cs typeface="Arial"/>
            </a:endParaRPr>
          </a:p>
          <a:p>
            <a:endParaRPr lang="en-US" sz="1600" dirty="0"/>
          </a:p>
          <a:p>
            <a:r>
              <a:rPr lang="en-US" sz="1600" dirty="0"/>
              <a:t>Membership by the numbers</a:t>
            </a:r>
          </a:p>
          <a:p>
            <a:r>
              <a:rPr lang="en-US" sz="1600" dirty="0"/>
              <a:t>Full Members…………………</a:t>
            </a:r>
            <a:r>
              <a:rPr lang="en-US" sz="1600" b="1" dirty="0"/>
              <a:t>1,613</a:t>
            </a:r>
            <a:r>
              <a:rPr lang="en-US" sz="1600" dirty="0"/>
              <a:t> </a:t>
            </a:r>
            <a:endParaRPr lang="en-US" sz="1600" dirty="0">
              <a:cs typeface="Arial"/>
            </a:endParaRPr>
          </a:p>
          <a:p>
            <a:r>
              <a:rPr lang="en-US" sz="1600" dirty="0"/>
              <a:t>New Professional </a:t>
            </a:r>
          </a:p>
          <a:p>
            <a:r>
              <a:rPr lang="en-US" sz="1600" dirty="0"/>
              <a:t>Members……………………......</a:t>
            </a:r>
            <a:r>
              <a:rPr lang="en-US" sz="1600" b="1" dirty="0"/>
              <a:t>233 </a:t>
            </a:r>
            <a:endParaRPr lang="en-US" sz="1600" dirty="0">
              <a:cs typeface="Arial"/>
            </a:endParaRPr>
          </a:p>
          <a:p>
            <a:r>
              <a:rPr lang="en-US" sz="1600" dirty="0"/>
              <a:t>Associate Members…………......</a:t>
            </a:r>
            <a:r>
              <a:rPr lang="en-US" sz="1600" b="1" dirty="0"/>
              <a:t>79 </a:t>
            </a:r>
            <a:endParaRPr lang="en-US" sz="1600" dirty="0">
              <a:cs typeface="Arial"/>
            </a:endParaRPr>
          </a:p>
          <a:p>
            <a:r>
              <a:rPr lang="en-US" sz="1600" dirty="0"/>
              <a:t>Retired Members……………….</a:t>
            </a:r>
            <a:r>
              <a:rPr lang="en-US" sz="1600" b="1" dirty="0"/>
              <a:t>256</a:t>
            </a:r>
            <a:endParaRPr lang="en-US" sz="1600" dirty="0">
              <a:cs typeface="Arial"/>
            </a:endParaRPr>
          </a:p>
          <a:p>
            <a:r>
              <a:rPr lang="en-US" sz="1600" dirty="0"/>
              <a:t>Members in Transition………….</a:t>
            </a:r>
            <a:r>
              <a:rPr lang="en-US" sz="1600" b="1" dirty="0"/>
              <a:t> 28</a:t>
            </a:r>
            <a:endParaRPr lang="en-US" sz="1600" dirty="0"/>
          </a:p>
          <a:p>
            <a:r>
              <a:rPr lang="en-US" sz="1600" dirty="0"/>
              <a:t>Student Members…………….....</a:t>
            </a:r>
            <a:r>
              <a:rPr lang="en-US" sz="1600" b="1" dirty="0"/>
              <a:t>96</a:t>
            </a:r>
            <a:endParaRPr lang="en-US" sz="1600" dirty="0"/>
          </a:p>
          <a:p>
            <a:r>
              <a:rPr lang="en-US" sz="1600" dirty="0"/>
              <a:t>Honourary Members……………</a:t>
            </a:r>
            <a:r>
              <a:rPr lang="en-US" sz="1600" b="1" dirty="0"/>
              <a:t>.22</a:t>
            </a:r>
            <a:endParaRPr 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AE93EF-0390-117F-0CD7-F2C5612C9284}"/>
              </a:ext>
            </a:extLst>
          </p:cNvPr>
          <p:cNvSpPr txBox="1"/>
          <p:nvPr/>
        </p:nvSpPr>
        <p:spPr>
          <a:xfrm>
            <a:off x="4440804" y="2816526"/>
            <a:ext cx="4099716" cy="5247590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Membership Renewals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90% of members have completed their annual membership renewals.</a:t>
            </a:r>
            <a:endParaRPr lang="en-US" sz="1600" dirty="0">
              <a:cs typeface="Arial"/>
            </a:endParaRPr>
          </a:p>
          <a:p>
            <a:endParaRPr lang="en-US" sz="1600" dirty="0"/>
          </a:p>
          <a:p>
            <a:r>
              <a:rPr lang="en-US" sz="1600" dirty="0"/>
              <a:t>Improved Accreditation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Improvements to modernize and access accreditation programs through AMCTO Connect, streamline the registration, submission, and approval process.</a:t>
            </a:r>
          </a:p>
          <a:p>
            <a:endParaRPr lang="en-US" sz="1600" dirty="0"/>
          </a:p>
          <a:p>
            <a:r>
              <a:rPr lang="en-US" sz="1600" dirty="0"/>
              <a:t>Leadership Hub Affinity Program</a:t>
            </a:r>
            <a:endParaRPr lang="en-US" sz="16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Curated collection of leadership resources and services available exclusively to AMCTO members.</a:t>
            </a:r>
            <a:endParaRPr lang="en-US" sz="1600" dirty="0">
              <a:cs typeface="Arial"/>
            </a:endParaRPr>
          </a:p>
          <a:p>
            <a:endParaRPr lang="en-US" sz="1600" dirty="0"/>
          </a:p>
          <a:p>
            <a:r>
              <a:rPr lang="en-US" sz="1600" dirty="0"/>
              <a:t>AMCTO-Local Government Promotion</a:t>
            </a:r>
            <a:endParaRPr lang="en-US" sz="1600" dirty="0">
              <a:cs typeface="Arial"/>
            </a:endParaRP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6CF651-7920-E68F-B928-E497E91651F5}"/>
              </a:ext>
            </a:extLst>
          </p:cNvPr>
          <p:cNvSpPr txBox="1"/>
          <p:nvPr/>
        </p:nvSpPr>
        <p:spPr>
          <a:xfrm>
            <a:off x="9362585" y="2830214"/>
            <a:ext cx="2829415" cy="1523494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Mentorship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Applications open </a:t>
            </a:r>
            <a:r>
              <a:rPr lang="en-US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</a:t>
            </a: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June.</a:t>
            </a:r>
            <a:endParaRPr lang="en-CA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600" dirty="0"/>
          </a:p>
          <a:p>
            <a:r>
              <a:rPr lang="en-US" sz="1600" dirty="0"/>
              <a:t>New NCMC Committee</a:t>
            </a:r>
          </a:p>
          <a:p>
            <a:endParaRPr lang="en-US" sz="1600" dirty="0"/>
          </a:p>
          <a:p>
            <a:r>
              <a:rPr lang="en-US" sz="1600" dirty="0"/>
              <a:t>Virtual Town Halls</a:t>
            </a:r>
          </a:p>
        </p:txBody>
      </p:sp>
      <p:pic>
        <p:nvPicPr>
          <p:cNvPr id="11" name="Graphic 11" descr="Group success with solid fill">
            <a:extLst>
              <a:ext uri="{FF2B5EF4-FFF2-40B4-BE49-F238E27FC236}">
                <a16:creationId xmlns:a16="http://schemas.microsoft.com/office/drawing/2014/main" id="{E35502FC-B4F6-6634-8782-5700B7757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5680" y="1333708"/>
            <a:ext cx="943556" cy="943556"/>
          </a:xfrm>
          <a:prstGeom prst="rect">
            <a:avLst/>
          </a:prstGeom>
        </p:spPr>
      </p:pic>
      <p:pic>
        <p:nvPicPr>
          <p:cNvPr id="13" name="Graphic 13" descr="Share with solid fill">
            <a:extLst>
              <a:ext uri="{FF2B5EF4-FFF2-40B4-BE49-F238E27FC236}">
                <a16:creationId xmlns:a16="http://schemas.microsoft.com/office/drawing/2014/main" id="{A7F43D6B-FFC9-E2D1-95EE-F52AF18836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9584" y="1435261"/>
            <a:ext cx="732367" cy="740450"/>
          </a:xfrm>
          <a:prstGeom prst="rect">
            <a:avLst/>
          </a:prstGeom>
        </p:spPr>
      </p:pic>
      <p:pic>
        <p:nvPicPr>
          <p:cNvPr id="17" name="Graphic 12" descr="Future with solid fill">
            <a:extLst>
              <a:ext uri="{FF2B5EF4-FFF2-40B4-BE49-F238E27FC236}">
                <a16:creationId xmlns:a16="http://schemas.microsoft.com/office/drawing/2014/main" id="{408741E8-0FAA-140E-8541-D6E413A751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48636" y="1434697"/>
            <a:ext cx="732366" cy="740539"/>
          </a:xfrm>
          <a:prstGeom prst="rect">
            <a:avLst/>
          </a:prstGeom>
        </p:spPr>
      </p:pic>
      <p:sp>
        <p:nvSpPr>
          <p:cNvPr id="19" name="Subtitle 26">
            <a:extLst>
              <a:ext uri="{FF2B5EF4-FFF2-40B4-BE49-F238E27FC236}">
                <a16:creationId xmlns:a16="http://schemas.microsoft.com/office/drawing/2014/main" id="{ED293E78-6771-3176-C60A-D143845C3DB2}"/>
              </a:ext>
            </a:extLst>
          </p:cNvPr>
          <p:cNvSpPr txBox="1">
            <a:spLocks/>
          </p:cNvSpPr>
          <p:nvPr/>
        </p:nvSpPr>
        <p:spPr>
          <a:xfrm>
            <a:off x="838200" y="2276921"/>
            <a:ext cx="3308751" cy="549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Arial"/>
                <a:cs typeface="Arial"/>
              </a:rPr>
              <a:t>Accomplishments</a:t>
            </a:r>
            <a:endParaRPr lang="en-CA" sz="2400" dirty="0">
              <a:latin typeface="Arial"/>
              <a:cs typeface="Arial"/>
            </a:endParaRPr>
          </a:p>
        </p:txBody>
      </p:sp>
      <p:sp>
        <p:nvSpPr>
          <p:cNvPr id="21" name="Subtitle 26">
            <a:extLst>
              <a:ext uri="{FF2B5EF4-FFF2-40B4-BE49-F238E27FC236}">
                <a16:creationId xmlns:a16="http://schemas.microsoft.com/office/drawing/2014/main" id="{CE78F22B-9FCE-6B16-66A9-A91EDBDCBEEF}"/>
              </a:ext>
            </a:extLst>
          </p:cNvPr>
          <p:cNvSpPr txBox="1">
            <a:spLocks/>
          </p:cNvSpPr>
          <p:nvPr/>
        </p:nvSpPr>
        <p:spPr>
          <a:xfrm>
            <a:off x="4434538" y="2276921"/>
            <a:ext cx="4105982" cy="539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Recent &amp; Ongoing Work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3" name="Subtitle 26">
            <a:extLst>
              <a:ext uri="{FF2B5EF4-FFF2-40B4-BE49-F238E27FC236}">
                <a16:creationId xmlns:a16="http://schemas.microsoft.com/office/drawing/2014/main" id="{4D9563C5-F45C-7E9C-6091-C3603E236327}"/>
              </a:ext>
            </a:extLst>
          </p:cNvPr>
          <p:cNvSpPr txBox="1">
            <a:spLocks/>
          </p:cNvSpPr>
          <p:nvPr/>
        </p:nvSpPr>
        <p:spPr>
          <a:xfrm>
            <a:off x="8629683" y="2274624"/>
            <a:ext cx="3546081" cy="541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Looking Ahead</a:t>
            </a:r>
            <a:endParaRPr lang="en-CA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4603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BBA493-5C45-4150-5146-2DB1F2F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33" y="34965"/>
            <a:ext cx="10146581" cy="1426204"/>
          </a:xfrm>
        </p:spPr>
        <p:txBody>
          <a:bodyPr>
            <a:normAutofit/>
          </a:bodyPr>
          <a:lstStyle/>
          <a:p>
            <a:r>
              <a:rPr lang="en-US" sz="4000">
                <a:latin typeface="Arial"/>
                <a:cs typeface="Arial"/>
              </a:rPr>
              <a:t>Policy &amp; Government Relations Updates</a:t>
            </a:r>
            <a:endParaRPr lang="en-CA" sz="400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D4C0C7-A600-EF39-3532-D9222B28AF15}"/>
              </a:ext>
            </a:extLst>
          </p:cNvPr>
          <p:cNvSpPr txBox="1"/>
          <p:nvPr/>
        </p:nvSpPr>
        <p:spPr>
          <a:xfrm>
            <a:off x="172795" y="2769810"/>
            <a:ext cx="4525109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CA" dirty="0"/>
              <a:t>ROMA Conference Delegations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Successful delegations with NDP, Green Party and Liberal Party</a:t>
            </a:r>
            <a:endParaRPr lang="en-CA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Delegation request with Ministry of Education on MEA declined</a:t>
            </a:r>
            <a:endParaRPr lang="en-CA" dirty="0">
              <a:cs typeface="Arial"/>
            </a:endParaRPr>
          </a:p>
          <a:p>
            <a:endParaRPr lang="en-CA" dirty="0"/>
          </a:p>
          <a:p>
            <a:r>
              <a:rPr lang="en-CA" dirty="0"/>
              <a:t>Submissions</a:t>
            </a:r>
            <a:endParaRPr lang="en-CA" dirty="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CA" dirty="0"/>
              <a:t>2025 Pre-Budget, Bill 241: Municipal Accountability Act, OMERS Review, Customer Service Standards Review</a:t>
            </a:r>
            <a:endParaRPr lang="en-CA" dirty="0">
              <a:cs typeface="Arial"/>
            </a:endParaRPr>
          </a:p>
          <a:p>
            <a:endParaRPr lang="en-CA" dirty="0">
              <a:cs typeface="Arial"/>
            </a:endParaRPr>
          </a:p>
          <a:p>
            <a:r>
              <a:rPr lang="en-CA" dirty="0"/>
              <a:t>Provincial Election Priorities</a:t>
            </a:r>
            <a:endParaRPr lang="en-CA" dirty="0">
              <a:cs typeface="Arial"/>
            </a:endParaRPr>
          </a:p>
          <a:p>
            <a:endParaRPr lang="en-CA" dirty="0"/>
          </a:p>
          <a:p>
            <a:r>
              <a:rPr lang="en-CA" dirty="0"/>
              <a:t>Released Strong Mayor Authority Scan</a:t>
            </a:r>
            <a:endParaRPr lang="en-CA" dirty="0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1614A-96D0-4BFD-23E0-BC91DD389A7B}"/>
              </a:ext>
            </a:extLst>
          </p:cNvPr>
          <p:cNvSpPr txBox="1"/>
          <p:nvPr/>
        </p:nvSpPr>
        <p:spPr>
          <a:xfrm>
            <a:off x="4563648" y="2769810"/>
            <a:ext cx="3980914" cy="3647152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CA"/>
              <a:t>Called for Third Party Review of Provincial Offences Act System</a:t>
            </a:r>
            <a:r>
              <a:rPr lang="en-US"/>
              <a:t> </a:t>
            </a:r>
            <a:endParaRPr lang="en-US">
              <a:cs typeface="Arial"/>
            </a:endParaRPr>
          </a:p>
          <a:p>
            <a:endParaRPr lang="en-US"/>
          </a:p>
          <a:p>
            <a:r>
              <a:rPr lang="en-US"/>
              <a:t>Issue Profile Update </a:t>
            </a:r>
            <a:endParaRPr lang="en-US">
              <a:cs typeface="Arial"/>
            </a:endParaRPr>
          </a:p>
          <a:p>
            <a:endParaRPr lang="en-US"/>
          </a:p>
          <a:p>
            <a:r>
              <a:rPr lang="en-US"/>
              <a:t>Focus on MEA and MFIPPA with New Government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F41178-A197-D6CA-B0CA-B72D88577D33}"/>
              </a:ext>
            </a:extLst>
          </p:cNvPr>
          <p:cNvSpPr txBox="1"/>
          <p:nvPr/>
        </p:nvSpPr>
        <p:spPr>
          <a:xfrm>
            <a:off x="8771375" y="2818190"/>
            <a:ext cx="3238500" cy="3370153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Ongoing Tracking &amp;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Legislation, regulations, consultations, opportunities to engage government</a:t>
            </a:r>
            <a:endParaRPr lang="en-US">
              <a:cs typeface="Arial"/>
            </a:endParaRPr>
          </a:p>
          <a:p>
            <a:endParaRPr lang="en-US"/>
          </a:p>
          <a:p>
            <a:r>
              <a:rPr lang="en-US"/>
              <a:t>AMO Conference</a:t>
            </a:r>
            <a:endParaRPr lang="en-US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Delegations with government and Ministers</a:t>
            </a:r>
            <a:endParaRPr lang="en-US">
              <a:cs typeface="Arial"/>
            </a:endParaRPr>
          </a:p>
          <a:p>
            <a:endParaRPr lang="en-US"/>
          </a:p>
          <a:p>
            <a:pPr>
              <a:buFont typeface="Arial" panose="020B0604020202020204" pitchFamily="34" charset="0"/>
            </a:pPr>
            <a:r>
              <a:rPr lang="en-US" i="1"/>
              <a:t>Municipal Act </a:t>
            </a:r>
            <a:r>
              <a:rPr lang="en-US"/>
              <a:t>Review</a:t>
            </a:r>
            <a:endParaRPr lang="en-US">
              <a:cs typeface="Arial"/>
            </a:endParaRPr>
          </a:p>
          <a:p>
            <a:pPr>
              <a:buFont typeface="Arial" panose="020B0604020202020204" pitchFamily="34" charset="0"/>
            </a:pPr>
            <a:endParaRPr lang="en-US"/>
          </a:p>
          <a:p>
            <a:r>
              <a:rPr lang="en-US"/>
              <a:t>LPAC is now PGRC</a:t>
            </a:r>
            <a:endParaRPr lang="en-US">
              <a:cs typeface="Arial"/>
            </a:endParaRPr>
          </a:p>
        </p:txBody>
      </p:sp>
      <p:pic>
        <p:nvPicPr>
          <p:cNvPr id="13" name="Graphic 11" descr="Group success with solid fill">
            <a:extLst>
              <a:ext uri="{FF2B5EF4-FFF2-40B4-BE49-F238E27FC236}">
                <a16:creationId xmlns:a16="http://schemas.microsoft.com/office/drawing/2014/main" id="{66B5A4B1-DE9B-5B1C-8D1F-EAD377A66E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5680" y="1333708"/>
            <a:ext cx="943556" cy="943556"/>
          </a:xfrm>
          <a:prstGeom prst="rect">
            <a:avLst/>
          </a:prstGeom>
        </p:spPr>
      </p:pic>
      <p:pic>
        <p:nvPicPr>
          <p:cNvPr id="15" name="Graphic 13" descr="Share with solid fill">
            <a:extLst>
              <a:ext uri="{FF2B5EF4-FFF2-40B4-BE49-F238E27FC236}">
                <a16:creationId xmlns:a16="http://schemas.microsoft.com/office/drawing/2014/main" id="{F58B306A-8A69-F8A0-AC57-38A286F0B4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9584" y="1435261"/>
            <a:ext cx="732367" cy="740450"/>
          </a:xfrm>
          <a:prstGeom prst="rect">
            <a:avLst/>
          </a:prstGeom>
        </p:spPr>
      </p:pic>
      <p:pic>
        <p:nvPicPr>
          <p:cNvPr id="17" name="Graphic 12" descr="Future with solid fill">
            <a:extLst>
              <a:ext uri="{FF2B5EF4-FFF2-40B4-BE49-F238E27FC236}">
                <a16:creationId xmlns:a16="http://schemas.microsoft.com/office/drawing/2014/main" id="{F65D19C5-9104-49DF-BBD8-8B0DA20CF0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48636" y="1434697"/>
            <a:ext cx="732366" cy="740539"/>
          </a:xfrm>
          <a:prstGeom prst="rect">
            <a:avLst/>
          </a:prstGeom>
        </p:spPr>
      </p:pic>
      <p:sp>
        <p:nvSpPr>
          <p:cNvPr id="19" name="Subtitle 26">
            <a:extLst>
              <a:ext uri="{FF2B5EF4-FFF2-40B4-BE49-F238E27FC236}">
                <a16:creationId xmlns:a16="http://schemas.microsoft.com/office/drawing/2014/main" id="{098270CF-D417-85BD-22DF-F15E6D8837F5}"/>
              </a:ext>
            </a:extLst>
          </p:cNvPr>
          <p:cNvSpPr txBox="1">
            <a:spLocks/>
          </p:cNvSpPr>
          <p:nvPr/>
        </p:nvSpPr>
        <p:spPr>
          <a:xfrm>
            <a:off x="838200" y="2276921"/>
            <a:ext cx="3308751" cy="549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Accomplishments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1" name="Subtitle 26">
            <a:extLst>
              <a:ext uri="{FF2B5EF4-FFF2-40B4-BE49-F238E27FC236}">
                <a16:creationId xmlns:a16="http://schemas.microsoft.com/office/drawing/2014/main" id="{2B41A501-C527-9408-8D5D-E83AD4A7DA77}"/>
              </a:ext>
            </a:extLst>
          </p:cNvPr>
          <p:cNvSpPr txBox="1">
            <a:spLocks/>
          </p:cNvSpPr>
          <p:nvPr/>
        </p:nvSpPr>
        <p:spPr>
          <a:xfrm>
            <a:off x="4434538" y="2276921"/>
            <a:ext cx="4105982" cy="539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Recent &amp; Ongoing Work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3" name="Subtitle 26">
            <a:extLst>
              <a:ext uri="{FF2B5EF4-FFF2-40B4-BE49-F238E27FC236}">
                <a16:creationId xmlns:a16="http://schemas.microsoft.com/office/drawing/2014/main" id="{BB3A2A47-232C-897D-2721-6EF2945204D3}"/>
              </a:ext>
            </a:extLst>
          </p:cNvPr>
          <p:cNvSpPr txBox="1">
            <a:spLocks/>
          </p:cNvSpPr>
          <p:nvPr/>
        </p:nvSpPr>
        <p:spPr>
          <a:xfrm>
            <a:off x="8629683" y="2274624"/>
            <a:ext cx="3546081" cy="541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Looking Ahead</a:t>
            </a:r>
            <a:endParaRPr lang="en-CA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727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BBA493-5C45-4150-5146-2DB1F2F9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33" y="121229"/>
            <a:ext cx="9499600" cy="1325563"/>
          </a:xfrm>
        </p:spPr>
        <p:txBody>
          <a:bodyPr/>
          <a:lstStyle/>
          <a:p>
            <a:r>
              <a:rPr lang="en-US"/>
              <a:t>Education Updates</a:t>
            </a:r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E3AF07-0E34-0C3B-17DD-D415AA2C0AE2}"/>
              </a:ext>
            </a:extLst>
          </p:cNvPr>
          <p:cNvSpPr txBox="1"/>
          <p:nvPr/>
        </p:nvSpPr>
        <p:spPr>
          <a:xfrm>
            <a:off x="838199" y="2818908"/>
            <a:ext cx="3596339" cy="2816156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Launched all Winter/Spring 2025 programs in Zoom and correspondence formats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Total of 1,000+ enrollments (3 terms in a row)</a:t>
            </a:r>
          </a:p>
          <a:p>
            <a:endParaRPr lang="en-US"/>
          </a:p>
          <a:p>
            <a:r>
              <a:rPr lang="en-CA"/>
              <a:t>Updates to Course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/>
              <a:t>Updated version of MLP Unit 1 and MCI Level 1 launched</a:t>
            </a:r>
            <a:endParaRPr lang="en-US"/>
          </a:p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284B3B-F8D7-4E5B-93C7-14A302CDEDD6}"/>
              </a:ext>
            </a:extLst>
          </p:cNvPr>
          <p:cNvSpPr txBox="1"/>
          <p:nvPr/>
        </p:nvSpPr>
        <p:spPr>
          <a:xfrm>
            <a:off x="8917731" y="2831003"/>
            <a:ext cx="3104551" cy="1708160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Congratulating 2024 Graduates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In June we will acknowledge:</a:t>
            </a:r>
          </a:p>
          <a:p>
            <a:pPr marL="742950" lvl="1" indent="-285750">
              <a:buFont typeface="Courier New"/>
              <a:buChar char="o"/>
            </a:pPr>
            <a:r>
              <a:rPr lang="en-US"/>
              <a:t>44 DMA graduates</a:t>
            </a:r>
            <a:endParaRPr lang="en-US">
              <a:cs typeface="Arial" panose="020B0604020202020204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/>
              <a:t>49 EDMM graduates</a:t>
            </a:r>
            <a:endParaRPr lang="en-US">
              <a:cs typeface="Arial" panose="020B060402020202020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DD8BC8-CFDC-7DCC-5FB4-A326654669E0}"/>
              </a:ext>
            </a:extLst>
          </p:cNvPr>
          <p:cNvSpPr txBox="1"/>
          <p:nvPr/>
        </p:nvSpPr>
        <p:spPr>
          <a:xfrm>
            <a:off x="4933678" y="2794123"/>
            <a:ext cx="3596339" cy="1431161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Updating course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Finalizing updates to MCI Level 2 and HR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Work started on next round of MAP and MAFP updates </a:t>
            </a:r>
          </a:p>
        </p:txBody>
      </p:sp>
      <p:pic>
        <p:nvPicPr>
          <p:cNvPr id="13" name="Graphic 11" descr="Group success with solid fill">
            <a:extLst>
              <a:ext uri="{FF2B5EF4-FFF2-40B4-BE49-F238E27FC236}">
                <a16:creationId xmlns:a16="http://schemas.microsoft.com/office/drawing/2014/main" id="{C4D64178-0BF4-E678-36DB-A0D9138938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5680" y="1333708"/>
            <a:ext cx="943556" cy="943556"/>
          </a:xfrm>
          <a:prstGeom prst="rect">
            <a:avLst/>
          </a:prstGeom>
        </p:spPr>
      </p:pic>
      <p:pic>
        <p:nvPicPr>
          <p:cNvPr id="15" name="Graphic 13" descr="Share with solid fill">
            <a:extLst>
              <a:ext uri="{FF2B5EF4-FFF2-40B4-BE49-F238E27FC236}">
                <a16:creationId xmlns:a16="http://schemas.microsoft.com/office/drawing/2014/main" id="{0B7D0099-4F51-BAEC-7EFA-D5404EEE0A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9584" y="1435261"/>
            <a:ext cx="732367" cy="740450"/>
          </a:xfrm>
          <a:prstGeom prst="rect">
            <a:avLst/>
          </a:prstGeom>
        </p:spPr>
      </p:pic>
      <p:pic>
        <p:nvPicPr>
          <p:cNvPr id="17" name="Graphic 12" descr="Future with solid fill">
            <a:extLst>
              <a:ext uri="{FF2B5EF4-FFF2-40B4-BE49-F238E27FC236}">
                <a16:creationId xmlns:a16="http://schemas.microsoft.com/office/drawing/2014/main" id="{1D95CB41-9787-ED48-FBEE-686138C68A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48636" y="1434697"/>
            <a:ext cx="732366" cy="740539"/>
          </a:xfrm>
          <a:prstGeom prst="rect">
            <a:avLst/>
          </a:prstGeom>
        </p:spPr>
      </p:pic>
      <p:sp>
        <p:nvSpPr>
          <p:cNvPr id="19" name="Subtitle 26">
            <a:extLst>
              <a:ext uri="{FF2B5EF4-FFF2-40B4-BE49-F238E27FC236}">
                <a16:creationId xmlns:a16="http://schemas.microsoft.com/office/drawing/2014/main" id="{69BB1DFE-FE5D-18B6-FEEA-2D11ECC9334E}"/>
              </a:ext>
            </a:extLst>
          </p:cNvPr>
          <p:cNvSpPr txBox="1">
            <a:spLocks/>
          </p:cNvSpPr>
          <p:nvPr/>
        </p:nvSpPr>
        <p:spPr>
          <a:xfrm>
            <a:off x="838200" y="2276921"/>
            <a:ext cx="3308751" cy="549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Accomplishments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1" name="Subtitle 26">
            <a:extLst>
              <a:ext uri="{FF2B5EF4-FFF2-40B4-BE49-F238E27FC236}">
                <a16:creationId xmlns:a16="http://schemas.microsoft.com/office/drawing/2014/main" id="{536C28F7-57A6-8CCE-2066-06D1C6594A24}"/>
              </a:ext>
            </a:extLst>
          </p:cNvPr>
          <p:cNvSpPr txBox="1">
            <a:spLocks/>
          </p:cNvSpPr>
          <p:nvPr/>
        </p:nvSpPr>
        <p:spPr>
          <a:xfrm>
            <a:off x="4434538" y="2276921"/>
            <a:ext cx="4105982" cy="539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Recent &amp; Ongoing Work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3" name="Subtitle 26">
            <a:extLst>
              <a:ext uri="{FF2B5EF4-FFF2-40B4-BE49-F238E27FC236}">
                <a16:creationId xmlns:a16="http://schemas.microsoft.com/office/drawing/2014/main" id="{1831B08E-9975-2970-CA45-2ABF6EB78500}"/>
              </a:ext>
            </a:extLst>
          </p:cNvPr>
          <p:cNvSpPr txBox="1">
            <a:spLocks/>
          </p:cNvSpPr>
          <p:nvPr/>
        </p:nvSpPr>
        <p:spPr>
          <a:xfrm>
            <a:off x="8629683" y="2274624"/>
            <a:ext cx="3546081" cy="541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Looking Ahead</a:t>
            </a:r>
            <a:endParaRPr lang="en-CA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0606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E266AB5-3EAD-F358-10FE-9C1A516BED7F}"/>
              </a:ext>
            </a:extLst>
          </p:cNvPr>
          <p:cNvSpPr txBox="1"/>
          <p:nvPr/>
        </p:nvSpPr>
        <p:spPr>
          <a:xfrm>
            <a:off x="911225" y="2740176"/>
            <a:ext cx="3175000" cy="3708708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Spring Forums: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Inspiring Women’s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Finance 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Information, Access &amp; Privacy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dirty="0"/>
              <a:t>Workshops/Webinars Offered: </a:t>
            </a:r>
            <a:endParaRPr lang="en-US" sz="1400" dirty="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Civil Marriage Solemnization</a:t>
            </a:r>
            <a:endParaRPr lang="en-US" sz="1400" dirty="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Municipal Tax Applications Webinar Series</a:t>
            </a:r>
            <a:endParaRPr lang="en-US" sz="1400" dirty="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Records Management</a:t>
            </a:r>
            <a:endParaRPr lang="en-US" sz="1400" dirty="0">
              <a:cs typeface="Arial"/>
            </a:endParaRPr>
          </a:p>
          <a:p>
            <a:endParaRPr lang="en-US" sz="1400" dirty="0"/>
          </a:p>
          <a:p>
            <a:r>
              <a:rPr lang="en-US" sz="1400" dirty="0"/>
              <a:t>Conference registration launched</a:t>
            </a:r>
            <a:endParaRPr lang="en-US" sz="1400" dirty="0">
              <a:cs typeface="Arial" panose="020B0604020202020204"/>
            </a:endParaRPr>
          </a:p>
          <a:p>
            <a:endParaRPr lang="en-US" sz="1400">
              <a:cs typeface="Arial"/>
            </a:endParaRPr>
          </a:p>
          <a:p>
            <a:r>
              <a:rPr lang="en-US" sz="1400" dirty="0">
                <a:cs typeface="Arial"/>
              </a:rPr>
              <a:t>Municipal elections calendar and upcoming training registration launched</a:t>
            </a:r>
          </a:p>
          <a:p>
            <a:endParaRPr lang="en-US" sz="1400" dirty="0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B9B083-BE6D-089B-E4C2-35166AAAA36A}"/>
              </a:ext>
            </a:extLst>
          </p:cNvPr>
          <p:cNvSpPr txBox="1"/>
          <p:nvPr/>
        </p:nvSpPr>
        <p:spPr>
          <a:xfrm>
            <a:off x="4242329" y="2812747"/>
            <a:ext cx="4395027" cy="4139595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Fall Forums: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Municipal Leaders – September 25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Clerks – October 23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Licensing &amp; Law Enforcement – November 20</a:t>
            </a:r>
            <a:endParaRPr lang="en-US" sz="1400" dirty="0">
              <a:cs typeface="Arial"/>
            </a:endParaRPr>
          </a:p>
          <a:p>
            <a:endParaRPr lang="en-US" sz="1400" dirty="0"/>
          </a:p>
          <a:p>
            <a:r>
              <a:rPr lang="en-US" sz="1400" dirty="0"/>
              <a:t>Upcoming Workshops/Webinars: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MFIPPA – April 15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Privacy and PHIPA – May 13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Bylaw Writing – May 22 and 30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cs typeface="Arial"/>
            </a:endParaRPr>
          </a:p>
          <a:p>
            <a:r>
              <a:rPr lang="en-US" sz="1400" dirty="0"/>
              <a:t>AMCTO Conference: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June 8-11, 2025 @ Caesars Windsor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cs typeface="Arial"/>
            </a:endParaRPr>
          </a:p>
          <a:p>
            <a:r>
              <a:rPr lang="en-US" sz="1400" dirty="0">
                <a:cs typeface="Arial"/>
              </a:rPr>
              <a:t>Elections Training:</a:t>
            </a:r>
          </a:p>
          <a:p>
            <a:pPr marL="285750" indent="-285750">
              <a:buFont typeface="Arial,Sans-Serif"/>
              <a:buChar char="•"/>
            </a:pPr>
            <a:r>
              <a:rPr lang="en-US" sz="1400" dirty="0">
                <a:cs typeface="Arial"/>
              </a:rPr>
              <a:t>Virtual &amp; in-person component</a:t>
            </a:r>
          </a:p>
          <a:p>
            <a:pPr marL="285750" indent="-285750">
              <a:buFont typeface="Arial,Sans-Serif"/>
              <a:buChar char="•"/>
            </a:pPr>
            <a:r>
              <a:rPr lang="en-US" sz="1400" dirty="0">
                <a:cs typeface="Arial"/>
              </a:rPr>
              <a:t>In-Person training will be in all 9 Zones (connected with 2026 Zone meetings – dates available on website)</a:t>
            </a:r>
          </a:p>
          <a:p>
            <a:endParaRPr lang="en-US" sz="1400" dirty="0"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58F595-2105-30E3-55FC-1026260CB541}"/>
              </a:ext>
            </a:extLst>
          </p:cNvPr>
          <p:cNvSpPr txBox="1"/>
          <p:nvPr/>
        </p:nvSpPr>
        <p:spPr>
          <a:xfrm>
            <a:off x="8916988" y="2740176"/>
            <a:ext cx="3175000" cy="2631490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Fall Planning: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Seeking volunteers for the 2026 conference planning as well as fall forum focus group members </a:t>
            </a:r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</p:txBody>
      </p:sp>
      <p:pic>
        <p:nvPicPr>
          <p:cNvPr id="16" name="Graphic 11" descr="Group success with solid fill">
            <a:extLst>
              <a:ext uri="{FF2B5EF4-FFF2-40B4-BE49-F238E27FC236}">
                <a16:creationId xmlns:a16="http://schemas.microsoft.com/office/drawing/2014/main" id="{E9BBAA34-4C32-D72C-E4D9-AD761AD24E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25680" y="1333708"/>
            <a:ext cx="943556" cy="943556"/>
          </a:xfrm>
          <a:prstGeom prst="rect">
            <a:avLst/>
          </a:prstGeom>
        </p:spPr>
      </p:pic>
      <p:pic>
        <p:nvPicPr>
          <p:cNvPr id="18" name="Graphic 13" descr="Share with solid fill">
            <a:extLst>
              <a:ext uri="{FF2B5EF4-FFF2-40B4-BE49-F238E27FC236}">
                <a16:creationId xmlns:a16="http://schemas.microsoft.com/office/drawing/2014/main" id="{32BA81FA-B6CC-2B13-0918-CE64465BE0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19584" y="1435261"/>
            <a:ext cx="732367" cy="740450"/>
          </a:xfrm>
          <a:prstGeom prst="rect">
            <a:avLst/>
          </a:prstGeom>
        </p:spPr>
      </p:pic>
      <p:pic>
        <p:nvPicPr>
          <p:cNvPr id="20" name="Graphic 12" descr="Future with solid fill">
            <a:extLst>
              <a:ext uri="{FF2B5EF4-FFF2-40B4-BE49-F238E27FC236}">
                <a16:creationId xmlns:a16="http://schemas.microsoft.com/office/drawing/2014/main" id="{522571D4-5915-5470-46F3-987EE6424BF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048636" y="1434697"/>
            <a:ext cx="732366" cy="740539"/>
          </a:xfrm>
          <a:prstGeom prst="rect">
            <a:avLst/>
          </a:prstGeom>
        </p:spPr>
      </p:pic>
      <p:sp>
        <p:nvSpPr>
          <p:cNvPr id="22" name="Subtitle 26">
            <a:extLst>
              <a:ext uri="{FF2B5EF4-FFF2-40B4-BE49-F238E27FC236}">
                <a16:creationId xmlns:a16="http://schemas.microsoft.com/office/drawing/2014/main" id="{B0940862-480F-1B8A-FAF4-ED2997E2B81E}"/>
              </a:ext>
            </a:extLst>
          </p:cNvPr>
          <p:cNvSpPr txBox="1">
            <a:spLocks/>
          </p:cNvSpPr>
          <p:nvPr/>
        </p:nvSpPr>
        <p:spPr>
          <a:xfrm>
            <a:off x="838200" y="2276921"/>
            <a:ext cx="3308751" cy="549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Accomplishments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4" name="Subtitle 26">
            <a:extLst>
              <a:ext uri="{FF2B5EF4-FFF2-40B4-BE49-F238E27FC236}">
                <a16:creationId xmlns:a16="http://schemas.microsoft.com/office/drawing/2014/main" id="{E3FAE65B-41D7-41B8-0F3B-3BF9ABF22C13}"/>
              </a:ext>
            </a:extLst>
          </p:cNvPr>
          <p:cNvSpPr txBox="1">
            <a:spLocks/>
          </p:cNvSpPr>
          <p:nvPr/>
        </p:nvSpPr>
        <p:spPr>
          <a:xfrm>
            <a:off x="4434538" y="2276921"/>
            <a:ext cx="4105982" cy="539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Recent &amp; Ongoing Work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26" name="Subtitle 26">
            <a:extLst>
              <a:ext uri="{FF2B5EF4-FFF2-40B4-BE49-F238E27FC236}">
                <a16:creationId xmlns:a16="http://schemas.microsoft.com/office/drawing/2014/main" id="{72A62590-9AE4-CE6E-B2F3-849F67D2FC1F}"/>
              </a:ext>
            </a:extLst>
          </p:cNvPr>
          <p:cNvSpPr txBox="1">
            <a:spLocks/>
          </p:cNvSpPr>
          <p:nvPr/>
        </p:nvSpPr>
        <p:spPr>
          <a:xfrm>
            <a:off x="8629683" y="2274624"/>
            <a:ext cx="3546081" cy="54190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>
                <a:latin typeface="Arial"/>
                <a:cs typeface="Arial"/>
              </a:rPr>
              <a:t>Looking Ahead</a:t>
            </a:r>
            <a:endParaRPr lang="en-CA" sz="2400">
              <a:latin typeface="Arial"/>
              <a:cs typeface="Arial"/>
            </a:endParaRPr>
          </a:p>
        </p:txBody>
      </p:sp>
      <p:sp>
        <p:nvSpPr>
          <p:cNvPr id="32" name="Title 3">
            <a:extLst>
              <a:ext uri="{FF2B5EF4-FFF2-40B4-BE49-F238E27FC236}">
                <a16:creationId xmlns:a16="http://schemas.microsoft.com/office/drawing/2014/main" id="{2447DE7B-5039-69CB-40FE-9A2318CBD7F6}"/>
              </a:ext>
            </a:extLst>
          </p:cNvPr>
          <p:cNvSpPr txBox="1">
            <a:spLocks/>
          </p:cNvSpPr>
          <p:nvPr/>
        </p:nvSpPr>
        <p:spPr>
          <a:xfrm>
            <a:off x="359833" y="34965"/>
            <a:ext cx="10146581" cy="1426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Arial"/>
                <a:cs typeface="Arial"/>
              </a:rPr>
              <a:t>Professional Development Updates</a:t>
            </a:r>
            <a:endParaRPr lang="en-CA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7051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683AEA-A22B-556F-C038-E4E0BF4D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AMCTO Code of Ethics and Values</a:t>
            </a:r>
            <a:endParaRPr lang="en-CA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81E157-344E-806B-A50B-79455CBCD6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Service to the Community</a:t>
            </a:r>
          </a:p>
          <a:p>
            <a:pPr lvl="1"/>
            <a:r>
              <a:rPr lang="en-US" sz="1800" dirty="0">
                <a:cs typeface="Arial"/>
              </a:rPr>
              <a:t>Promote community well-being </a:t>
            </a:r>
          </a:p>
          <a:p>
            <a:pPr lvl="1"/>
            <a:r>
              <a:rPr lang="en-US" sz="1800" dirty="0">
                <a:cs typeface="Arial"/>
              </a:rPr>
              <a:t>Engage the community in decision-making </a:t>
            </a:r>
          </a:p>
          <a:p>
            <a:pPr lvl="1"/>
            <a:r>
              <a:rPr lang="en-US" sz="1800" dirty="0">
                <a:cs typeface="Arial"/>
              </a:rPr>
              <a:t>Deliver public services effectively and efficiently</a:t>
            </a:r>
          </a:p>
          <a:p>
            <a:pPr lvl="1"/>
            <a:r>
              <a:rPr lang="en-US" sz="1800" dirty="0">
                <a:cs typeface="Arial"/>
              </a:rPr>
              <a:t>Protect the legacy of future generations</a:t>
            </a:r>
          </a:p>
          <a:p>
            <a:pPr lvl="1"/>
            <a:r>
              <a:rPr lang="en-US" sz="1800" dirty="0">
                <a:cs typeface="Arial"/>
              </a:rPr>
              <a:t>Protect confidential information</a:t>
            </a:r>
          </a:p>
          <a:p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Service to Elected Officials</a:t>
            </a:r>
          </a:p>
          <a:p>
            <a:pPr lvl="1"/>
            <a:r>
              <a:rPr lang="en-US" sz="1800" dirty="0">
                <a:cs typeface="Arial"/>
              </a:rPr>
              <a:t>Deliver objective advice to elected officials</a:t>
            </a:r>
          </a:p>
          <a:p>
            <a:pPr lvl="1"/>
            <a:r>
              <a:rPr lang="en-US" sz="1800" dirty="0">
                <a:cs typeface="Arial"/>
              </a:rPr>
              <a:t>Serve elected councils in a dutiful manner</a:t>
            </a:r>
          </a:p>
          <a:p>
            <a:pPr lvl="1"/>
            <a:r>
              <a:rPr lang="en-US" sz="1800" dirty="0">
                <a:cs typeface="Arial"/>
              </a:rPr>
              <a:t>Maintain political neutrality</a:t>
            </a:r>
          </a:p>
          <a:p>
            <a:pPr lvl="1"/>
            <a:r>
              <a:rPr lang="en-US" sz="1800" dirty="0">
                <a:cs typeface="Arial"/>
              </a:rPr>
              <a:t>Protect the concept of a merit-based public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767FD-CA2D-9E16-54C7-669F84C53F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Arial"/>
              </a:rPr>
              <a:t>Service to the Municipal Profession</a:t>
            </a:r>
          </a:p>
          <a:p>
            <a:pPr lvl="1"/>
            <a:r>
              <a:rPr lang="en-US" sz="1800" dirty="0">
                <a:cs typeface="Arial"/>
              </a:rPr>
              <a:t>Maintain professionalism, integrity and trust</a:t>
            </a:r>
          </a:p>
          <a:p>
            <a:pPr lvl="1"/>
            <a:r>
              <a:rPr lang="en-US" sz="1800" dirty="0">
                <a:cs typeface="Arial"/>
              </a:rPr>
              <a:t>Demonstrate commitment to professional development</a:t>
            </a:r>
          </a:p>
          <a:p>
            <a:pPr lvl="1"/>
            <a:r>
              <a:rPr lang="en-US" sz="1800" dirty="0">
                <a:cs typeface="Arial"/>
              </a:rPr>
              <a:t>Develop future municipal professionals</a:t>
            </a:r>
          </a:p>
          <a:p>
            <a:pPr lvl="1"/>
            <a:endParaRPr lang="en-US" sz="1800" dirty="0">
              <a:cs typeface="Arial"/>
            </a:endParaRPr>
          </a:p>
          <a:p>
            <a:pPr marL="457200" lvl="1" indent="0">
              <a:buNone/>
            </a:pPr>
            <a:endParaRPr lang="en-US" sz="1800" dirty="0">
              <a:cs typeface="Arial"/>
            </a:endParaRPr>
          </a:p>
          <a:p>
            <a:pPr marL="457200" lvl="1" indent="0">
              <a:buNone/>
            </a:pPr>
            <a:endParaRPr lang="en-US" sz="1800" dirty="0">
              <a:cs typeface="Arial"/>
            </a:endParaRPr>
          </a:p>
          <a:p>
            <a:pPr marL="457200" lvl="1" indent="0">
              <a:buNone/>
            </a:pPr>
            <a:r>
              <a:rPr lang="en-US" dirty="0">
                <a:cs typeface="Arial"/>
                <a:hlinkClick r:id="rId3"/>
              </a:rPr>
              <a:t>Code of Ethics and Values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5182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DF2C8-8BB1-B2CA-AEA2-8423120A1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6900"/>
            <a:ext cx="10515600" cy="951442"/>
          </a:xfrm>
        </p:spPr>
        <p:txBody>
          <a:bodyPr/>
          <a:lstStyle/>
          <a:p>
            <a:r>
              <a:rPr lang="en-US" sz="4400"/>
              <a:t>Connect with Your Zone</a:t>
            </a:r>
            <a:endParaRPr lang="en-CA" sz="4400">
              <a:cs typeface="Arial" panose="020B060402020202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8D6EF3-6A90-6E79-753D-60EAE2FE21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3190" r="1873" b="14145"/>
          <a:stretch/>
        </p:blipFill>
        <p:spPr>
          <a:xfrm>
            <a:off x="826105" y="6217282"/>
            <a:ext cx="3173702" cy="6102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2CDA5CF-2FAC-2986-FF41-7F2CAEA4B7A2}"/>
              </a:ext>
            </a:extLst>
          </p:cNvPr>
          <p:cNvSpPr txBox="1"/>
          <p:nvPr/>
        </p:nvSpPr>
        <p:spPr>
          <a:xfrm>
            <a:off x="826105" y="5200741"/>
            <a:ext cx="535093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CA" sz="1600">
                <a:hlinkClick r:id="rId4"/>
              </a:rPr>
              <a:t>facebook.com/municipal.experts</a:t>
            </a:r>
            <a:endParaRPr lang="en-CA" sz="1600">
              <a:cs typeface="Arial"/>
            </a:endParaRPr>
          </a:p>
          <a:p>
            <a:r>
              <a:rPr lang="en-CA" sz="1600">
                <a:hlinkClick r:id="rId5"/>
              </a:rPr>
              <a:t>linkedin.com/company/amcto-policy</a:t>
            </a:r>
            <a:endParaRPr lang="en-CA" sz="1600">
              <a:cs typeface="Arial"/>
            </a:endParaRPr>
          </a:p>
          <a:p>
            <a:r>
              <a:rPr lang="en-CA" sz="1600"/>
              <a:t>@amcto_policy on Instagram and X (formerly Twitter)</a:t>
            </a:r>
            <a:endParaRPr lang="en-CA" sz="1600">
              <a:cs typeface="Arial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02AF72-344B-96FA-0C9A-D99BD451A25B}"/>
              </a:ext>
            </a:extLst>
          </p:cNvPr>
          <p:cNvSpPr txBox="1">
            <a:spLocks/>
          </p:cNvSpPr>
          <p:nvPr/>
        </p:nvSpPr>
        <p:spPr>
          <a:xfrm>
            <a:off x="826105" y="4253532"/>
            <a:ext cx="10515600" cy="9514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/>
              <a:t>Connect with Us</a:t>
            </a:r>
            <a:endParaRPr lang="en-CA" sz="4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C05FAF-9B5D-DEBB-55DA-1E21CEA0F8B8}"/>
              </a:ext>
            </a:extLst>
          </p:cNvPr>
          <p:cNvSpPr txBox="1"/>
          <p:nvPr/>
        </p:nvSpPr>
        <p:spPr>
          <a:xfrm>
            <a:off x="838200" y="1707635"/>
            <a:ext cx="6666896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/>
              <a:t>Discussion forums are a great way to stay connected with each other in between Zone meetings and our annual conference</a:t>
            </a:r>
            <a:endParaRPr lang="en-CA" sz="16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/>
              <a:t>Post about the latest happenings in your Zone</a:t>
            </a:r>
            <a:endParaRPr lang="en-CA" sz="16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/>
              <a:t>Ask questions, share resources, tools, templates and other tips with your fellow members in our General Forum or Zone-specific Forums</a:t>
            </a:r>
            <a:endParaRPr lang="en-CA" sz="16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/>
              <a:t>Available exclusively to AMCTO members as a space to continue conversations and virtual networking</a:t>
            </a:r>
            <a:endParaRPr lang="en-CA" sz="16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/>
              <a:t>More module updates and announcements in the works</a:t>
            </a:r>
            <a:br>
              <a:rPr lang="en-CA" sz="1600"/>
            </a:br>
            <a:endParaRPr lang="en-CA" sz="1600">
              <a:cs typeface="Arial"/>
            </a:endParaRPr>
          </a:p>
          <a:p>
            <a:r>
              <a:rPr lang="en-CA" sz="1600">
                <a:hlinkClick r:id="rId6"/>
              </a:rPr>
              <a:t>amcto.com/forums</a:t>
            </a:r>
            <a:endParaRPr lang="en-CA" sz="1600">
              <a:cs typeface="Arial"/>
            </a:endParaRP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10A46A44-FD8C-18C4-638C-6C196B2F11F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25113" b="-350"/>
          <a:stretch/>
        </p:blipFill>
        <p:spPr>
          <a:xfrm>
            <a:off x="7511142" y="1552725"/>
            <a:ext cx="4523626" cy="26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09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D4075EF7-771E-F830-0290-4FF0549DA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8294" y="2733541"/>
            <a:ext cx="5949986" cy="1390918"/>
          </a:xfrm>
        </p:spPr>
        <p:txBody>
          <a:bodyPr>
            <a:normAutofit/>
          </a:bodyPr>
          <a:lstStyle/>
          <a:p>
            <a:r>
              <a:rPr lang="en-US"/>
              <a:t>Questions?</a:t>
            </a:r>
            <a:endParaRPr lang="en-CA"/>
          </a:p>
        </p:txBody>
      </p:sp>
      <p:pic>
        <p:nvPicPr>
          <p:cNvPr id="16" name="Picture Placeholder 15" descr="A black circle with a question mark in it&#10;&#10;Description automatically generated">
            <a:extLst>
              <a:ext uri="{FF2B5EF4-FFF2-40B4-BE49-F238E27FC236}">
                <a16:creationId xmlns:a16="http://schemas.microsoft.com/office/drawing/2014/main" id="{D245EE49-DBA9-D945-EDCF-AFF604D9993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5" r="4695"/>
          <a:stretch>
            <a:fillRect/>
          </a:stretch>
        </p:blipFill>
        <p:spPr/>
      </p:pic>
      <p:sp>
        <p:nvSpPr>
          <p:cNvPr id="20" name="Subtitle 26">
            <a:extLst>
              <a:ext uri="{FF2B5EF4-FFF2-40B4-BE49-F238E27FC236}">
                <a16:creationId xmlns:a16="http://schemas.microsoft.com/office/drawing/2014/main" id="{D72D0D0B-6D6F-5FB6-E991-E0F39EE82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3511" y="4356945"/>
            <a:ext cx="5949986" cy="1158802"/>
          </a:xfrm>
        </p:spPr>
        <p:txBody>
          <a:bodyPr>
            <a:normAutofit/>
          </a:bodyPr>
          <a:lstStyle/>
          <a:p>
            <a:r>
              <a:rPr lang="en-US"/>
              <a:t>Thank You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0818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AMCTO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0000"/>
      </a:accent1>
      <a:accent2>
        <a:srgbClr val="0F425F"/>
      </a:accent2>
      <a:accent3>
        <a:srgbClr val="246D96"/>
      </a:accent3>
      <a:accent4>
        <a:srgbClr val="A7CADE"/>
      </a:accent4>
      <a:accent5>
        <a:srgbClr val="D5E9F4"/>
      </a:accent5>
      <a:accent6>
        <a:srgbClr val="FFFFFF"/>
      </a:accent6>
      <a:hlink>
        <a:srgbClr val="A6192E"/>
      </a:hlink>
      <a:folHlink>
        <a:srgbClr val="A6192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785</Words>
  <Application>Microsoft Office PowerPoint</Application>
  <PresentationFormat>Widescreen</PresentationFormat>
  <Paragraphs>195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Arial,Sans-Serif</vt:lpstr>
      <vt:lpstr>Calibri</vt:lpstr>
      <vt:lpstr>Courier New</vt:lpstr>
      <vt:lpstr>Office Theme</vt:lpstr>
      <vt:lpstr>1_Office Theme</vt:lpstr>
      <vt:lpstr>2025 Spring Zone Meetings</vt:lpstr>
      <vt:lpstr>Organizational Updates</vt:lpstr>
      <vt:lpstr>Membership Updates</vt:lpstr>
      <vt:lpstr>Policy &amp; Government Relations Updates</vt:lpstr>
      <vt:lpstr>Education Updates</vt:lpstr>
      <vt:lpstr>PowerPoint Presentation</vt:lpstr>
      <vt:lpstr>AMCTO Code of Ethics and Values</vt:lpstr>
      <vt:lpstr>Connect with Your Zone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Court</dc:creator>
  <cp:lastModifiedBy>Natalie Charette</cp:lastModifiedBy>
  <cp:revision>23</cp:revision>
  <dcterms:created xsi:type="dcterms:W3CDTF">2023-08-23T15:46:51Z</dcterms:created>
  <dcterms:modified xsi:type="dcterms:W3CDTF">2025-04-08T20:25:27Z</dcterms:modified>
</cp:coreProperties>
</file>