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8"/>
  </p:notesMasterIdLst>
  <p:handoutMasterIdLst>
    <p:handoutMasterId r:id="rId29"/>
  </p:handoutMasterIdLst>
  <p:sldIdLst>
    <p:sldId id="334" r:id="rId5"/>
    <p:sldId id="2134804861" r:id="rId6"/>
    <p:sldId id="2134804919" r:id="rId7"/>
    <p:sldId id="2134804899" r:id="rId8"/>
    <p:sldId id="2134804828" r:id="rId9"/>
    <p:sldId id="2134804862" r:id="rId10"/>
    <p:sldId id="2134804814" r:id="rId11"/>
    <p:sldId id="2134804832" r:id="rId12"/>
    <p:sldId id="2134804825" r:id="rId13"/>
    <p:sldId id="2134804868" r:id="rId14"/>
    <p:sldId id="2134804804" r:id="rId15"/>
    <p:sldId id="2134804841" r:id="rId16"/>
    <p:sldId id="2134804838" r:id="rId17"/>
    <p:sldId id="2134804835" r:id="rId18"/>
    <p:sldId id="2134804865" r:id="rId19"/>
    <p:sldId id="2134804873" r:id="rId20"/>
    <p:sldId id="2134804900" r:id="rId21"/>
    <p:sldId id="2134804837" r:id="rId22"/>
    <p:sldId id="2134804897" r:id="rId23"/>
    <p:sldId id="2134804895" r:id="rId24"/>
    <p:sldId id="2134804896" r:id="rId25"/>
    <p:sldId id="2134804795" r:id="rId26"/>
    <p:sldId id="1115" r:id="rId27"/>
  </p:sldIdLst>
  <p:sldSz cx="12192000" cy="6858000"/>
  <p:notesSz cx="7011988" cy="92979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CB6C755-E194-1055-BA80-EDCC5B2AFD42}" name="Julia Wither" initials="JW" userId="S::Julia.Wither@elections.on.ca::060e5cd8-3361-4f87-8f95-6362e17c61a6" providerId="AD"/>
  <p188:author id="{BB3B816D-EF15-5A0A-2367-40A345594392}" name="Veronica Pearce" initials="VP" userId="S::veronica.pearce@elections.on.ca::6683c74c-a1cc-4b78-a32d-a48b6b67d1b1" providerId="AD"/>
  <p188:author id="{AA235B73-A899-702B-B9CD-29FF57EDF00A}" name="Julia Wither" initials="JW" userId="S::julia.wither@elections.on.ca::060e5cd8-3361-4f87-8f95-6362e17c61a6" providerId="AD"/>
  <p188:author id="{CF8AD88F-8594-FCF4-E9EC-FC3B1AC3AD6D}" name="Danielle Jewinski" initials="DJ" userId="S::Danielle.Jewinski@elections.on.ca::6da86d81-b6e5-4048-83f4-96763387e253" providerId="AD"/>
  <p188:author id="{40178B91-D408-2072-78E3-123409F24D16}" name="Ann Butosi" initials="AB" userId="S::Ann.Butosi@elections.on.ca::770bb379-9b54-41fb-81cd-7c137143f401" providerId="AD"/>
  <p188:author id="{AC508CFC-3EB2-689E-9110-809B0580562D}" name="Maggie Jordison" initials="MJ" userId="S::Maggie.Jordison@elections.on.ca::968caed0-87f1-434d-a282-8e17387c2c81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8E1"/>
    <a:srgbClr val="4472C4"/>
    <a:srgbClr val="F7F6F6"/>
    <a:srgbClr val="FFC341"/>
    <a:srgbClr val="303E4D"/>
    <a:srgbClr val="E3E2E1"/>
    <a:srgbClr val="005A9E"/>
    <a:srgbClr val="FFB9B9"/>
    <a:srgbClr val="000000"/>
    <a:srgbClr val="F6F7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42373" autoAdjust="0"/>
  </p:normalViewPr>
  <p:slideViewPr>
    <p:cSldViewPr snapToGrid="0">
      <p:cViewPr varScale="1">
        <p:scale>
          <a:sx n="26" d="100"/>
          <a:sy n="26" d="100"/>
        </p:scale>
        <p:origin x="2192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microsoft.com/office/2018/10/relationships/authors" Target="author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presProps" Target="presProps.xml"/><Relationship Id="rId8" Type="http://schemas.openxmlformats.org/officeDocument/2006/relationships/slide" Target="slides/slide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65A604-B20B-3789-8B50-FC6C87C01CB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1" y="0"/>
            <a:ext cx="3039163" cy="46680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ECDB7C-5038-323F-0114-7AEDB540EBF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1238" y="0"/>
            <a:ext cx="3039163" cy="466805"/>
          </a:xfrm>
          <a:prstGeom prst="rect">
            <a:avLst/>
          </a:prstGeom>
        </p:spPr>
        <p:txBody>
          <a:bodyPr vert="horz" lIns="91449" tIns="45725" rIns="91449" bIns="45725" rtlCol="0"/>
          <a:lstStyle>
            <a:lvl1pPr algn="r">
              <a:defRPr sz="1200"/>
            </a:lvl1pPr>
          </a:lstStyle>
          <a:p>
            <a:fld id="{E0FFAB41-9D3C-43BE-8B00-4034ABA7AD11}" type="datetimeFigureOut">
              <a:rPr lang="en-CA" smtClean="0"/>
              <a:t>2025-10-01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7F88DFB-8A85-E45E-0556-B2739FA96AB1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1" y="8831184"/>
            <a:ext cx="3039163" cy="46680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8430B57-E374-7B88-5B23-1065ECEA842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1238" y="8831184"/>
            <a:ext cx="3039163" cy="466805"/>
          </a:xfrm>
          <a:prstGeom prst="rect">
            <a:avLst/>
          </a:prstGeom>
        </p:spPr>
        <p:txBody>
          <a:bodyPr vert="horz" lIns="91449" tIns="45725" rIns="91449" bIns="45725" rtlCol="0" anchor="b"/>
          <a:lstStyle>
            <a:lvl1pPr algn="r">
              <a:defRPr sz="1200"/>
            </a:lvl1pPr>
          </a:lstStyle>
          <a:p>
            <a:fld id="{14FC06F4-6B8D-471A-8A42-AF6CF309E56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288948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38528" cy="466514"/>
          </a:xfrm>
          <a:prstGeom prst="rect">
            <a:avLst/>
          </a:prstGeom>
        </p:spPr>
        <p:txBody>
          <a:bodyPr vert="horz" lIns="93186" tIns="46594" rIns="93186" bIns="46594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1838" y="1"/>
            <a:ext cx="3038528" cy="466514"/>
          </a:xfrm>
          <a:prstGeom prst="rect">
            <a:avLst/>
          </a:prstGeom>
        </p:spPr>
        <p:txBody>
          <a:bodyPr vert="horz" lIns="93186" tIns="46594" rIns="93186" bIns="46594" rtlCol="0"/>
          <a:lstStyle>
            <a:lvl1pPr algn="r">
              <a:defRPr sz="1200"/>
            </a:lvl1pPr>
          </a:lstStyle>
          <a:p>
            <a:fld id="{3225C891-C498-479F-948A-4A5C74E8D9F5}" type="datetimeFigureOut">
              <a:rPr lang="en-CA" smtClean="0"/>
              <a:t>2025-10-01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6888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86" tIns="46594" rIns="93186" bIns="46594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199" y="4474657"/>
            <a:ext cx="5609590" cy="3661083"/>
          </a:xfrm>
          <a:prstGeom prst="rect">
            <a:avLst/>
          </a:prstGeom>
        </p:spPr>
        <p:txBody>
          <a:bodyPr vert="horz" lIns="93186" tIns="46594" rIns="93186" bIns="46594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1476"/>
            <a:ext cx="3038528" cy="466513"/>
          </a:xfrm>
          <a:prstGeom prst="rect">
            <a:avLst/>
          </a:prstGeom>
        </p:spPr>
        <p:txBody>
          <a:bodyPr vert="horz" lIns="93186" tIns="46594" rIns="93186" bIns="46594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1838" y="8831476"/>
            <a:ext cx="3038528" cy="466513"/>
          </a:xfrm>
          <a:prstGeom prst="rect">
            <a:avLst/>
          </a:prstGeom>
        </p:spPr>
        <p:txBody>
          <a:bodyPr vert="horz" lIns="93186" tIns="46594" rIns="93186" bIns="46594" rtlCol="0" anchor="b"/>
          <a:lstStyle>
            <a:lvl1pPr algn="r">
              <a:defRPr sz="1200"/>
            </a:lvl1pPr>
          </a:lstStyle>
          <a:p>
            <a:fld id="{DB086FCF-E7D8-4F69-93A8-593C39D0A3D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1039791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505F2E-C08A-4296-B40D-29C6A352BF3A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1320011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79" indent="-285779">
              <a:lnSpc>
                <a:spcPct val="107000"/>
              </a:lnSpc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6FCF-E7D8-4F69-93A8-593C39D0A3DC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3462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FD41F8-04E3-EAAD-DAD6-20687F777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A0772AC-06BA-909F-5537-0EFF4EAD45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729BD0A-E6FC-E441-743D-85E4E9C1B67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AC2239-4DCC-189B-94C0-EE5F61D6EE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6FCF-E7D8-4F69-93A8-593C39D0A3DC}" type="slidenum">
              <a:rPr lang="en-CA" smtClean="0"/>
              <a:t>11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216801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A978F-F046-A641-21B7-8BDC49AEAE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FCEDCA2-D403-1CC7-0734-7CB67E0B732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B29FA00-DEB6-DA12-057C-971F9CA1A9B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89E9EEF-AB32-D170-C912-8EF002285EA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2765963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D382DE-B207-05FF-8483-ED4A045D25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E001F5-945B-EFAA-6C45-AC35B1708C1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0CAA36B-6607-94AC-FB29-54B6BF87C24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14491">
              <a:defRPr/>
            </a:pPr>
            <a:endParaRPr lang="en-CA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6E4C86D-67FB-4477-AD4F-4DC3A1E096E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021680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65138B-FCF5-02B5-5A98-A56C18DB98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032804-D23F-6439-BDD5-5893C0D9F6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39F48A1-4EF3-8320-4D32-47B9DF13797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C4268FD-D4B0-0FBC-02AA-6B4FE3E2547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8258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6FCF-E7D8-4F69-93A8-593C39D0A3DC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980212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6FCF-E7D8-4F69-93A8-593C39D0A3DC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74165576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CDD234C-A177-A4E2-FB45-79F60B698D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8708D92-2451-46F9-F2B3-B2570155977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F05E104-4840-0873-9173-DBF54768AF1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CEE62C5-8308-CA47-0404-A7E1D67985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6FCF-E7D8-4F69-93A8-593C39D0A3DC}" type="slidenum">
              <a:rPr lang="en-CA" smtClean="0"/>
              <a:t>17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4666960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95D146-5E91-FE70-53B3-0D51992149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4099C02-52AF-6C9E-E5E1-91B302B8446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6B2BB14-24A8-1918-2CFE-441963703E1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683CB08-CC6D-0A27-21CB-CA253949A5A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6FCF-E7D8-4F69-93A8-593C39D0A3DC}" type="slidenum">
              <a:rPr lang="en-CA" smtClean="0"/>
              <a:t>18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739374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C17BF9-B7D5-D2E3-7F5D-F36D6C6682C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4FCE5E-E7A3-81D8-2123-D7FB8F546FA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02B6972-D683-5173-B918-B33D3611BC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3E7DAE3-7F74-8E3E-6FE7-B87FD9C561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6FCF-E7D8-4F69-93A8-593C39D0A3DC}" type="slidenum">
              <a:rPr lang="en-CA" smtClean="0"/>
              <a:t>19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224549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C6D0C-1EBF-FBD3-A1E0-403B098890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0688432-95FC-3928-8715-5A14170A7CC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5F56BC0-2671-B2AF-B3E0-9B215767249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EFF3D2-724F-9E62-51AD-160216A5FD3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066647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05EEB8-B04D-4C82-CE56-B62EE5655A9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4A830FD-3B8F-7F91-B2CA-7D046EA1052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E4E976CC-3E42-E71D-22EF-F2596535E9E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76AEE9-3BD9-A407-537A-7D2AA716A38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20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9254018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4350CC-4922-3CCA-8E73-46E8E7DA75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9E6E5F49-4FC3-643A-565C-9E04545D83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D3B755-E3FD-C9C7-1330-83487C0FEC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E3E9D7-EDD2-F704-6549-78C7A4CE71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866541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3972828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800" kern="100" dirty="0"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E4020BF-A3D3-4E3D-BE21-CF92D576333F}" type="slidenum">
              <a:rPr lang="en-CA" smtClean="0"/>
              <a:t>23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6364264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C338250-3F20-C13D-F56E-0C168AFA45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2A8808E-F63C-7081-4FE3-A851137A29D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A4D6E12-09DA-0F41-8652-56DA72373F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6BFA1CD-93E0-3899-A682-B15F4715E47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6FCF-E7D8-4F69-93A8-593C39D0A3DC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5088218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933BF2-667D-B5A0-BB6D-1D424475018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539DE49-ABB4-1FDE-6310-85D0FAFDF98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FCB7763-9679-8132-4261-9201F9151CA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9953DB-BF45-8DAC-4401-01DC563980B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6FCF-E7D8-4F69-93A8-593C39D0A3DC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77016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E1461E-DB46-7873-0B7E-04A047DB71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D12C4EF-9166-2B5B-6C53-95A2A6DF5F9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6E1042-5EC0-B5EC-95CA-1456E6B734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sz="14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499060-E450-15FB-9099-1AE171E13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83004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806995B-5FED-C066-8D10-E65A3465B36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1F72D82-4CF2-0949-8874-19C26866949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892B6AB-23F7-59E1-3F75-3DF13FAF9A5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61522-193A-F99F-60C4-7322EE9E68C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44655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AD76EE7-0FA2-8CFC-0082-C7A0548613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7B20386-4373-56F3-12AC-3B8E08E712D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CF9827A4-BB4C-D687-1351-3010CD83C32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282DC3F-BB84-5EC2-371D-BE1120DAE2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25746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D3FDAD-D209-583B-5713-F7D70F4701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EDF45-52A1-45A6-250A-DA4960850CC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868032E-7C01-D85C-EC68-67986E196B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en-CA" sz="1400" kern="1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A752DFB-D48C-3E56-0994-66AB62ECED3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5FC118C-7CC1-44C1-BB3A-B0F41FDD85B2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2228295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086FCF-E7D8-4F69-93A8-593C39D0A3DC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13457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BFCA55-F052-4FBD-256B-4B284FDA89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476A54-8435-30C3-E017-E469E28DBE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6770FA-A7AD-3CE4-5B47-142ED02675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D6E69F-6874-4F9E-A596-195C1C912AE4}" type="datetime1">
              <a:rPr lang="en-CA" smtClean="0"/>
              <a:t>2025-10-01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D411C13-92D0-9C9F-4071-58F0D43F9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459212-3016-49D8-A895-18E237CDFE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7736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18145F-53ED-997E-1768-1F656C1428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E7493BB-4609-46D8-1476-893FEA539C4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89579-5533-8F9A-A404-CA81E7C5D0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DB96-181F-4D92-8A89-C47618DD6BA1}" type="datetime1">
              <a:rPr lang="en-CA" smtClean="0"/>
              <a:t>2025-10-01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F6AB0FD-40DD-1EBA-95EF-1C82410E7D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80207-7E4E-2911-99BF-9D4FF2812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497724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5C06AE8-0259-87EA-A550-E62087A6591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992A350-0725-4690-2C42-B2D986CDEF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8FA4A8-3C14-584A-BCC0-5C3467D165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C61F12-9668-434B-B8F1-D73C91C44413}" type="datetime1">
              <a:rPr lang="en-CA" smtClean="0"/>
              <a:t>2025-10-01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CE796F-E9F0-CB18-C6A6-DA424010E6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7E0EC53-8007-C4D2-6468-B157ABD37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406303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5998F-5A02-4B01-BD9E-AE4D716E95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65101" y="1566745"/>
            <a:ext cx="6511899" cy="2387600"/>
          </a:xfrm>
        </p:spPr>
        <p:txBody>
          <a:bodyPr anchor="b">
            <a:normAutofit/>
          </a:bodyPr>
          <a:lstStyle>
            <a:lvl1pPr algn="l">
              <a:defRPr sz="4000"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2EE830-8464-44AE-B29E-1B8EC405EC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65101" y="4046420"/>
            <a:ext cx="6511896" cy="931979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3E7D6C-A2D5-43AB-B7C5-BDED038C283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EA29512B-6943-407D-950F-B282FEBD6936}" type="datetime1">
              <a:rPr lang="en-CA" smtClean="0"/>
              <a:t>2025-10-01</a:t>
            </a:fld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74642D-B9FF-465A-AD0B-34FAAC737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E737D230-5B26-465C-93F8-78EFE709DED7}" type="slidenum">
              <a:rPr lang="en-CA" smtClean="0"/>
              <a:t>‹#›</a:t>
            </a:fld>
            <a:endParaRPr lang="en-CA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10DD9D-7F32-425D-0FC3-60491BAFF562}"/>
              </a:ext>
            </a:extLst>
          </p:cNvPr>
          <p:cNvCxnSpPr/>
          <p:nvPr userDrawn="1"/>
        </p:nvCxnSpPr>
        <p:spPr>
          <a:xfrm>
            <a:off x="4533900" y="1122363"/>
            <a:ext cx="0" cy="4554537"/>
          </a:xfrm>
          <a:prstGeom prst="line">
            <a:avLst/>
          </a:prstGeom>
          <a:ln w="38100">
            <a:solidFill>
              <a:srgbClr val="FFCD4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F04260F-33BA-019B-DDCD-DA297AEFC7B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4013" y="1820862"/>
            <a:ext cx="3157537" cy="3157537"/>
          </a:xfrm>
          <a:prstGeom prst="rect">
            <a:avLst/>
          </a:prstGeom>
        </p:spPr>
      </p:pic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2CB9D2AE-F2C5-CA75-98B4-E011C617D5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965700" y="5291138"/>
            <a:ext cx="2905125" cy="365125"/>
          </a:xfrm>
        </p:spPr>
        <p:txBody>
          <a:bodyPr>
            <a:noAutofit/>
          </a:bodyPr>
          <a:lstStyle>
            <a:lvl1pPr marL="0" indent="0" algn="l">
              <a:buNone/>
              <a:defRPr sz="1200">
                <a:solidFill>
                  <a:srgbClr val="898989"/>
                </a:solidFill>
              </a:defRPr>
            </a:lvl1pPr>
          </a:lstStyle>
          <a:p>
            <a:pPr lvl="0"/>
            <a:r>
              <a:rPr lang="en-US"/>
              <a:t>Version xxx</a:t>
            </a:r>
          </a:p>
        </p:txBody>
      </p:sp>
    </p:spTree>
    <p:extLst>
      <p:ext uri="{BB962C8B-B14F-4D97-AF65-F5344CB8AC3E}">
        <p14:creationId xmlns:p14="http://schemas.microsoft.com/office/powerpoint/2010/main" val="13528364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-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9322DD-14C9-4A11-BDC1-1ADE5EC01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81455"/>
          </a:xfrm>
          <a:noFill/>
          <a:ln w="38100">
            <a:noFill/>
          </a:ln>
        </p:spPr>
        <p:txBody>
          <a:bodyPr/>
          <a:lstStyle>
            <a:lvl1pPr>
              <a:defRPr b="1">
                <a:latin typeface="+mn-lt"/>
              </a:defRPr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C70D7CB-88BA-A476-A391-BE56BD5883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96400" y="6356350"/>
            <a:ext cx="2743200" cy="365125"/>
          </a:xfrm>
        </p:spPr>
        <p:txBody>
          <a:bodyPr/>
          <a:lstStyle/>
          <a:p>
            <a:fld id="{E737D230-5B26-465C-93F8-78EFE709DED7}" type="slidenum">
              <a:rPr lang="en-CA" smtClean="0"/>
              <a:t>‹#›</a:t>
            </a:fld>
            <a:endParaRPr lang="en-CA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6E0AB031-C07B-5952-F71C-A3D6913327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52400" y="6356350"/>
            <a:ext cx="2743200" cy="365125"/>
          </a:xfrm>
        </p:spPr>
        <p:txBody>
          <a:bodyPr/>
          <a:lstStyle/>
          <a:p>
            <a:fld id="{D90BF38D-852A-460B-8B4F-6ECC33E6858D}" type="datetime1">
              <a:rPr lang="en-CA" smtClean="0"/>
              <a:t>2025-10-01</a:t>
            </a:fld>
            <a:endParaRPr lang="en-CA"/>
          </a:p>
        </p:txBody>
      </p:sp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B8F3E7B8-91D1-70AF-6812-78624D052D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2279E6CE-9627-59E8-365A-DE173249EE9E}"/>
              </a:ext>
            </a:extLst>
          </p:cNvPr>
          <p:cNvCxnSpPr/>
          <p:nvPr userDrawn="1"/>
        </p:nvCxnSpPr>
        <p:spPr>
          <a:xfrm>
            <a:off x="838200" y="1350236"/>
            <a:ext cx="10515600" cy="0"/>
          </a:xfrm>
          <a:prstGeom prst="line">
            <a:avLst/>
          </a:prstGeom>
          <a:ln w="57150">
            <a:solidFill>
              <a:srgbClr val="D0CEC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42356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86544C-CDB3-1558-B081-838D0FEC18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618A4A-4DD3-A6EC-936E-F279BAD4FA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2AFDD7-9A13-9825-9883-A74B011878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31EE70-7E37-4A51-B63F-5014AFE0E70B}" type="datetime1">
              <a:rPr lang="en-CA" smtClean="0"/>
              <a:t>2025-10-01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CB9D78-B8A0-2FE6-868E-AFE5FF82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6B88A8-7184-42E5-4F7C-9A089ACEF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9851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FAC41-C7FB-3C41-A5C2-399E1EA653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F77F4FA-439E-B94D-0729-5672D9A096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055B5-F441-2F06-4779-BC28A2C592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EAFF9-C3A3-4889-AC4C-1EB36945447A}" type="datetime1">
              <a:rPr lang="en-CA" smtClean="0"/>
              <a:t>2025-10-01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19E2152-E121-EAA6-A48D-18DC8FD28F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0D26437-F67C-6CFE-71EF-EF57CB822F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2609697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C7236A-4A38-FACE-445A-40279C48CB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F3A268-1AC7-843B-9BDE-84914CE672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5F78F8-85EC-61B8-42F7-8B7767D9FB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B88EEA-6858-3DE7-E112-758DB9766F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EB470D-9D28-41C6-B8B5-10088E24487D}" type="datetime1">
              <a:rPr lang="en-CA" smtClean="0"/>
              <a:t>2025-10-01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C87162-34D1-0676-AB28-4DB588FEEB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D26532D-E1E5-9782-FADC-62EFF07A1D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608940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76D3-12F2-D8A8-D18F-0074E12364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9B4118-C744-FBAF-82D2-50151CB4A5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3CCB819-503E-526C-D713-4CB78D248CB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E2E3C79-3CF2-666F-CC17-85231385AE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CB0391A-1CBE-FC27-C11E-0A1B7BA1E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88C435A-9BD7-AADC-B9FA-82F8296216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C5435-18F5-4DEA-A0CC-5ABF6649DD10}" type="datetime1">
              <a:rPr lang="en-CA" smtClean="0"/>
              <a:t>2025-10-01</a:t>
            </a:fld>
            <a:endParaRPr lang="en-C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9AFD3DC-C84B-FCFC-A302-4C41783159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71DC2B7-1AE8-0B4B-230E-AA19B7B93B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349242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A59BE07-017E-2C8C-3755-7C63E7940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6875D5-7E46-EE59-E9A7-6123B9F767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59092C-7701-4B4E-B596-5E2F1642551A}" type="datetime1">
              <a:rPr lang="en-CA" smtClean="0"/>
              <a:t>2025-10-01</a:t>
            </a:fld>
            <a:endParaRPr lang="en-C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AF4A0D5-1E96-5740-BEDB-2B59597216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CBE7DA-6409-F5DF-19C5-56F750D462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06468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E08321A-36E8-A9DA-6280-B380DAAA4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46C6D2-3576-4F4D-8A63-C1EB45E163A9}" type="datetime1">
              <a:rPr lang="en-CA" smtClean="0"/>
              <a:t>2025-10-01</a:t>
            </a:fld>
            <a:endParaRPr lang="en-C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420A6F-B819-1AD6-6933-6CE837F55B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3FFA3BA-1DC0-DD8B-5592-39D125A1EF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6850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263534-EBCB-FDB1-234D-BE7458DEA5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394757-9503-94A9-97F9-15FC7D5A22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1F64AC6-F5C4-CFF6-93AF-2EAA7CA328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214F2E-317A-C159-4BD0-16E99652D0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CBBBE0-8694-45CD-9BE0-6AC4B30A396D}" type="datetime1">
              <a:rPr lang="en-CA" smtClean="0"/>
              <a:t>2025-10-01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4CC81A-9850-75A4-03F6-6ADC14D5FE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A3FBC-384C-E6CE-C3C0-947A2D7E56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643674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3E1A1-C5B8-4C53-F72D-4AF9C31C69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D59C17-6A92-DC00-09C6-03FB8741B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9D978F3-24B2-6CE1-C467-8C4603A5C59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D28A86-ACC1-DDD9-7C44-043263EB63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53D8A7-1A52-4E2B-AB1B-590AA200882F}" type="datetime1">
              <a:rPr lang="en-CA" smtClean="0"/>
              <a:t>2025-10-01</a:t>
            </a:fld>
            <a:endParaRPr lang="en-C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354346-D029-BB8F-867C-3473EC646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D95D33-7C33-689C-1548-6FD477221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829564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2C7EBCC-F915-449C-3FC4-054D3E6DBB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C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156E0E-E899-CE55-17B7-60E268E3A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961447-66C9-0BD7-1A32-6645EE7C021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0E9BF2-D833-4C42-A41E-E63BEFFE7E23}" type="datetime1">
              <a:rPr lang="en-CA" smtClean="0"/>
              <a:t>2025-10-01</a:t>
            </a:fld>
            <a:endParaRPr lang="en-C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44D329-204D-D076-0584-5309A189ED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4256C27-AD6C-B61A-DA0D-FF53A74196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27F75E-6648-4A45-9ECE-770F296FA42D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758929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voterslist@elections.on.ca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12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png"/><Relationship Id="rId11" Type="http://schemas.openxmlformats.org/officeDocument/2006/relationships/image" Target="../media/image31.png"/><Relationship Id="rId5" Type="http://schemas.openxmlformats.org/officeDocument/2006/relationships/image" Target="../media/image25.png"/><Relationship Id="rId10" Type="http://schemas.openxmlformats.org/officeDocument/2006/relationships/image" Target="../media/image30.png"/><Relationship Id="rId4" Type="http://schemas.openxmlformats.org/officeDocument/2006/relationships/image" Target="../media/image24.png"/><Relationship Id="rId9" Type="http://schemas.openxmlformats.org/officeDocument/2006/relationships/image" Target="../media/image2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.png"/><Relationship Id="rId4" Type="http://schemas.openxmlformats.org/officeDocument/2006/relationships/hyperlink" Target="mailto:voterslist@elections.on.ca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hyperlink" Target="mailto:voterslist@elections.on.ca" TargetMode="Externa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voterslist@elections.on.ca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6.png"/><Relationship Id="rId7" Type="http://schemas.openxmlformats.org/officeDocument/2006/relationships/hyperlink" Target="mailto:voterslist@elections.on.ca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2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An update from </a:t>
            </a:r>
            <a:br>
              <a:rPr lang="en-US"/>
            </a:br>
            <a:r>
              <a:rPr lang="en-US"/>
              <a:t>Elections Ontario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Fall 2025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36C635-79FE-90F3-5561-E130BCD325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0504743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5662AC-FA30-AB7E-141A-6B6E47F51F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Communications Toolkit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27698F5A-5C4E-4CDE-61D3-126F98317A5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68206"/>
          <a:stretch>
            <a:fillRect/>
          </a:stretch>
        </p:blipFill>
        <p:spPr>
          <a:xfrm>
            <a:off x="7360921" y="1558829"/>
            <a:ext cx="3319669" cy="49542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475B1861-C911-F622-9D41-3A1C603174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6459" y="1558828"/>
            <a:ext cx="6159508" cy="415572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4995D-182D-B3BB-331B-E0A900D785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907" y="3429000"/>
            <a:ext cx="3207776" cy="266408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F1A6D77-19A4-3E8C-BF3A-8DFADF89F4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779130" y="4813835"/>
            <a:ext cx="4794496" cy="19114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70631C8-58B3-0E2A-098F-542C9FC827A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1F6EBE-A10B-BF42-D667-6FEA80D94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10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627445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12EA60-CE78-7EA8-B059-E4A755FC61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E5575D-E324-BD31-7474-100045EC04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latin typeface="+mn-lt"/>
              </a:rPr>
              <a:t>A look at 2026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6D663-E324-A6B7-BB44-87A6B36610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9A6F530E-7CE5-61F5-8A07-026ABB62D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32392" y="6356350"/>
            <a:ext cx="2743200" cy="365125"/>
          </a:xfrm>
        </p:spPr>
        <p:txBody>
          <a:bodyPr/>
          <a:lstStyle/>
          <a:p>
            <a:fld id="{6E27F75E-6648-4A45-9ECE-770F296FA42D}" type="slidenum">
              <a:rPr lang="en-CA" smtClean="0"/>
              <a:t>11</a:t>
            </a:fld>
            <a:endParaRPr lang="en-CA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8A46E895-4A0B-D2BC-5069-DAE598CE89D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2415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A8C8C45-A235-046F-6649-73AAD99A9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2055500-B514-270A-44CB-780AA5E350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PLE Countdown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9276A983-2444-2145-B081-0A472C694B23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20000"/>
              </a:lnSpc>
              <a:buNone/>
            </a:pPr>
            <a:endParaRPr lang="en-CA" sz="4400">
              <a:ea typeface="Calibri"/>
              <a:cs typeface="Calibri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CA" sz="4400">
              <a:ea typeface="Calibri"/>
              <a:cs typeface="Calibri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CA" sz="4400">
              <a:ea typeface="Calibri"/>
              <a:cs typeface="Calibri"/>
            </a:endParaRPr>
          </a:p>
          <a:p>
            <a:pPr marL="0" indent="0" algn="ctr">
              <a:lnSpc>
                <a:spcPct val="120000"/>
              </a:lnSpc>
              <a:buNone/>
            </a:pPr>
            <a:endParaRPr lang="en-CA" sz="4400">
              <a:ea typeface="Calibri"/>
              <a:cs typeface="Calibri"/>
            </a:endParaRPr>
          </a:p>
          <a:p>
            <a:pPr marL="0" indent="0" algn="ctr">
              <a:lnSpc>
                <a:spcPct val="120000"/>
              </a:lnSpc>
              <a:buNone/>
            </a:pPr>
            <a:r>
              <a:rPr lang="en-CA" sz="4400">
                <a:ea typeface="Calibri"/>
                <a:cs typeface="Calibri"/>
              </a:rPr>
              <a:t>until PLE delivery on August 14, 2026</a:t>
            </a:r>
          </a:p>
          <a:p>
            <a:pPr>
              <a:lnSpc>
                <a:spcPct val="120000"/>
              </a:lnSpc>
            </a:pPr>
            <a:endParaRPr lang="en-CA" sz="4400">
              <a:ea typeface="Calibri"/>
              <a:cs typeface="Calibri"/>
            </a:endParaRPr>
          </a:p>
          <a:p>
            <a:pPr lvl="1"/>
            <a:endParaRPr lang="en-CA"/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760FE09-DAA1-7B9E-8205-5C74927F1B3F}"/>
              </a:ext>
            </a:extLst>
          </p:cNvPr>
          <p:cNvSpPr/>
          <p:nvPr/>
        </p:nvSpPr>
        <p:spPr>
          <a:xfrm>
            <a:off x="3800856" y="1865376"/>
            <a:ext cx="4590288" cy="3127248"/>
          </a:xfrm>
          <a:prstGeom prst="roundRect">
            <a:avLst/>
          </a:prstGeom>
          <a:solidFill>
            <a:srgbClr val="FFC000"/>
          </a:solidFill>
          <a:ln w="762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3800">
                <a:solidFill>
                  <a:schemeClr val="tx1"/>
                </a:solidFill>
                <a:latin typeface="Gotham Rounded Bold" pitchFamily="50" charset="0"/>
              </a:rPr>
              <a:t>10</a:t>
            </a:r>
            <a:r>
              <a:rPr lang="en-CA" sz="9600">
                <a:solidFill>
                  <a:schemeClr val="tx1"/>
                </a:solidFill>
                <a:latin typeface="Gotham Rounded Book" pitchFamily="50" charset="0"/>
              </a:rPr>
              <a:t> </a:t>
            </a:r>
            <a:r>
              <a:rPr lang="en-CA" sz="6000">
                <a:solidFill>
                  <a:schemeClr val="tx1"/>
                </a:solidFill>
                <a:latin typeface="Gotham Rounded Book" pitchFamily="50" charset="0"/>
              </a:rPr>
              <a:t>months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9A090B-C985-1857-B59E-521653D6F52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FD54303B-236B-0A26-4874-967C79DD1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12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55054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3F02C9-A6EB-D07B-2176-0A8C03FD37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09D79D-2AF0-F84A-9996-B92C20C1F4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Key Dates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02C1B67-EC56-E55D-43C9-9F18D0DDED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0567537"/>
              </p:ext>
            </p:extLst>
          </p:nvPr>
        </p:nvGraphicFramePr>
        <p:xfrm>
          <a:off x="838200" y="1759796"/>
          <a:ext cx="10363200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10690">
                  <a:extLst>
                    <a:ext uri="{9D8B030D-6E8A-4147-A177-3AD203B41FA5}">
                      <a16:colId xmlns:a16="http://schemas.microsoft.com/office/drawing/2014/main" val="1436872868"/>
                    </a:ext>
                  </a:extLst>
                </a:gridCol>
                <a:gridCol w="8652510">
                  <a:extLst>
                    <a:ext uri="{9D8B030D-6E8A-4147-A177-3AD203B41FA5}">
                      <a16:colId xmlns:a16="http://schemas.microsoft.com/office/drawing/2014/main" val="1797970787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r>
                        <a:rPr lang="en-CA">
                          <a:solidFill>
                            <a:schemeClr val="bg1"/>
                          </a:solidFill>
                        </a:rPr>
                        <a:t>2025</a:t>
                      </a:r>
                    </a:p>
                  </a:txBody>
                  <a:tcPr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492051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December 31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180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Official Streets &amp; Address extract activities completed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9870813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CA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Ward Boundary Changes legislated deadline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9590321"/>
                  </a:ext>
                </a:extLst>
              </a:tr>
              <a:tr h="370840">
                <a:tc gridSpan="2">
                  <a:txBody>
                    <a:bodyPr/>
                    <a:lstStyle/>
                    <a:p>
                      <a:r>
                        <a:rPr lang="en-CA" b="1">
                          <a:solidFill>
                            <a:schemeClr val="bg1"/>
                          </a:solidFill>
                        </a:rPr>
                        <a:t>2026</a:t>
                      </a:r>
                    </a:p>
                  </a:txBody>
                  <a:tcPr>
                    <a:lnB w="12700" cmpd="sng">
                      <a:noFill/>
                    </a:lnB>
                    <a:solidFill>
                      <a:schemeClr val="tx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CA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134729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March 31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Subdivision Boundary Changes legislated deadline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63753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May 29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Last day to be onboarded in the Election Portal</a:t>
                      </a:r>
                    </a:p>
                  </a:txBody>
                  <a:tcPr>
                    <a:lnT w="12700" cmpd="sng">
                      <a:noFill/>
                    </a:lnT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491675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July 31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Last day to make changes in the Election Portal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1147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August 12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Last day for electors to register on Register to Vote site to be included in PLEs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001083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August 13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RTV website will redirect electors to register with their municipality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7435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August 14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Preliminary List of Electors delivery date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527686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October 26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Municipal Elections voting day</a:t>
                      </a: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90044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CA"/>
                        <a:t>November 25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CA"/>
                        <a:t>Voters’ List Revisions legislated deadline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7079495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826D4F72-388F-ADE9-3090-B2D778947E9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360F3-4E79-2DD3-D49B-5043954A7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13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85081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D65069-34CE-05F0-C612-2E031017D39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>
            <a:extLst>
              <a:ext uri="{FF2B5EF4-FFF2-40B4-BE49-F238E27FC236}">
                <a16:creationId xmlns:a16="http://schemas.microsoft.com/office/drawing/2014/main" id="{6836C08A-CCA2-ACA1-F266-625BC3745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4179" y="365125"/>
            <a:ext cx="10705381" cy="981455"/>
          </a:xfrm>
        </p:spPr>
        <p:txBody>
          <a:bodyPr>
            <a:normAutofit/>
          </a:bodyPr>
          <a:lstStyle/>
          <a:p>
            <a:r>
              <a:rPr lang="en-US"/>
              <a:t>Contact our team in 2026</a:t>
            </a:r>
            <a:endParaRPr lang="en-CA"/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6AA491F6-54C7-4FAE-8780-661DF37D02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4180" y="1825624"/>
            <a:ext cx="5890980" cy="4767199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CA"/>
              <a:t>Send a message in the Election Portal via the </a:t>
            </a:r>
            <a:r>
              <a:rPr lang="en-CA" b="1"/>
              <a:t>Message Centre</a:t>
            </a:r>
          </a:p>
          <a:p>
            <a:pPr marL="514350" indent="-514350">
              <a:buAutoNum type="arabicPeriod"/>
            </a:pPr>
            <a:r>
              <a:rPr lang="en-CA"/>
              <a:t>Send an email to: </a:t>
            </a:r>
            <a:r>
              <a:rPr lang="en-CA" b="1">
                <a:hlinkClick r:id="rId3"/>
              </a:rPr>
              <a:t>voterslist@elections.on.ca</a:t>
            </a:r>
            <a:endParaRPr lang="en-CA" b="1"/>
          </a:p>
          <a:p>
            <a:pPr marL="514350" indent="-514350">
              <a:buAutoNum type="arabicPeriod"/>
            </a:pPr>
            <a:r>
              <a:rPr lang="en-CA"/>
              <a:t>Send an email to your </a:t>
            </a:r>
            <a:r>
              <a:rPr lang="en-CA" b="1"/>
              <a:t>assigned coordinator</a:t>
            </a:r>
          </a:p>
          <a:p>
            <a:pPr marL="514350" indent="-514350">
              <a:buAutoNum type="arabicPeriod"/>
            </a:pPr>
            <a:r>
              <a:rPr lang="en-CA"/>
              <a:t>Call </a:t>
            </a:r>
            <a:r>
              <a:rPr lang="en-CA" b="1"/>
              <a:t>1-888-812-8828</a:t>
            </a:r>
          </a:p>
          <a:p>
            <a:pPr lvl="1"/>
            <a:r>
              <a:rPr lang="en-CA"/>
              <a:t>Choice of language</a:t>
            </a:r>
          </a:p>
          <a:p>
            <a:pPr lvl="1"/>
            <a:r>
              <a:rPr lang="en-CA"/>
              <a:t>Each zone has an extension</a:t>
            </a:r>
          </a:p>
          <a:p>
            <a:pPr lvl="1"/>
            <a:r>
              <a:rPr lang="en-US"/>
              <a:t>If the line is busy or it is after hours, voicemail will be available</a:t>
            </a:r>
            <a:endParaRPr lang="en-CA"/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896A1C3-8CF3-8C59-9F2E-2C58C6487878}"/>
              </a:ext>
            </a:extLst>
          </p:cNvPr>
          <p:cNvSpPr/>
          <p:nvPr/>
        </p:nvSpPr>
        <p:spPr>
          <a:xfrm>
            <a:off x="8052957" y="2135536"/>
            <a:ext cx="3598884" cy="3431857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2800" b="1">
                <a:solidFill>
                  <a:schemeClr val="tx1"/>
                </a:solidFill>
              </a:rPr>
              <a:t>Engagement in 2026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Training sessions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Onboarding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Questions answered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PLE support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CA" sz="2400">
                <a:solidFill>
                  <a:schemeClr val="tx1"/>
                </a:solidFill>
              </a:rPr>
              <a:t>Data cleansing activity support</a:t>
            </a:r>
          </a:p>
          <a:p>
            <a:pPr marL="285750" indent="-285750">
              <a:buFontTx/>
              <a:buChar char="-"/>
            </a:pPr>
            <a:endParaRPr lang="en-CA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C4D8C85-F0FE-ADDB-D386-B21C8E056F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1C1D9E1-65AC-7192-9528-A133BDE2A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14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490146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>
            <a:extLst>
              <a:ext uri="{FF2B5EF4-FFF2-40B4-BE49-F238E27FC236}">
                <a16:creationId xmlns:a16="http://schemas.microsoft.com/office/drawing/2014/main" id="{B4210D7F-6495-9D84-2F43-508AC9E81312}"/>
              </a:ext>
            </a:extLst>
          </p:cNvPr>
          <p:cNvSpPr txBox="1">
            <a:spLocks/>
          </p:cNvSpPr>
          <p:nvPr/>
        </p:nvSpPr>
        <p:spPr>
          <a:xfrm>
            <a:off x="1104179" y="365125"/>
            <a:ext cx="10705381" cy="981455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US"/>
              <a:t>Municipal zones and their Coordinators</a:t>
            </a:r>
            <a:endParaRPr lang="en-CA"/>
          </a:p>
        </p:txBody>
      </p:sp>
      <p:pic>
        <p:nvPicPr>
          <p:cNvPr id="6" name="Content Placeholder 1" descr="A map of canada with different colored regions&#10;&#10;AI-generated content may be incorrect.">
            <a:extLst>
              <a:ext uri="{FF2B5EF4-FFF2-40B4-BE49-F238E27FC236}">
                <a16:creationId xmlns:a16="http://schemas.microsoft.com/office/drawing/2014/main" id="{EC5BEE38-7C6C-C769-85AA-982CFD5C951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939" t="1988" r="751" b="1311"/>
          <a:stretch>
            <a:fillRect/>
          </a:stretch>
        </p:blipFill>
        <p:spPr>
          <a:xfrm>
            <a:off x="1007019" y="1594216"/>
            <a:ext cx="6858261" cy="4989953"/>
          </a:xfrm>
          <a:prstGeom prst="rect">
            <a:avLst/>
          </a:prstGeom>
          <a:ln>
            <a:noFill/>
          </a:ln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730A8A41-E2A6-880B-7DD0-FBEB402A1D9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91067264"/>
              </p:ext>
            </p:extLst>
          </p:nvPr>
        </p:nvGraphicFramePr>
        <p:xfrm>
          <a:off x="8059915" y="1594216"/>
          <a:ext cx="2833683" cy="47621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2000">
                  <a:extLst>
                    <a:ext uri="{9D8B030D-6E8A-4147-A177-3AD203B41FA5}">
                      <a16:colId xmlns:a16="http://schemas.microsoft.com/office/drawing/2014/main" val="2835815926"/>
                    </a:ext>
                  </a:extLst>
                </a:gridCol>
                <a:gridCol w="2401683">
                  <a:extLst>
                    <a:ext uri="{9D8B030D-6E8A-4147-A177-3AD203B41FA5}">
                      <a16:colId xmlns:a16="http://schemas.microsoft.com/office/drawing/2014/main" val="2568902213"/>
                    </a:ext>
                  </a:extLst>
                </a:gridCol>
              </a:tblGrid>
              <a:tr h="529126"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solidFill>
                            <a:sysClr val="windowText" lastClr="000000"/>
                          </a:solidFill>
                        </a:rPr>
                        <a:t>1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CF82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b="0">
                          <a:solidFill>
                            <a:schemeClr val="tx1"/>
                          </a:solidFill>
                        </a:rPr>
                        <a:t>Logan Norris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6878328"/>
                  </a:ext>
                </a:extLst>
              </a:tr>
              <a:tr h="529126"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solidFill>
                            <a:sysClr val="windowText" lastClr="000000"/>
                          </a:solidFill>
                        </a:rPr>
                        <a:t>2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9698C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b="0" kern="120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Ann</a:t>
                      </a:r>
                      <a:r>
                        <a:rPr lang="en-CA" sz="2000" b="0">
                          <a:solidFill>
                            <a:schemeClr val="tx1"/>
                          </a:solidFill>
                        </a:rPr>
                        <a:t> Butosi</a:t>
                      </a:r>
                      <a:endParaRPr lang="en-CA" sz="20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8160038"/>
                  </a:ext>
                </a:extLst>
              </a:tr>
              <a:tr h="529126"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solidFill>
                            <a:sysClr val="windowText" lastClr="000000"/>
                          </a:solidFill>
                        </a:rPr>
                        <a:t>3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D9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b="0">
                          <a:solidFill>
                            <a:schemeClr val="tx1"/>
                          </a:solidFill>
                        </a:rPr>
                        <a:t>Shannon Talarico</a:t>
                      </a:r>
                      <a:endParaRPr lang="en-CA" sz="20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84700784"/>
                  </a:ext>
                </a:extLst>
              </a:tr>
              <a:tr h="529126"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solidFill>
                            <a:sysClr val="windowText" lastClr="000000"/>
                          </a:solidFill>
                        </a:rPr>
                        <a:t>4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D7E79A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b="0">
                          <a:solidFill>
                            <a:schemeClr val="tx1"/>
                          </a:solidFill>
                        </a:rPr>
                        <a:t>Kia Wilson</a:t>
                      </a:r>
                      <a:endParaRPr lang="en-CA" sz="20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62889556"/>
                  </a:ext>
                </a:extLst>
              </a:tr>
              <a:tr h="529126"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solidFill>
                            <a:sysClr val="windowText" lastClr="000000"/>
                          </a:solidFill>
                        </a:rPr>
                        <a:t>5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480C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b="0">
                          <a:solidFill>
                            <a:schemeClr val="tx1"/>
                          </a:solidFill>
                        </a:rPr>
                        <a:t>Oriana Vella-Zarb</a:t>
                      </a:r>
                      <a:endParaRPr lang="en-CA" sz="20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2908789"/>
                  </a:ext>
                </a:extLst>
              </a:tr>
              <a:tr h="529126"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solidFill>
                            <a:sysClr val="windowText" lastClr="000000"/>
                          </a:solidFill>
                        </a:rPr>
                        <a:t>6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7AD9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b="0">
                          <a:solidFill>
                            <a:schemeClr val="tx1"/>
                          </a:solidFill>
                        </a:rPr>
                        <a:t>Danielle Jewinski</a:t>
                      </a:r>
                      <a:endParaRPr lang="en-CA" sz="20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1158914"/>
                  </a:ext>
                </a:extLst>
              </a:tr>
              <a:tr h="529126"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solidFill>
                            <a:sysClr val="windowText" lastClr="000000"/>
                          </a:solidFill>
                        </a:rPr>
                        <a:t>7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80D4D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b="0">
                          <a:solidFill>
                            <a:schemeClr val="tx1"/>
                          </a:solidFill>
                        </a:rPr>
                        <a:t>Dudley Campbell</a:t>
                      </a:r>
                      <a:endParaRPr lang="en-CA" sz="20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7264308"/>
                  </a:ext>
                </a:extLst>
              </a:tr>
              <a:tr h="529126"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solidFill>
                            <a:sysClr val="windowText" lastClr="000000"/>
                          </a:solidFill>
                        </a:rPr>
                        <a:t>8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298C5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b="0">
                          <a:solidFill>
                            <a:schemeClr val="tx1"/>
                          </a:solidFill>
                        </a:rPr>
                        <a:t>Deanna Singh</a:t>
                      </a:r>
                      <a:endParaRPr lang="en-CA" sz="20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811425"/>
                  </a:ext>
                </a:extLst>
              </a:tr>
              <a:tr h="529126">
                <a:tc>
                  <a:txBody>
                    <a:bodyPr/>
                    <a:lstStyle/>
                    <a:p>
                      <a:pPr algn="ctr"/>
                      <a:r>
                        <a:rPr lang="en-CA" sz="2000" b="1">
                          <a:solidFill>
                            <a:sysClr val="windowText" lastClr="000000"/>
                          </a:solidFill>
                        </a:rPr>
                        <a:t>9</a:t>
                      </a:r>
                    </a:p>
                  </a:txBody>
                  <a:tcPr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28998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CA" sz="2000" b="0">
                          <a:solidFill>
                            <a:schemeClr val="tx1"/>
                          </a:solidFill>
                        </a:rPr>
                        <a:t>Kevin Whelan</a:t>
                      </a:r>
                      <a:endParaRPr lang="en-CA" sz="2000" b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262851"/>
                  </a:ext>
                </a:extLst>
              </a:tr>
            </a:tbl>
          </a:graphicData>
        </a:graphic>
      </p:graphicFrame>
      <p:pic>
        <p:nvPicPr>
          <p:cNvPr id="9" name="Picture 8">
            <a:extLst>
              <a:ext uri="{FF2B5EF4-FFF2-40B4-BE49-F238E27FC236}">
                <a16:creationId xmlns:a16="http://schemas.microsoft.com/office/drawing/2014/main" id="{AE3C681C-7289-EFC5-342D-3DBE190213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44" y="6414879"/>
            <a:ext cx="939724" cy="274608"/>
          </a:xfrm>
          <a:prstGeom prst="rect">
            <a:avLst/>
          </a:prstGeom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BB5B44C-2D76-63B0-68A4-77DBAF28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15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37268337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7B5109E8-4368-B40C-FCFF-55335906A60A}"/>
              </a:ext>
            </a:extLst>
          </p:cNvPr>
          <p:cNvSpPr txBox="1">
            <a:spLocks/>
          </p:cNvSpPr>
          <p:nvPr/>
        </p:nvSpPr>
        <p:spPr>
          <a:xfrm>
            <a:off x="1052422" y="365126"/>
            <a:ext cx="10327256" cy="1023728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/>
              <a:t>2026 Voter Registration Campaigns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AF640C9-B26D-BBC7-03AA-C63B82E148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9505437"/>
              </p:ext>
            </p:extLst>
          </p:nvPr>
        </p:nvGraphicFramePr>
        <p:xfrm>
          <a:off x="1090195" y="2350908"/>
          <a:ext cx="6436179" cy="201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7850">
                  <a:extLst>
                    <a:ext uri="{9D8B030D-6E8A-4147-A177-3AD203B41FA5}">
                      <a16:colId xmlns:a16="http://schemas.microsoft.com/office/drawing/2014/main" val="1548383528"/>
                    </a:ext>
                  </a:extLst>
                </a:gridCol>
                <a:gridCol w="2653393">
                  <a:extLst>
                    <a:ext uri="{9D8B030D-6E8A-4147-A177-3AD203B41FA5}">
                      <a16:colId xmlns:a16="http://schemas.microsoft.com/office/drawing/2014/main" val="2909485853"/>
                    </a:ext>
                  </a:extLst>
                </a:gridCol>
                <a:gridCol w="1934936">
                  <a:extLst>
                    <a:ext uri="{9D8B030D-6E8A-4147-A177-3AD203B41FA5}">
                      <a16:colId xmlns:a16="http://schemas.microsoft.com/office/drawing/2014/main" val="4003881631"/>
                    </a:ext>
                  </a:extLst>
                </a:gridCol>
              </a:tblGrid>
              <a:tr h="238741"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Gotham Rounded Medium"/>
                        </a:rPr>
                        <a:t>Tactic</a:t>
                      </a:r>
                      <a:endParaRPr lang="en-CA" sz="1200" b="0">
                        <a:solidFill>
                          <a:schemeClr val="tx1"/>
                        </a:solidFill>
                        <a:latin typeface="Gotham Rounded Medium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Gotham Rounded Medium"/>
                        </a:rPr>
                        <a:t>Activities</a:t>
                      </a:r>
                      <a:endParaRPr lang="en-CA" sz="1200" b="0">
                        <a:solidFill>
                          <a:schemeClr val="tx1"/>
                        </a:solidFill>
                        <a:latin typeface="Gotham Rounded Medium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0A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0">
                          <a:solidFill>
                            <a:schemeClr val="tx1"/>
                          </a:solidFill>
                          <a:latin typeface="Gotham Rounded Medium"/>
                        </a:rPr>
                        <a:t>Outcome</a:t>
                      </a:r>
                      <a:endParaRPr lang="en-CA" sz="1200" b="0">
                        <a:solidFill>
                          <a:schemeClr val="tx1"/>
                        </a:solidFill>
                        <a:latin typeface="Gotham Rounded Medium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40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631254"/>
                  </a:ext>
                </a:extLst>
              </a:tr>
              <a:tr h="1284833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0" kern="120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Drive voter registration through targeted multi-channel advertising campaign </a:t>
                      </a:r>
                      <a:endParaRPr lang="en-CA" sz="1800" b="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>
                      <a:solidFill>
                        <a:schemeClr val="bg1">
                          <a:lumMod val="85000"/>
                        </a:schemeClr>
                      </a:solidFill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CA" sz="1600">
                          <a:latin typeface="+mn-lt"/>
                        </a:rPr>
                        <a:t>Local TV, radio, digital, print</a:t>
                      </a:r>
                    </a:p>
                    <a:p>
                      <a:pPr marL="177800" marR="0" lvl="0" indent="-1778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Blip>
                          <a:blip r:embed="rId3"/>
                        </a:buBlip>
                        <a:tabLst/>
                        <a:defRPr/>
                      </a:pPr>
                      <a:r>
                        <a:rPr lang="en-CA" sz="1600">
                          <a:latin typeface="+mn-lt"/>
                        </a:rPr>
                        <a:t>Organic social media on RTV channels</a:t>
                      </a:r>
                    </a:p>
                    <a:p>
                      <a:pPr marL="177800" lvl="0" indent="-177800">
                        <a:buBlip>
                          <a:blip r:embed="rId3"/>
                        </a:buBlip>
                        <a:tabLst>
                          <a:tab pos="88900" algn="l"/>
                        </a:tabLst>
                      </a:pPr>
                      <a:r>
                        <a:rPr lang="en-US" sz="1600">
                          <a:latin typeface="+mn-lt"/>
                        </a:rPr>
                        <a:t>Drive electors to vReg</a:t>
                      </a:r>
                    </a:p>
                    <a:p>
                      <a:pPr marL="177800" lvl="0" indent="-177800">
                        <a:buBlip>
                          <a:blip r:embed="rId3"/>
                        </a:buBlip>
                        <a:tabLst>
                          <a:tab pos="88900" algn="l"/>
                        </a:tabLst>
                      </a:pPr>
                      <a:r>
                        <a:rPr lang="en-US" sz="1600">
                          <a:latin typeface="+mn-lt"/>
                        </a:rPr>
                        <a:t>Push to website for registration information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755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>
                          <a:latin typeface="+mn-lt"/>
                        </a:rPr>
                        <a:t>Voter registration</a:t>
                      </a:r>
                    </a:p>
                    <a:p>
                      <a:pPr marL="71755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endParaRPr lang="en-US" sz="1600" b="0">
                        <a:latin typeface="+mn-lt"/>
                      </a:endParaRPr>
                    </a:p>
                    <a:p>
                      <a:pPr marL="717550" marR="0" lvl="3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  <a:tabLst/>
                        <a:defRPr/>
                      </a:pPr>
                      <a:r>
                        <a:rPr lang="en-US" sz="1600" b="0">
                          <a:latin typeface="+mn-lt"/>
                        </a:rPr>
                        <a:t>RTV brand awareness</a:t>
                      </a:r>
                    </a:p>
                  </a:txBody>
                  <a:tcPr anchor="ctr">
                    <a:lnL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0847691"/>
                  </a:ext>
                </a:extLst>
              </a:tr>
            </a:tbl>
          </a:graphicData>
        </a:graphic>
      </p:graphicFrame>
      <p:grpSp>
        <p:nvGrpSpPr>
          <p:cNvPr id="6" name="Group 5">
            <a:extLst>
              <a:ext uri="{FF2B5EF4-FFF2-40B4-BE49-F238E27FC236}">
                <a16:creationId xmlns:a16="http://schemas.microsoft.com/office/drawing/2014/main" id="{C82FA5E8-DD0D-F53A-401A-5FAC831F7BDF}"/>
              </a:ext>
            </a:extLst>
          </p:cNvPr>
          <p:cNvGrpSpPr/>
          <p:nvPr/>
        </p:nvGrpSpPr>
        <p:grpSpPr>
          <a:xfrm>
            <a:off x="5681877" y="3022996"/>
            <a:ext cx="295023" cy="280325"/>
            <a:chOff x="6767576" y="3108022"/>
            <a:chExt cx="584458" cy="584458"/>
          </a:xfrm>
        </p:grpSpPr>
        <p:sp>
          <p:nvSpPr>
            <p:cNvPr id="7" name="Oval 6">
              <a:extLst>
                <a:ext uri="{FF2B5EF4-FFF2-40B4-BE49-F238E27FC236}">
                  <a16:creationId xmlns:a16="http://schemas.microsoft.com/office/drawing/2014/main" id="{EC3A1ABA-95AD-A1AD-0E19-FA7A2069C5C6}"/>
                </a:ext>
              </a:extLst>
            </p:cNvPr>
            <p:cNvSpPr/>
            <p:nvPr/>
          </p:nvSpPr>
          <p:spPr>
            <a:xfrm>
              <a:off x="6767576" y="3108022"/>
              <a:ext cx="584458" cy="584458"/>
            </a:xfrm>
            <a:prstGeom prst="ellipse">
              <a:avLst/>
            </a:prstGeom>
            <a:solidFill>
              <a:srgbClr val="F9FA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>
                <a:solidFill>
                  <a:schemeClr val="tx1"/>
                </a:solidFill>
                <a:latin typeface="Gotham Rounded Medium" panose="02000000000000000000" pitchFamily="50" charset="0"/>
              </a:endParaRPr>
            </a:p>
          </p:txBody>
        </p:sp>
        <p:pic>
          <p:nvPicPr>
            <p:cNvPr id="8" name="Picture 7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BAA69E6E-98E5-117C-252E-E32E82610DE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508" y="3251491"/>
              <a:ext cx="288595" cy="297521"/>
            </a:xfrm>
            <a:prstGeom prst="rect">
              <a:avLst/>
            </a:prstGeom>
          </p:spPr>
        </p:pic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7A3FE049-7B2D-03FB-94F9-E9A243429A27}"/>
              </a:ext>
            </a:extLst>
          </p:cNvPr>
          <p:cNvGrpSpPr/>
          <p:nvPr/>
        </p:nvGrpSpPr>
        <p:grpSpPr>
          <a:xfrm>
            <a:off x="5681877" y="3571471"/>
            <a:ext cx="295023" cy="280325"/>
            <a:chOff x="6767576" y="3108022"/>
            <a:chExt cx="584458" cy="584458"/>
          </a:xfrm>
        </p:grpSpPr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7EAB5269-22B2-3D1E-29A5-51E53832A806}"/>
                </a:ext>
              </a:extLst>
            </p:cNvPr>
            <p:cNvSpPr/>
            <p:nvPr/>
          </p:nvSpPr>
          <p:spPr>
            <a:xfrm>
              <a:off x="6767576" y="3108022"/>
              <a:ext cx="584458" cy="584458"/>
            </a:xfrm>
            <a:prstGeom prst="ellipse">
              <a:avLst/>
            </a:prstGeom>
            <a:solidFill>
              <a:srgbClr val="F9FACE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 sz="1400">
                <a:solidFill>
                  <a:schemeClr val="tx1"/>
                </a:solidFill>
                <a:latin typeface="Gotham Rounded Medium" panose="02000000000000000000" pitchFamily="50" charset="0"/>
              </a:endParaRPr>
            </a:p>
          </p:txBody>
        </p:sp>
        <p:pic>
          <p:nvPicPr>
            <p:cNvPr id="11" name="Picture 10" descr="A black background with a black square&#10;&#10;Description automatically generated with medium confidence">
              <a:extLst>
                <a:ext uri="{FF2B5EF4-FFF2-40B4-BE49-F238E27FC236}">
                  <a16:creationId xmlns:a16="http://schemas.microsoft.com/office/drawing/2014/main" id="{0DA77091-8617-0691-7000-BA1AA64556E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15508" y="3251491"/>
              <a:ext cx="288595" cy="297521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95D8D49B-00CE-7936-9AF1-C4F3071024C8}"/>
              </a:ext>
            </a:extLst>
          </p:cNvPr>
          <p:cNvSpPr txBox="1"/>
          <p:nvPr/>
        </p:nvSpPr>
        <p:spPr>
          <a:xfrm>
            <a:off x="1037717" y="1383716"/>
            <a:ext cx="1061596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/>
              <a:t>In the Spring and Summer of 2026, Elections Ontario will launch province-wide voter registration campaigns to further improve the accuracy of the Register.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D117A9-A082-E858-2EB7-BED5452E8210}"/>
              </a:ext>
            </a:extLst>
          </p:cNvPr>
          <p:cNvGrpSpPr/>
          <p:nvPr/>
        </p:nvGrpSpPr>
        <p:grpSpPr>
          <a:xfrm>
            <a:off x="7624975" y="2472374"/>
            <a:ext cx="4383184" cy="1523494"/>
            <a:chOff x="1412918" y="1375826"/>
            <a:chExt cx="4383184" cy="1523494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5C60CB06-3352-F147-C83C-A70B65D85AD5}"/>
                </a:ext>
              </a:extLst>
            </p:cNvPr>
            <p:cNvSpPr txBox="1"/>
            <p:nvPr/>
          </p:nvSpPr>
          <p:spPr>
            <a:xfrm>
              <a:off x="1797837" y="1375826"/>
              <a:ext cx="3998265" cy="152349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600"/>
                </a:spcAft>
              </a:pPr>
              <a:r>
                <a:rPr lang="en-US" sz="1600">
                  <a:highlight>
                    <a:srgbClr val="E2E40A"/>
                  </a:highlight>
                  <a:latin typeface="Gotham Rounded Medium" panose="02000000000000000000" pitchFamily="50" charset="0"/>
                </a:rPr>
                <a:t>Outreach</a:t>
              </a:r>
              <a:r>
                <a:rPr lang="en-CA" sz="1600">
                  <a:highlight>
                    <a:srgbClr val="E2E40A"/>
                  </a:highlight>
                  <a:latin typeface="Gotham Rounded Medium" panose="02000000000000000000" pitchFamily="50" charset="0"/>
                </a:rPr>
                <a:t> &amp; Public Engagement</a:t>
              </a:r>
            </a:p>
            <a:p>
              <a:pPr marL="285750" indent="-285750">
                <a:buBlip>
                  <a:blip r:embed="rId3"/>
                </a:buBlip>
              </a:pPr>
              <a:r>
                <a:rPr lang="en-US"/>
                <a:t>Providing toolkits to municipalities to leverage their local networks to provide information and educate electors on voter registration 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EC7405AA-2D9D-391B-16C4-470364EB39FA}"/>
                </a:ext>
              </a:extLst>
            </p:cNvPr>
            <p:cNvGrpSpPr/>
            <p:nvPr/>
          </p:nvGrpSpPr>
          <p:grpSpPr>
            <a:xfrm>
              <a:off x="1412918" y="1377618"/>
              <a:ext cx="348052" cy="348052"/>
              <a:chOff x="6767576" y="3108022"/>
              <a:chExt cx="584458" cy="584458"/>
            </a:xfrm>
          </p:grpSpPr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DCF333E5-09E3-BD37-3F70-FF71E49F8D2E}"/>
                  </a:ext>
                </a:extLst>
              </p:cNvPr>
              <p:cNvSpPr/>
              <p:nvPr/>
            </p:nvSpPr>
            <p:spPr>
              <a:xfrm>
                <a:off x="6767576" y="3108022"/>
                <a:ext cx="584458" cy="584458"/>
              </a:xfrm>
              <a:prstGeom prst="ellipse">
                <a:avLst/>
              </a:prstGeom>
              <a:solidFill>
                <a:srgbClr val="F9FACE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CA" sz="1400">
                  <a:solidFill>
                    <a:schemeClr val="tx1"/>
                  </a:solidFill>
                  <a:latin typeface="Gotham Rounded Medium" panose="02000000000000000000" pitchFamily="50" charset="0"/>
                </a:endParaRPr>
              </a:p>
            </p:txBody>
          </p:sp>
          <p:pic>
            <p:nvPicPr>
              <p:cNvPr id="17" name="Picture 16" descr="A black background with a black square&#10;&#10;Description automatically generated with medium confidence">
                <a:extLst>
                  <a:ext uri="{FF2B5EF4-FFF2-40B4-BE49-F238E27FC236}">
                    <a16:creationId xmlns:a16="http://schemas.microsoft.com/office/drawing/2014/main" id="{4BFF1230-900A-9FAC-D495-3103FEDCB67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915508" y="3251491"/>
                <a:ext cx="288595" cy="297521"/>
              </a:xfrm>
              <a:prstGeom prst="rect">
                <a:avLst/>
              </a:prstGeom>
            </p:spPr>
          </p:pic>
        </p:grp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7FF38630-240F-B288-8007-2CEAAF31CAE8}"/>
              </a:ext>
            </a:extLst>
          </p:cNvPr>
          <p:cNvGrpSpPr/>
          <p:nvPr/>
        </p:nvGrpSpPr>
        <p:grpSpPr>
          <a:xfrm>
            <a:off x="789674" y="4460340"/>
            <a:ext cx="3249234" cy="1866612"/>
            <a:chOff x="6510976" y="2223286"/>
            <a:chExt cx="4624982" cy="2650638"/>
          </a:xfrm>
          <a:effectLst>
            <a:outerShdw blurRad="50800" dist="38100" dir="2700000" algn="tl" rotWithShape="0">
              <a:schemeClr val="bg1">
                <a:lumMod val="75000"/>
                <a:alpha val="40000"/>
              </a:schemeClr>
            </a:outerShdw>
          </a:effectLst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394EA0C6-BEAC-761D-A256-06699F34071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145" b="7145"/>
            <a:stretch/>
          </p:blipFill>
          <p:spPr>
            <a:xfrm>
              <a:off x="6916266" y="2274296"/>
              <a:ext cx="3814402" cy="2398002"/>
            </a:xfrm>
            <a:prstGeom prst="rect">
              <a:avLst/>
            </a:prstGeom>
          </p:spPr>
        </p:pic>
        <p:pic>
          <p:nvPicPr>
            <p:cNvPr id="20" name="Picture 19" descr="A picture containing text, electronics, monitor, indoor&#10;&#10;Description automatically generated">
              <a:extLst>
                <a:ext uri="{FF2B5EF4-FFF2-40B4-BE49-F238E27FC236}">
                  <a16:creationId xmlns:a16="http://schemas.microsoft.com/office/drawing/2014/main" id="{ED1C34C3-36CE-0CCC-8FAA-BC0C2C2DA50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10976" y="2223286"/>
              <a:ext cx="4624982" cy="2650638"/>
            </a:xfrm>
            <a:prstGeom prst="rect">
              <a:avLst/>
            </a:prstGeom>
          </p:spPr>
        </p:pic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F340F1E-C83A-B0C6-BFAE-3C33D65AE980}"/>
              </a:ext>
            </a:extLst>
          </p:cNvPr>
          <p:cNvGrpSpPr/>
          <p:nvPr/>
        </p:nvGrpSpPr>
        <p:grpSpPr>
          <a:xfrm>
            <a:off x="4408243" y="4622412"/>
            <a:ext cx="881135" cy="1436402"/>
            <a:chOff x="8547066" y="4344621"/>
            <a:chExt cx="969250" cy="1580042"/>
          </a:xfrm>
          <a:effectLst>
            <a:outerShdw blurRad="50800" dist="38100" dir="2700000" algn="tl" rotWithShape="0">
              <a:schemeClr val="bg1">
                <a:lumMod val="65000"/>
                <a:alpha val="40000"/>
              </a:schemeClr>
            </a:outerShdw>
          </a:effectLst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96AA47C9-C45B-86C4-73C4-2DD8481B5AD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847" t="384" r="-1847" b="17986"/>
            <a:stretch/>
          </p:blipFill>
          <p:spPr>
            <a:xfrm>
              <a:off x="8698042" y="4459009"/>
              <a:ext cx="704598" cy="1374360"/>
            </a:xfrm>
            <a:prstGeom prst="roundRect">
              <a:avLst>
                <a:gd name="adj" fmla="val 18134"/>
              </a:avLst>
            </a:prstGeom>
          </p:spPr>
        </p:pic>
        <p:pic>
          <p:nvPicPr>
            <p:cNvPr id="23" name="Picture 22" descr="No Phone PNG Transparent Images Free Download | Vector Files | Pngtree">
              <a:extLst>
                <a:ext uri="{FF2B5EF4-FFF2-40B4-BE49-F238E27FC236}">
                  <a16:creationId xmlns:a16="http://schemas.microsoft.com/office/drawing/2014/main" id="{AB9B7F36-6F80-4EB1-7770-122801C7CDA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l="20532" r="18728"/>
            <a:stretch/>
          </p:blipFill>
          <p:spPr>
            <a:xfrm>
              <a:off x="8547066" y="4344621"/>
              <a:ext cx="969250" cy="1580042"/>
            </a:xfrm>
            <a:prstGeom prst="roundRect">
              <a:avLst>
                <a:gd name="adj" fmla="val 2221"/>
              </a:avLst>
            </a:prstGeom>
          </p:spPr>
        </p:pic>
      </p:grpSp>
      <p:pic>
        <p:nvPicPr>
          <p:cNvPr id="24" name="Picture 23" descr="A green check mark with black text&#10;&#10;Description automatically generated">
            <a:extLst>
              <a:ext uri="{FF2B5EF4-FFF2-40B4-BE49-F238E27FC236}">
                <a16:creationId xmlns:a16="http://schemas.microsoft.com/office/drawing/2014/main" id="{6D80053F-EBD3-573C-4547-1206785BB15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424" y="4513988"/>
            <a:ext cx="1901928" cy="1584941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A62407FA-7637-C4D6-6154-97D4D488ED7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077717" y="5070992"/>
            <a:ext cx="1113973" cy="11139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81117167-4D80-6379-8EA2-FD2BDAED86B0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520731" y="4523916"/>
            <a:ext cx="1113973" cy="1113973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2D9E86A-8172-85E4-8B56-ED98542922B6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0F0158E7-ED9C-38CE-FBFD-973C83D369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16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9453261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2829E6B-90C5-BBE0-70FB-76C9D4654F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2B770F2-9737-34CE-B7E1-04634DFC93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28" name="Slide Number Placeholder 27">
            <a:extLst>
              <a:ext uri="{FF2B5EF4-FFF2-40B4-BE49-F238E27FC236}">
                <a16:creationId xmlns:a16="http://schemas.microsoft.com/office/drawing/2014/main" id="{1311C459-BF59-98DE-8BA4-B9F27FE31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17</a:t>
            </a:fld>
            <a:endParaRPr lang="en-CA"/>
          </a:p>
        </p:txBody>
      </p:sp>
      <p:sp>
        <p:nvSpPr>
          <p:cNvPr id="39" name="Title 1">
            <a:extLst>
              <a:ext uri="{FF2B5EF4-FFF2-40B4-BE49-F238E27FC236}">
                <a16:creationId xmlns:a16="http://schemas.microsoft.com/office/drawing/2014/main" id="{7FB171F6-86C7-D1A2-A2F5-7A4FA1A4E281}"/>
              </a:ext>
            </a:extLst>
          </p:cNvPr>
          <p:cNvSpPr txBox="1">
            <a:spLocks/>
          </p:cNvSpPr>
          <p:nvPr/>
        </p:nvSpPr>
        <p:spPr>
          <a:xfrm>
            <a:off x="1052422" y="365126"/>
            <a:ext cx="10327256" cy="1023728"/>
          </a:xfrm>
          <a:prstGeom prst="rect">
            <a:avLst/>
          </a:prstGeom>
          <a:noFill/>
          <a:ln w="38100">
            <a:noFill/>
          </a:ln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en-CA"/>
              <a:t>Getting Municipal Election Ready</a:t>
            </a:r>
          </a:p>
        </p:txBody>
      </p:sp>
      <p:pic>
        <p:nvPicPr>
          <p:cNvPr id="40" name="Picture 39" descr="A screenshot of a voting form&#10;&#10;AI-generated content may be incorrect.">
            <a:extLst>
              <a:ext uri="{FF2B5EF4-FFF2-40B4-BE49-F238E27FC236}">
                <a16:creationId xmlns:a16="http://schemas.microsoft.com/office/drawing/2014/main" id="{08279C3A-314B-89A0-C693-5B59AE5199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12" r="12881" b="25907"/>
          <a:stretch>
            <a:fillRect/>
          </a:stretch>
        </p:blipFill>
        <p:spPr>
          <a:xfrm>
            <a:off x="6162693" y="1927416"/>
            <a:ext cx="4166794" cy="3201873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7D79503C-4154-2944-0828-EA60D681A417}"/>
              </a:ext>
            </a:extLst>
          </p:cNvPr>
          <p:cNvSpPr txBox="1"/>
          <p:nvPr/>
        </p:nvSpPr>
        <p:spPr>
          <a:xfrm>
            <a:off x="6057191" y="1427094"/>
            <a:ext cx="485624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CA" sz="1200">
                <a:solidFill>
                  <a:prstClr val="black"/>
                </a:solidFill>
                <a:highlight>
                  <a:srgbClr val="E2E40A"/>
                </a:highlight>
                <a:latin typeface="Gotham Rounded Medium" panose="02000000000000000000" pitchFamily="50" charset="0"/>
              </a:rPr>
              <a:t>Enhanced layout and structure of Voter Registration website </a:t>
            </a:r>
            <a:br>
              <a:rPr lang="en-CA" sz="1200">
                <a:solidFill>
                  <a:prstClr val="black"/>
                </a:solidFill>
                <a:highlight>
                  <a:srgbClr val="E2E40A"/>
                </a:highlight>
                <a:latin typeface="Gotham Rounded Medium" panose="02000000000000000000" pitchFamily="50" charset="0"/>
              </a:rPr>
            </a:br>
            <a:r>
              <a:rPr lang="en-CA" sz="1200">
                <a:solidFill>
                  <a:prstClr val="black"/>
                </a:solidFill>
                <a:highlight>
                  <a:srgbClr val="E2E40A"/>
                </a:highlight>
                <a:latin typeface="Gotham Rounded Medium" panose="02000000000000000000" pitchFamily="50" charset="0"/>
              </a:rPr>
              <a:t>to support display of 444 municipalities:</a:t>
            </a:r>
            <a:endParaRPr kumimoji="0" lang="en-CA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Gotham Rounded Light" pitchFamily="50" charset="0"/>
              <a:ea typeface="+mn-ea"/>
              <a:cs typeface="+mn-cs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D4AF73F4-CFFF-01FA-1CCC-4FE58FAD387A}"/>
              </a:ext>
            </a:extLst>
          </p:cNvPr>
          <p:cNvSpPr/>
          <p:nvPr/>
        </p:nvSpPr>
        <p:spPr>
          <a:xfrm>
            <a:off x="10234512" y="3358787"/>
            <a:ext cx="1133044" cy="230150"/>
          </a:xfrm>
          <a:prstGeom prst="rect">
            <a:avLst/>
          </a:prstGeom>
          <a:solidFill>
            <a:srgbClr val="F9FACE"/>
          </a:solidFill>
          <a:ln>
            <a:solidFill>
              <a:srgbClr val="00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>
                <a:solidFill>
                  <a:schemeClr val="tx1"/>
                </a:solidFill>
                <a:latin typeface="Gotham Rounded Light" pitchFamily="50" charset="0"/>
              </a:rPr>
              <a:t>Search bar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id="{B949598A-A9E2-4608-FA68-4BB4211D4A81}"/>
              </a:ext>
            </a:extLst>
          </p:cNvPr>
          <p:cNvCxnSpPr>
            <a:cxnSpLocks/>
            <a:stCxn id="43" idx="1"/>
          </p:cNvCxnSpPr>
          <p:nvPr/>
        </p:nvCxnSpPr>
        <p:spPr>
          <a:xfrm flipH="1">
            <a:off x="8062630" y="3473862"/>
            <a:ext cx="2171882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151A3452-D195-7FC0-65FE-CE86EB09A197}"/>
              </a:ext>
            </a:extLst>
          </p:cNvPr>
          <p:cNvCxnSpPr>
            <a:cxnSpLocks/>
            <a:stCxn id="47" idx="1"/>
          </p:cNvCxnSpPr>
          <p:nvPr/>
        </p:nvCxnSpPr>
        <p:spPr>
          <a:xfrm flipH="1">
            <a:off x="9053596" y="6055743"/>
            <a:ext cx="11809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CE402057-989E-D8C0-290E-F033F7919625}"/>
              </a:ext>
            </a:extLst>
          </p:cNvPr>
          <p:cNvSpPr txBox="1"/>
          <p:nvPr/>
        </p:nvSpPr>
        <p:spPr>
          <a:xfrm>
            <a:off x="824444" y="2493492"/>
            <a:ext cx="485624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/>
              <a:t>We are getting ready to pass the Voters’ List baton to you—the municipalities!</a:t>
            </a:r>
          </a:p>
          <a:p>
            <a:endParaRPr lang="en-US" sz="2800"/>
          </a:p>
          <a:p>
            <a:r>
              <a:rPr lang="en-US" sz="2800"/>
              <a:t>Submit your municipal election website links and/or contact information by </a:t>
            </a:r>
            <a:r>
              <a:rPr lang="en-US" sz="2800" b="1"/>
              <a:t>April 30, 2026</a:t>
            </a:r>
            <a:r>
              <a:rPr lang="en-US" sz="2800"/>
              <a:t>.</a:t>
            </a:r>
          </a:p>
        </p:txBody>
      </p:sp>
      <p:pic>
        <p:nvPicPr>
          <p:cNvPr id="50" name="Picture 49">
            <a:extLst>
              <a:ext uri="{FF2B5EF4-FFF2-40B4-BE49-F238E27FC236}">
                <a16:creationId xmlns:a16="http://schemas.microsoft.com/office/drawing/2014/main" id="{4635EFDA-EBF9-AD02-5DD4-93A7F52A0BFD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l="13419" t="24388" r="15460" b="40968"/>
          <a:stretch>
            <a:fillRect/>
          </a:stretch>
        </p:blipFill>
        <p:spPr>
          <a:xfrm>
            <a:off x="6162693" y="5255598"/>
            <a:ext cx="4166794" cy="1522535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7" name="Rectangle 46">
            <a:extLst>
              <a:ext uri="{FF2B5EF4-FFF2-40B4-BE49-F238E27FC236}">
                <a16:creationId xmlns:a16="http://schemas.microsoft.com/office/drawing/2014/main" id="{5F8E7432-B404-6178-E018-C5F6E757FF38}"/>
              </a:ext>
            </a:extLst>
          </p:cNvPr>
          <p:cNvSpPr/>
          <p:nvPr/>
        </p:nvSpPr>
        <p:spPr>
          <a:xfrm>
            <a:off x="10234512" y="5844899"/>
            <a:ext cx="1133044" cy="421687"/>
          </a:xfrm>
          <a:prstGeom prst="rect">
            <a:avLst/>
          </a:prstGeom>
          <a:solidFill>
            <a:srgbClr val="F9FACE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1000">
                <a:solidFill>
                  <a:schemeClr val="tx1"/>
                </a:solidFill>
                <a:latin typeface="Gotham Rounded Light" pitchFamily="50" charset="0"/>
              </a:rPr>
              <a:t>Contact information</a:t>
            </a:r>
          </a:p>
        </p:txBody>
      </p: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7CE68FCB-80CC-C21A-1E8C-9A8735E7DCBC}"/>
              </a:ext>
            </a:extLst>
          </p:cNvPr>
          <p:cNvCxnSpPr>
            <a:cxnSpLocks/>
          </p:cNvCxnSpPr>
          <p:nvPr/>
        </p:nvCxnSpPr>
        <p:spPr>
          <a:xfrm flipH="1">
            <a:off x="9053596" y="6147578"/>
            <a:ext cx="1180916" cy="0"/>
          </a:xfrm>
          <a:prstGeom prst="straightConnector1">
            <a:avLst/>
          </a:prstGeom>
          <a:ln w="2857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0930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0464015-4A0A-2A49-9B53-EA0841DBEA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14FCD2-DE7D-2CF1-D60D-9552DAC50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b="1">
                <a:latin typeface="+mn-lt"/>
              </a:rPr>
              <a:t>Next steps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FD245EA-9F17-D941-1D92-8B84A65F473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C2C8E2-F4D7-8A7C-3C60-F282F96F2E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68968" y="6374638"/>
            <a:ext cx="2743200" cy="365125"/>
          </a:xfrm>
        </p:spPr>
        <p:txBody>
          <a:bodyPr/>
          <a:lstStyle/>
          <a:p>
            <a:fld id="{6E27F75E-6648-4A45-9ECE-770F296FA42D}" type="slidenum">
              <a:rPr lang="en-CA" smtClean="0"/>
              <a:t>18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46156A-2E0B-A426-45D9-5E1D78EC320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8565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C821669-CE31-A504-D414-2961B5FEE8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ED0856-FFE0-AFCE-2CA6-BB490ABA05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Receive your PLE via the Election Portal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AED2E-649D-6984-CEDA-368CDC860F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45805" y="1705060"/>
            <a:ext cx="5129463" cy="4351338"/>
          </a:xfrm>
        </p:spPr>
        <p:txBody>
          <a:bodyPr anchor="b"/>
          <a:lstStyle/>
          <a:p>
            <a:r>
              <a:rPr lang="en-CA"/>
              <a:t>Municipalities should initiate engagement with Elections Ontario by </a:t>
            </a:r>
            <a:r>
              <a:rPr lang="en-CA" b="1"/>
              <a:t>May 29, 2026</a:t>
            </a:r>
            <a:r>
              <a:rPr lang="en-CA"/>
              <a:t>, to receive the PLE via the Election Portal.</a:t>
            </a:r>
          </a:p>
          <a:p>
            <a:endParaRPr lang="en-CA"/>
          </a:p>
          <a:p>
            <a:r>
              <a:rPr lang="en-CA"/>
              <a:t>Municipalities who have not engaged with Elections Ontario will receive their PLE as a raw data file via email.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7FADDA1-E2F6-96EF-A479-76BF940D86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2204497"/>
            <a:ext cx="5701600" cy="261323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009144-2040-7472-CB9D-5DFB82CD1F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19</a:t>
            </a:fld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7ED186D-CC23-4983-122C-5268E1EC13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39019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40C897E-B305-2B92-1475-22A9103702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8162-380F-0A9C-6E06-3FFA738AE0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Agenda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0C24815-CAED-3918-62EC-BF713AD00A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AD4DFB22-F1D1-6CB1-77AA-554D19606252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en-CA" sz="3200"/>
              <a:t>Partnering with Elections Ontario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/>
              <a:t>Election planning resources and activities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/>
              <a:t>A look at 2026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/>
              <a:t>Next Steps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3200"/>
              <a:t>Q&amp;A</a:t>
            </a:r>
          </a:p>
          <a:p>
            <a:pPr marL="457200" indent="-457200">
              <a:buFont typeface="+mj-lt"/>
              <a:buAutoNum type="arabicPeriod"/>
            </a:pPr>
            <a:endParaRPr lang="en-CA" sz="32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E59244-B857-7A31-8534-C63E58CD5F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092448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3C857D3-28EA-73A0-4E5A-7EB152212C0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492B20-0096-1627-3D65-D500A8C2FE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2025 Action Items</a:t>
            </a:r>
          </a:p>
        </p:txBody>
      </p:sp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4A43FD23-9464-6F34-60B0-3E77E9C5FC0D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CA"/>
              <a:t>Engage with Elections Ontario via the Election Portal</a:t>
            </a:r>
          </a:p>
          <a:p>
            <a:pPr>
              <a:lnSpc>
                <a:spcPct val="150000"/>
              </a:lnSpc>
            </a:pPr>
            <a:r>
              <a:rPr lang="en-CA">
                <a:ea typeface="Calibri"/>
                <a:cs typeface="Calibri"/>
              </a:rPr>
              <a:t>Complete data cleansing activities:</a:t>
            </a:r>
            <a:endParaRPr lang="en-CA"/>
          </a:p>
          <a:p>
            <a:pPr>
              <a:lnSpc>
                <a:spcPct val="150000"/>
              </a:lnSpc>
            </a:pPr>
            <a:endParaRPr lang="en-CA">
              <a:ea typeface="Calibri"/>
              <a:cs typeface="Calibri"/>
            </a:endParaRPr>
          </a:p>
          <a:p>
            <a:pPr marL="457200" lvl="1" indent="0">
              <a:buNone/>
            </a:pPr>
            <a:endParaRPr lang="en-CA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9D799A-E1E8-B6CE-27C9-EA6D07F995C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2" b="50717"/>
          <a:stretch>
            <a:fillRect/>
          </a:stretch>
        </p:blipFill>
        <p:spPr>
          <a:xfrm>
            <a:off x="838200" y="3429000"/>
            <a:ext cx="4717659" cy="239630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29F68C-F46A-E67C-0FB1-9CFD24F64928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31"/>
          <a:stretch>
            <a:fillRect/>
          </a:stretch>
        </p:blipFill>
        <p:spPr>
          <a:xfrm>
            <a:off x="5555859" y="3429000"/>
            <a:ext cx="4747909" cy="239630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038BA7F-74C2-2DE7-9385-F4ACE7F85A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20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AC9695-8D95-17FE-D52D-3E74835C9B0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614095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153106-7299-FABD-942D-6BA54E61B1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F60617-BA6F-9957-D9C2-9565BC17D7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2026 Action Items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3FF7728-275F-E5D9-296C-7B0D77D3EDB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44" y="6414879"/>
            <a:ext cx="939724" cy="274608"/>
          </a:xfrm>
          <a:prstGeom prst="rect">
            <a:avLst/>
          </a:prstGeom>
        </p:spPr>
      </p:pic>
      <p:sp>
        <p:nvSpPr>
          <p:cNvPr id="4" name="Content Placeholder 4">
            <a:extLst>
              <a:ext uri="{FF2B5EF4-FFF2-40B4-BE49-F238E27FC236}">
                <a16:creationId xmlns:a16="http://schemas.microsoft.com/office/drawing/2014/main" id="{1276F2E2-29DF-F042-CB19-8CBAE2B753E9}"/>
              </a:ext>
            </a:extLst>
          </p:cNvPr>
          <p:cNvSpPr txBox="1">
            <a:spLocks/>
          </p:cNvSpPr>
          <p:nvPr/>
        </p:nvSpPr>
        <p:spPr>
          <a:xfrm>
            <a:off x="838200" y="1497330"/>
            <a:ext cx="11137068" cy="5360670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77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en-CA"/>
              <a:t>Finalize ward and subdivision boundary changes in the Election Portal</a:t>
            </a:r>
          </a:p>
          <a:p>
            <a:pPr>
              <a:lnSpc>
                <a:spcPct val="150000"/>
              </a:lnSpc>
            </a:pPr>
            <a:r>
              <a:rPr lang="en-CA"/>
              <a:t>Election Portal Data Cleansing Activities: A, B &amp; C</a:t>
            </a:r>
            <a:endParaRPr lang="en-CA">
              <a:ea typeface="Calibri"/>
              <a:cs typeface="Calibri"/>
            </a:endParaRPr>
          </a:p>
          <a:p>
            <a:pPr>
              <a:lnSpc>
                <a:spcPct val="150000"/>
              </a:lnSpc>
            </a:pPr>
            <a:r>
              <a:rPr lang="en-CA"/>
              <a:t>Promote voter registration through municipal channels</a:t>
            </a:r>
          </a:p>
          <a:p>
            <a:pPr lvl="1">
              <a:lnSpc>
                <a:spcPct val="150000"/>
              </a:lnSpc>
            </a:pPr>
            <a:r>
              <a:rPr lang="en-CA"/>
              <a:t>Use resources from the Communications Toolkit</a:t>
            </a:r>
          </a:p>
          <a:p>
            <a:pPr>
              <a:lnSpc>
                <a:spcPct val="150000"/>
              </a:lnSpc>
            </a:pPr>
            <a:r>
              <a:rPr lang="en-CA">
                <a:ea typeface="Calibri"/>
                <a:cs typeface="Calibri"/>
              </a:rPr>
              <a:t>Submit your 2026 website links and/or contact information</a:t>
            </a:r>
            <a:endParaRPr lang="en-CA"/>
          </a:p>
          <a:p>
            <a:pPr>
              <a:lnSpc>
                <a:spcPct val="150000"/>
              </a:lnSpc>
            </a:pPr>
            <a:r>
              <a:rPr lang="en-CA"/>
              <a:t> Activate your partnership with Elections Ontario</a:t>
            </a:r>
          </a:p>
          <a:p>
            <a:pPr lvl="1">
              <a:lnSpc>
                <a:spcPct val="150000"/>
              </a:lnSpc>
            </a:pPr>
            <a:r>
              <a:rPr lang="en-CA"/>
              <a:t>Be onboarded to the Election Portal by May 29, 2026 </a:t>
            </a:r>
          </a:p>
          <a:p>
            <a:pPr lvl="1">
              <a:lnSpc>
                <a:spcPct val="150000"/>
              </a:lnSpc>
            </a:pPr>
            <a:r>
              <a:rPr lang="en-CA"/>
              <a:t>Access your PLE in the Election Portal on August 14, 2026</a:t>
            </a:r>
          </a:p>
          <a:p>
            <a:pPr>
              <a:lnSpc>
                <a:spcPct val="150000"/>
              </a:lnSpc>
            </a:pPr>
            <a:r>
              <a:rPr lang="en-CA"/>
              <a:t>Return the revisions you’ve made to your Voters’ List to Elections Ontario by November 25, 2026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35D7D3-46FF-893F-6D62-D238C8A60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21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34881959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C9B9E5-CD75-4D79-9748-3C104C95BE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Engage with EO!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E1E6554-5DC4-8DA1-ED80-2EC297821854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b="11718"/>
          <a:stretch/>
        </p:blipFill>
        <p:spPr>
          <a:xfrm>
            <a:off x="6382371" y="1715552"/>
            <a:ext cx="4971429" cy="438044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4E62F698-375E-B5A2-8055-85F1F743C97F}"/>
              </a:ext>
            </a:extLst>
          </p:cNvPr>
          <p:cNvSpPr/>
          <p:nvPr/>
        </p:nvSpPr>
        <p:spPr>
          <a:xfrm>
            <a:off x="6382371" y="4801985"/>
            <a:ext cx="2119955" cy="458947"/>
          </a:xfrm>
          <a:prstGeom prst="round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22DDF4F-5D0D-93F7-9E19-29AA55B2B351}"/>
              </a:ext>
            </a:extLst>
          </p:cNvPr>
          <p:cNvSpPr/>
          <p:nvPr/>
        </p:nvSpPr>
        <p:spPr>
          <a:xfrm>
            <a:off x="594360" y="3131492"/>
            <a:ext cx="5363095" cy="59501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D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>
                <a:solidFill>
                  <a:schemeClr val="tx1"/>
                </a:solid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voterslist@elections.on.ca</a:t>
            </a:r>
            <a:r>
              <a:rPr lang="en-CA" sz="36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D3EB032-58FB-CB89-8651-E1FF72C94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5544" y="6414879"/>
            <a:ext cx="939724" cy="274608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038E0-368F-D7AB-8746-54FF38DFFD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22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54109736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Placeholder 10">
            <a:extLst>
              <a:ext uri="{FF2B5EF4-FFF2-40B4-BE49-F238E27FC236}">
                <a16:creationId xmlns:a16="http://schemas.microsoft.com/office/drawing/2014/main" id="{BE304D4A-D170-70E8-B9F0-DA1485E472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grayscl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10578" b="13042"/>
          <a:stretch/>
        </p:blipFill>
        <p:spPr>
          <a:xfrm>
            <a:off x="2545879" y="1486971"/>
            <a:ext cx="7100240" cy="3686892"/>
          </a:xfrm>
          <a:prstGeom prst="rect">
            <a:avLst/>
          </a:prstGeom>
        </p:spPr>
      </p:pic>
      <p:sp>
        <p:nvSpPr>
          <p:cNvPr id="6" name="Title 5">
            <a:extLst>
              <a:ext uri="{FF2B5EF4-FFF2-40B4-BE49-F238E27FC236}">
                <a16:creationId xmlns:a16="http://schemas.microsoft.com/office/drawing/2014/main" id="{15D27C3F-B8F6-4435-A57C-A039318F85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91267"/>
            <a:ext cx="10515600" cy="981455"/>
          </a:xfrm>
        </p:spPr>
        <p:txBody>
          <a:bodyPr/>
          <a:lstStyle/>
          <a:p>
            <a:r>
              <a:rPr lang="en-CA"/>
              <a:t>Questions?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F9FC1AF-237D-99F1-4D00-8E712ED27A78}"/>
              </a:ext>
            </a:extLst>
          </p:cNvPr>
          <p:cNvSpPr/>
          <p:nvPr/>
        </p:nvSpPr>
        <p:spPr>
          <a:xfrm>
            <a:off x="496611" y="5442847"/>
            <a:ext cx="11198777" cy="8296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ysClr val="windowText" lastClr="000000"/>
                </a:solidFill>
              </a:rPr>
              <a:t>Ask now or email </a:t>
            </a:r>
            <a:r>
              <a:rPr lang="en-CA" sz="2800" b="1">
                <a:solidFill>
                  <a:sysClr val="windowText" lastClr="000000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voterslist@elections.on.ca</a:t>
            </a:r>
            <a:r>
              <a:rPr lang="en-CA" sz="2800" b="1">
                <a:solidFill>
                  <a:sysClr val="windowText" lastClr="000000"/>
                </a:solidFill>
              </a:rPr>
              <a:t> for onboarding and training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17943A4-5672-9866-B6EB-893D1ACB4F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23</a:t>
            </a:fld>
            <a:endParaRPr lang="en-CA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34D013D-A6DD-B60E-823A-8C371600173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3390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0573B0-E06A-FA9E-0EF9-183B1D253B5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A617-9A19-D323-65EF-395A795A7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Your Voters’ List partner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25CE0D-4873-A19C-7511-DBADD14BE6EB}"/>
              </a:ext>
            </a:extLst>
          </p:cNvPr>
          <p:cNvSpPr>
            <a:spLocks noGrp="1" noChangeAspect="1"/>
          </p:cNvSpPr>
          <p:nvPr>
            <p:ph idx="1"/>
          </p:nvPr>
        </p:nvSpPr>
        <p:spPr>
          <a:xfrm>
            <a:off x="508027" y="1596316"/>
            <a:ext cx="7308273" cy="4589255"/>
          </a:xfrm>
        </p:spPr>
        <p:txBody>
          <a:bodyPr>
            <a:normAutofit/>
          </a:bodyPr>
          <a:lstStyle/>
          <a:p>
            <a:pPr lvl="1"/>
            <a:r>
              <a:rPr lang="en-CA" sz="3200"/>
              <a:t>We’re here to work with you!</a:t>
            </a:r>
          </a:p>
          <a:p>
            <a:pPr marL="457200" lvl="1" indent="0">
              <a:buNone/>
            </a:pPr>
            <a:endParaRPr lang="en-CA"/>
          </a:p>
          <a:p>
            <a:pPr marL="0" indent="0" algn="ctr">
              <a:buNone/>
            </a:pPr>
            <a:endParaRPr lang="en-CA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534D3591-AFFC-FECF-4EBF-F118F889B509}"/>
              </a:ext>
            </a:extLst>
          </p:cNvPr>
          <p:cNvSpPr/>
          <p:nvPr/>
        </p:nvSpPr>
        <p:spPr>
          <a:xfrm>
            <a:off x="3170789" y="5943897"/>
            <a:ext cx="5363095" cy="595015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D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3600" b="1">
                <a:solidFill>
                  <a:schemeClr val="tx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voterslist@elections.on.ca</a:t>
            </a:r>
            <a:r>
              <a:rPr lang="en-CA" sz="3600" b="1">
                <a:solidFill>
                  <a:schemeClr val="tx1"/>
                </a:solidFill>
              </a:rPr>
              <a:t> 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0BC80B8-3F40-82B2-9F02-96D701493A5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16" name="Slide Number Placeholder 15">
            <a:extLst>
              <a:ext uri="{FF2B5EF4-FFF2-40B4-BE49-F238E27FC236}">
                <a16:creationId xmlns:a16="http://schemas.microsoft.com/office/drawing/2014/main" id="{83A188B6-1363-AF1F-909E-C2B711906E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3</a:t>
            </a:fld>
            <a:endParaRPr lang="en-CA"/>
          </a:p>
        </p:txBody>
      </p:sp>
      <p:pic>
        <p:nvPicPr>
          <p:cNvPr id="5" name="Graphic 4" descr="Handshake with solid fill">
            <a:extLst>
              <a:ext uri="{FF2B5EF4-FFF2-40B4-BE49-F238E27FC236}">
                <a16:creationId xmlns:a16="http://schemas.microsoft.com/office/drawing/2014/main" id="{1B20D103-3A1C-CEC8-A9AE-7E19A221E62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414452" y="1267084"/>
            <a:ext cx="5363095" cy="5363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67766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7B2D74-2931-8006-21B0-F3EF535C10D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A77883-8646-6345-60B6-40283875B2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CA"/>
              <a:t>Activate your Partnership with EO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18FB60-3088-728A-666B-4622C445C6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477540" cy="435133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en-CA" sz="3200"/>
              <a:t>Engage with Elections Ontario by </a:t>
            </a:r>
            <a:r>
              <a:rPr lang="en-CA" sz="3200" b="1"/>
              <a:t>May 29, 2026, </a:t>
            </a:r>
            <a:r>
              <a:rPr lang="en-CA" sz="3200"/>
              <a:t>to receive your PLE via the Election Portal</a:t>
            </a:r>
            <a:endParaRPr lang="en-CA"/>
          </a:p>
          <a:p>
            <a:pPr lvl="1">
              <a:buFont typeface="Courier New" panose="02070309020205020404" pitchFamily="49" charset="0"/>
              <a:buChar char="o"/>
            </a:pPr>
            <a:endParaRPr lang="en-CA"/>
          </a:p>
          <a:p>
            <a:pPr marL="0" indent="0">
              <a:buNone/>
            </a:pPr>
            <a:endParaRPr lang="en-CA"/>
          </a:p>
        </p:txBody>
      </p:sp>
      <p:pic>
        <p:nvPicPr>
          <p:cNvPr id="4" name="Content Placeholder 5" descr="A black background with a black square&#10;&#10;AI-generated content may be incorrect.">
            <a:extLst>
              <a:ext uri="{FF2B5EF4-FFF2-40B4-BE49-F238E27FC236}">
                <a16:creationId xmlns:a16="http://schemas.microsoft.com/office/drawing/2014/main" id="{228D60F3-99C3-8992-F816-014B1DA3D5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5380" y="2286000"/>
            <a:ext cx="3379972" cy="338555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8960B0F-0914-EE69-677A-5276FC958A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2DCDEC5D-8EC1-4C2A-E833-0DCD7C2559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4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183238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A15A0-565F-B720-3368-CEB49C012E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37CD52A-B23E-7803-2B1C-2D5E541D82CB}"/>
              </a:ext>
            </a:extLst>
          </p:cNvPr>
          <p:cNvGrpSpPr/>
          <p:nvPr/>
        </p:nvGrpSpPr>
        <p:grpSpPr>
          <a:xfrm>
            <a:off x="406921" y="1425923"/>
            <a:ext cx="9820281" cy="4870968"/>
            <a:chOff x="406921" y="1425923"/>
            <a:chExt cx="9820281" cy="4870968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DEE65E3A-5679-EB6D-3EF1-87EEB20A334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rcRect t="11820"/>
            <a:stretch/>
          </p:blipFill>
          <p:spPr>
            <a:xfrm>
              <a:off x="406921" y="1425923"/>
              <a:ext cx="9820281" cy="4870968"/>
            </a:xfrm>
            <a:prstGeom prst="rect">
              <a:avLst/>
            </a:prstGeom>
            <a:ln w="19050">
              <a:solidFill>
                <a:schemeClr val="tx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970B7A5-56B7-5FED-BCA3-7B4914989BA3}"/>
                </a:ext>
              </a:extLst>
            </p:cNvPr>
            <p:cNvSpPr txBox="1"/>
            <p:nvPr/>
          </p:nvSpPr>
          <p:spPr>
            <a:xfrm>
              <a:off x="474848" y="1786204"/>
              <a:ext cx="1125353" cy="123111"/>
            </a:xfrm>
            <a:prstGeom prst="rect">
              <a:avLst/>
            </a:prstGeom>
            <a:solidFill>
              <a:srgbClr val="303E4D"/>
            </a:solidFill>
          </p:spPr>
          <p:txBody>
            <a:bodyPr wrap="square" lIns="72000" tIns="0" rIns="72000" bIns="0" rtlCol="0">
              <a:spAutoFit/>
            </a:bodyPr>
            <a:lstStyle/>
            <a:p>
              <a:r>
                <a:rPr lang="en-CA" sz="800">
                  <a:solidFill>
                    <a:srgbClr val="E3E2E1"/>
                  </a:solidFill>
                  <a:latin typeface="Gotham Rounded Medium" panose="02000000000000000000" pitchFamily="50" charset="0"/>
                </a:rPr>
                <a:t>Town of Cochrane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A660DD9C-F4D2-8457-E97D-9D042E314A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Election Portal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2FD39032-E710-6C1E-1D95-601B812F584E}"/>
              </a:ext>
            </a:extLst>
          </p:cNvPr>
          <p:cNvGrpSpPr/>
          <p:nvPr/>
        </p:nvGrpSpPr>
        <p:grpSpPr>
          <a:xfrm>
            <a:off x="2156785" y="3921659"/>
            <a:ext cx="7355925" cy="2728592"/>
            <a:chOff x="4351662" y="3627758"/>
            <a:chExt cx="7355925" cy="2728592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1828D2E4-3AEB-817C-CBB5-41D959A2629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27875" b="58566"/>
            <a:stretch/>
          </p:blipFill>
          <p:spPr>
            <a:xfrm>
              <a:off x="4351662" y="3627758"/>
              <a:ext cx="7355925" cy="2728592"/>
            </a:xfrm>
            <a:prstGeom prst="rect">
              <a:avLst/>
            </a:prstGeom>
            <a:ln w="28575" cap="sq">
              <a:solidFill>
                <a:srgbClr val="000000"/>
              </a:solidFill>
              <a:miter lim="800000"/>
            </a:ln>
            <a:effectLst>
              <a:outerShdw blurRad="57150" dist="50800" dir="2700000" algn="tl" rotWithShape="0">
                <a:srgbClr val="000000">
                  <a:alpha val="40000"/>
                </a:srgbClr>
              </a:outerShdw>
            </a:effectLst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CEBB5D9-226F-1ED4-F66B-094C26B64BE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1896" r="1441"/>
            <a:stretch/>
          </p:blipFill>
          <p:spPr>
            <a:xfrm>
              <a:off x="7569200" y="4527550"/>
              <a:ext cx="2432050" cy="1809750"/>
            </a:xfrm>
            <a:prstGeom prst="rect">
              <a:avLst/>
            </a:prstGeom>
          </p:spPr>
        </p:pic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49D81A7-62BF-33AE-AA52-01F4ED01B2F8}"/>
              </a:ext>
            </a:extLst>
          </p:cNvPr>
          <p:cNvGrpSpPr>
            <a:grpSpLocks noChangeAspect="1"/>
          </p:cNvGrpSpPr>
          <p:nvPr/>
        </p:nvGrpSpPr>
        <p:grpSpPr>
          <a:xfrm>
            <a:off x="7847945" y="1772964"/>
            <a:ext cx="3394685" cy="3910056"/>
            <a:chOff x="3246334" y="1448085"/>
            <a:chExt cx="2399117" cy="271745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E656B04F-6DCD-E1CC-523A-6A167910B1D7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6600" t="5842" r="5217" b="2907"/>
            <a:stretch/>
          </p:blipFill>
          <p:spPr>
            <a:xfrm>
              <a:off x="3246334" y="1626132"/>
              <a:ext cx="2399117" cy="2539412"/>
            </a:xfrm>
            <a:prstGeom prst="rect">
              <a:avLst/>
            </a:prstGeom>
            <a:ln w="28575">
              <a:solidFill>
                <a:schemeClr val="tx1"/>
              </a:solidFill>
            </a:ln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1FE8DAF-827D-B1C4-35CB-EE4DEFF15EA5}"/>
                </a:ext>
              </a:extLst>
            </p:cNvPr>
            <p:cNvSpPr txBox="1"/>
            <p:nvPr/>
          </p:nvSpPr>
          <p:spPr>
            <a:xfrm>
              <a:off x="3643214" y="1448085"/>
              <a:ext cx="1605356" cy="30765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C000"/>
              </a:solidFill>
            </a:ln>
          </p:spPr>
          <p:txBody>
            <a:bodyPr wrap="square" rtlCol="0" anchor="ctr">
              <a:spAutoFit/>
            </a:bodyPr>
            <a:lstStyle/>
            <a:p>
              <a:pPr algn="ctr"/>
              <a:r>
                <a:rPr lang="en-US" sz="2000" b="1">
                  <a:latin typeface="Calibri" panose="020F0502020204030204" pitchFamily="34" charset="0"/>
                </a:rPr>
                <a:t>Key Metrics</a:t>
              </a: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CF8BEE49-2DD1-1C82-99F6-9C41A44B7C87}"/>
              </a:ext>
            </a:extLst>
          </p:cNvPr>
          <p:cNvSpPr/>
          <p:nvPr/>
        </p:nvSpPr>
        <p:spPr>
          <a:xfrm>
            <a:off x="155023" y="5896451"/>
            <a:ext cx="9641711" cy="829623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ysClr val="windowText" lastClr="000000"/>
                </a:solidFill>
              </a:rPr>
              <a:t>Email </a:t>
            </a:r>
            <a:r>
              <a:rPr lang="en-CA" sz="2800" b="1">
                <a:solidFill>
                  <a:sysClr val="windowText" lastClr="000000"/>
                </a:solidFill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voterslist@elections.on.ca</a:t>
            </a:r>
            <a:r>
              <a:rPr lang="en-CA" sz="2800" b="1">
                <a:solidFill>
                  <a:sysClr val="windowText" lastClr="000000"/>
                </a:solidFill>
              </a:rPr>
              <a:t> for onboarding and training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6E88DB6-4D34-A9E8-C251-D263C808A57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AF9A55-1D39-6888-7C1B-B0240F8C77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706806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AAEF8E-9684-9D8F-1D4C-FB8F85D8687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2DDDA0-91F9-988A-6DE7-739D525670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Data Cleansing Activities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CFAB820-88A1-058E-B245-01923A7BB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568669"/>
            <a:ext cx="7699513" cy="3859914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A6C541D7-BB9B-377E-36BB-C32FCF900A00}"/>
              </a:ext>
            </a:extLst>
          </p:cNvPr>
          <p:cNvGrpSpPr>
            <a:grpSpLocks noChangeAspect="1"/>
          </p:cNvGrpSpPr>
          <p:nvPr/>
        </p:nvGrpSpPr>
        <p:grpSpPr>
          <a:xfrm>
            <a:off x="4878087" y="3369356"/>
            <a:ext cx="6053872" cy="1232136"/>
            <a:chOff x="838200" y="1544084"/>
            <a:chExt cx="7230850" cy="1471684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B04413A-9B30-3335-39B7-1EEF3211B9E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r="38298"/>
            <a:stretch>
              <a:fillRect/>
            </a:stretch>
          </p:blipFill>
          <p:spPr>
            <a:xfrm>
              <a:off x="838200" y="1544084"/>
              <a:ext cx="7230850" cy="1471684"/>
            </a:xfrm>
            <a:prstGeom prst="rect">
              <a:avLst/>
            </a:prstGeom>
            <a:ln w="1905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E06CE06B-8409-C2CA-17BE-3DD2985F2F80}"/>
                </a:ext>
              </a:extLst>
            </p:cNvPr>
            <p:cNvSpPr/>
            <p:nvPr/>
          </p:nvSpPr>
          <p:spPr>
            <a:xfrm>
              <a:off x="6266046" y="1544084"/>
              <a:ext cx="1777580" cy="70215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CA"/>
            </a:p>
          </p:txBody>
        </p:sp>
      </p:grp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CA3C5F-BD9E-97A9-A847-32457E0A7BD0}"/>
              </a:ext>
            </a:extLst>
          </p:cNvPr>
          <p:cNvSpPr/>
          <p:nvPr/>
        </p:nvSpPr>
        <p:spPr>
          <a:xfrm>
            <a:off x="1224405" y="5691728"/>
            <a:ext cx="3269974" cy="877074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2800" b="1">
                <a:solidFill>
                  <a:sysClr val="windowText" lastClr="000000"/>
                </a:solidFill>
              </a:rPr>
              <a:t>To complete in 2025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147B698-C0DC-0CEA-95D6-0CC9D6CC243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2E6157F-6E40-6A67-278B-CF0E1A9B32C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 b="68107"/>
          <a:stretch>
            <a:fillRect/>
          </a:stretch>
        </p:blipFill>
        <p:spPr>
          <a:xfrm>
            <a:off x="4880584" y="4424957"/>
            <a:ext cx="6053872" cy="198992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6978FFA-398D-C66B-E305-0F139D1713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6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7826380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BF5ACCC-D87C-A5B0-129A-43622EB5ED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4CAF0-BF9B-FDBC-B475-1F5FD9D99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Data cleansing activities in 2026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E766407-A4DB-123B-1BAB-4E7BD62B51E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1031"/>
          <a:stretch>
            <a:fillRect/>
          </a:stretch>
        </p:blipFill>
        <p:spPr>
          <a:xfrm>
            <a:off x="2385575" y="1990429"/>
            <a:ext cx="7420849" cy="3745352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1E802AE-E155-C817-BFFC-513E6D557A1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C0AF7B-EE5D-E3BD-12E4-98CB304CA8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7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37416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BED509-C4E2-5F4B-E471-600DF8C8ED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C5128-75B1-05AB-C51A-E5D7F647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Electoral Boundaries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8FFD389-5875-3BB4-B8A1-7392D21784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6494" y="1548282"/>
            <a:ext cx="4151243" cy="3672908"/>
          </a:xfrm>
          <a:prstGeom prst="rect">
            <a:avLst/>
          </a:prstGeom>
          <a:ln w="1905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581B8D2-3DD1-33DD-36A8-FE890099136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E48BF57-414F-DB62-545E-0802F9A0DC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8</a:t>
            </a:fld>
            <a:endParaRPr lang="en-CA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3BF6099-3234-AA52-22F6-FD4CC1A66B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71755" y="1548282"/>
            <a:ext cx="5188401" cy="5044611"/>
          </a:xfrm>
          <a:prstGeom prst="rect">
            <a:avLst/>
          </a:prstGeom>
          <a:ln w="1905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34ECB63-1F8C-A7CA-FD9A-BD2F26B13081}"/>
              </a:ext>
            </a:extLst>
          </p:cNvPr>
          <p:cNvSpPr/>
          <p:nvPr/>
        </p:nvSpPr>
        <p:spPr>
          <a:xfrm>
            <a:off x="3068706" y="5356430"/>
            <a:ext cx="6054587" cy="1333057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r>
              <a:rPr lang="en-CA" sz="2400" b="1">
                <a:solidFill>
                  <a:sysClr val="windowText" lastClr="000000"/>
                </a:solidFill>
              </a:rPr>
              <a:t>Legislated Deadlines: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b="1">
                <a:solidFill>
                  <a:sysClr val="windowText" lastClr="000000"/>
                </a:solidFill>
              </a:rPr>
              <a:t>Ward Boundary Changes – December 31, 2025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000" b="1">
                <a:solidFill>
                  <a:sysClr val="windowText" lastClr="000000"/>
                </a:solidFill>
              </a:rPr>
              <a:t>Subdivision Boundary Changes – March 31, 2026 </a:t>
            </a:r>
          </a:p>
        </p:txBody>
      </p:sp>
    </p:spTree>
    <p:extLst>
      <p:ext uri="{BB962C8B-B14F-4D97-AF65-F5344CB8AC3E}">
        <p14:creationId xmlns:p14="http://schemas.microsoft.com/office/powerpoint/2010/main" val="18001257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776F59D-147E-F7F3-9C74-9DB68A9649F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2167" r="15446" b="44158"/>
          <a:stretch>
            <a:fillRect/>
          </a:stretch>
        </p:blipFill>
        <p:spPr>
          <a:xfrm>
            <a:off x="1064015" y="1551720"/>
            <a:ext cx="9511218" cy="34813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B6BD6B-5B67-7DB1-85A2-22E3080B4A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Register to Vote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53A8903-CA92-ED8B-4378-8A0D703120CE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r="26688" b="21657"/>
          <a:stretch/>
        </p:blipFill>
        <p:spPr>
          <a:xfrm>
            <a:off x="5868021" y="2466229"/>
            <a:ext cx="5669343" cy="3697444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0D1761B-1B67-0CC9-679D-F53FDBE7F996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29538"/>
          <a:stretch>
            <a:fillRect/>
          </a:stretch>
        </p:blipFill>
        <p:spPr>
          <a:xfrm>
            <a:off x="1562898" y="4897115"/>
            <a:ext cx="3965264" cy="1294961"/>
          </a:xfrm>
          <a:prstGeom prst="rect">
            <a:avLst/>
          </a:prstGeom>
          <a:ln w="28575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ED5DE4D-2491-A4B1-BEBA-625F183E7BC8}"/>
              </a:ext>
            </a:extLst>
          </p:cNvPr>
          <p:cNvSpPr/>
          <p:nvPr/>
        </p:nvSpPr>
        <p:spPr>
          <a:xfrm>
            <a:off x="2946377" y="5877964"/>
            <a:ext cx="6299245" cy="81152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FCD4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CA" sz="3400" b="1">
                <a:solidFill>
                  <a:sysClr val="windowText" lastClr="000000"/>
                </a:solidFill>
              </a:rPr>
              <a:t>https://vreg.registertovoteon.ca/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B178FFD-16B6-52C7-7615-700AEC924CA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6088" y="6355571"/>
            <a:ext cx="939724" cy="274608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CE897AA-798F-3DF6-EC27-538B0C68AA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37D230-5B26-465C-93F8-78EFE709DED7}" type="slidenum">
              <a:rPr lang="en-CA" smtClean="0"/>
              <a:t>9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97124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350" row="6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5C7F8113-3DA1-485A-BA56-CBBB326FAE8E}">
  <we:reference id="wa104381063" version="1.0.0.1" store="en-US" storeType="OMEX"/>
  <we:alternateReferences>
    <we:reference id="WA104381063" version="1.0.0.1" store="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8afaa87-2f09-4df6-b6af-707289ca5746">
      <Terms xmlns="http://schemas.microsoft.com/office/infopath/2007/PartnerControls"/>
    </lcf76f155ced4ddcb4097134ff3c332f>
    <SharedWithUsers xmlns="43f58ff8-f622-42d3-864f-9644836da3dc">
      <UserInfo>
        <DisplayName>Ann Butosi</DisplayName>
        <AccountId>191</AccountId>
        <AccountType/>
      </UserInfo>
      <UserInfo>
        <DisplayName>Ximena Morris</DisplayName>
        <AccountId>116</AccountId>
        <AccountType/>
      </UserInfo>
    </SharedWithUsers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59574C34C818442BCAB36F6093DDB11" ma:contentTypeVersion="13" ma:contentTypeDescription="Create a new document." ma:contentTypeScope="" ma:versionID="3cd90ba718feabdd31d94f2f72ef75e6">
  <xsd:schema xmlns:xsd="http://www.w3.org/2001/XMLSchema" xmlns:xs="http://www.w3.org/2001/XMLSchema" xmlns:p="http://schemas.microsoft.com/office/2006/metadata/properties" xmlns:ns2="a8afaa87-2f09-4df6-b6af-707289ca5746" xmlns:ns3="43f58ff8-f622-42d3-864f-9644836da3dc" targetNamespace="http://schemas.microsoft.com/office/2006/metadata/properties" ma:root="true" ma:fieldsID="20e1a4a8153dc7605f0b949a7cd734b6" ns2:_="" ns3:_="">
    <xsd:import namespace="a8afaa87-2f09-4df6-b6af-707289ca5746"/>
    <xsd:import namespace="43f58ff8-f622-42d3-864f-9644836da3d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afaa87-2f09-4df6-b6af-707289ca574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373bda72-1d7e-44fd-86e6-e496866978c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4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0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3f58ff8-f622-42d3-864f-9644836da3dc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91312CD-5C63-4EC4-8855-FC2D0EA992E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7BA67B0-83D1-420D-97B1-B342849F8087}">
  <ds:schemaRefs>
    <ds:schemaRef ds:uri="http://schemas.openxmlformats.org/package/2006/metadata/core-properties"/>
    <ds:schemaRef ds:uri="a8afaa87-2f09-4df6-b6af-707289ca5746"/>
    <ds:schemaRef ds:uri="http://purl.org/dc/dcmitype/"/>
    <ds:schemaRef ds:uri="43f58ff8-f622-42d3-864f-9644836da3dc"/>
    <ds:schemaRef ds:uri="http://purl.org/dc/elements/1.1/"/>
    <ds:schemaRef ds:uri="http://schemas.microsoft.com/office/2006/documentManagement/types"/>
    <ds:schemaRef ds:uri="http://purl.org/dc/terms/"/>
    <ds:schemaRef ds:uri="http://schemas.microsoft.com/office/infopath/2007/PartnerControls"/>
    <ds:schemaRef ds:uri="http://schemas.microsoft.com/office/2006/metadata/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6A455A-0906-4DC7-B613-E93F8D52A264}">
  <ds:schemaRefs>
    <ds:schemaRef ds:uri="43f58ff8-f622-42d3-864f-9644836da3dc"/>
    <ds:schemaRef ds:uri="a8afaa87-2f09-4df6-b6af-707289ca5746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739</Words>
  <Application>Microsoft Office PowerPoint</Application>
  <PresentationFormat>Widescreen</PresentationFormat>
  <Paragraphs>180</Paragraphs>
  <Slides>23</Slides>
  <Notes>23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3" baseType="lpstr">
      <vt:lpstr>Aptos</vt:lpstr>
      <vt:lpstr>Arial</vt:lpstr>
      <vt:lpstr>Calibri</vt:lpstr>
      <vt:lpstr>Calibri Light</vt:lpstr>
      <vt:lpstr>Courier New</vt:lpstr>
      <vt:lpstr>Gotham Rounded Bold</vt:lpstr>
      <vt:lpstr>Gotham Rounded Book</vt:lpstr>
      <vt:lpstr>Gotham Rounded Light</vt:lpstr>
      <vt:lpstr>Gotham Rounded Medium</vt:lpstr>
      <vt:lpstr>Office Theme</vt:lpstr>
      <vt:lpstr>An update from  Elections Ontario</vt:lpstr>
      <vt:lpstr>Agenda</vt:lpstr>
      <vt:lpstr>Your Voters’ List partner</vt:lpstr>
      <vt:lpstr>Activate your Partnership with EO</vt:lpstr>
      <vt:lpstr>Election Portal</vt:lpstr>
      <vt:lpstr>Data Cleansing Activities</vt:lpstr>
      <vt:lpstr>Data cleansing activities in 2026</vt:lpstr>
      <vt:lpstr>Electoral Boundaries</vt:lpstr>
      <vt:lpstr>Register to Vote</vt:lpstr>
      <vt:lpstr>Communications Toolkit</vt:lpstr>
      <vt:lpstr>A look at 2026</vt:lpstr>
      <vt:lpstr>PLE Countdown</vt:lpstr>
      <vt:lpstr>Key Dates</vt:lpstr>
      <vt:lpstr>Contact our team in 2026</vt:lpstr>
      <vt:lpstr>PowerPoint Presentation</vt:lpstr>
      <vt:lpstr>PowerPoint Presentation</vt:lpstr>
      <vt:lpstr>PowerPoint Presentation</vt:lpstr>
      <vt:lpstr>Next steps</vt:lpstr>
      <vt:lpstr>Receive your PLE via the Election Portal</vt:lpstr>
      <vt:lpstr>2025 Action Items</vt:lpstr>
      <vt:lpstr>2026 Action Items</vt:lpstr>
      <vt:lpstr>Engage with EO!</vt:lpstr>
      <vt:lpstr>Questions?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Elections Ontario at AMCTO Zone 9</dc:title>
  <dc:creator>Julia.Wither@elections.on.ca;Ann.Butosi@elections.on.ca</dc:creator>
  <cp:lastModifiedBy>Maggie Jordison</cp:lastModifiedBy>
  <cp:revision>2</cp:revision>
  <cp:lastPrinted>2025-09-24T12:21:00Z</cp:lastPrinted>
  <dcterms:created xsi:type="dcterms:W3CDTF">2023-08-29T18:16:20Z</dcterms:created>
  <dcterms:modified xsi:type="dcterms:W3CDTF">2025-10-01T12:37:45Z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0x010100159574C34C818442BCAB36F6093DDB11</vt:lpwstr>
  </property>
</Properties>
</file>