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7"/>
  </p:notesMasterIdLst>
  <p:handoutMasterIdLst>
    <p:handoutMasterId r:id="rId18"/>
  </p:handoutMasterIdLst>
  <p:sldIdLst>
    <p:sldId id="256" r:id="rId2"/>
    <p:sldId id="281" r:id="rId3"/>
    <p:sldId id="282" r:id="rId4"/>
    <p:sldId id="285" r:id="rId5"/>
    <p:sldId id="284" r:id="rId6"/>
    <p:sldId id="283" r:id="rId7"/>
    <p:sldId id="294" r:id="rId8"/>
    <p:sldId id="288" r:id="rId9"/>
    <p:sldId id="293" r:id="rId10"/>
    <p:sldId id="287" r:id="rId11"/>
    <p:sldId id="292" r:id="rId12"/>
    <p:sldId id="289" r:id="rId13"/>
    <p:sldId id="291" r:id="rId14"/>
    <p:sldId id="296" r:id="rId15"/>
    <p:sldId id="297"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Martin" initials="BM" lastIdx="2" clrIdx="0">
    <p:extLst/>
  </p:cmAuthor>
  <p:cmAuthor id="2" name="Nicole Wozniak" initials="NW"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963" autoAdjust="0"/>
  </p:normalViewPr>
  <p:slideViewPr>
    <p:cSldViewPr>
      <p:cViewPr varScale="1">
        <p:scale>
          <a:sx n="60" d="100"/>
          <a:sy n="60" d="100"/>
        </p:scale>
        <p:origin x="84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C442C3B-48DB-4EA7-80E9-F4C01C1AA51F}"/>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CA"/>
          </a:p>
        </p:txBody>
      </p:sp>
      <p:sp>
        <p:nvSpPr>
          <p:cNvPr id="3" name="Date Placeholder 2">
            <a:extLst>
              <a:ext uri="{FF2B5EF4-FFF2-40B4-BE49-F238E27FC236}">
                <a16:creationId xmlns:a16="http://schemas.microsoft.com/office/drawing/2014/main" id="{6B43CB96-37CE-4D80-B58C-BB333A09CE60}"/>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864E221D-8D51-4F14-B608-30E2AA473A1F}" type="datetimeFigureOut">
              <a:rPr lang="en-CA" smtClean="0"/>
              <a:t>2018-12-10</a:t>
            </a:fld>
            <a:endParaRPr lang="en-CA"/>
          </a:p>
        </p:txBody>
      </p:sp>
      <p:sp>
        <p:nvSpPr>
          <p:cNvPr id="4" name="Footer Placeholder 3">
            <a:extLst>
              <a:ext uri="{FF2B5EF4-FFF2-40B4-BE49-F238E27FC236}">
                <a16:creationId xmlns:a16="http://schemas.microsoft.com/office/drawing/2014/main" id="{C24E5376-F82E-4B24-9C5C-5DB254F55B93}"/>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a:extLst>
              <a:ext uri="{FF2B5EF4-FFF2-40B4-BE49-F238E27FC236}">
                <a16:creationId xmlns:a16="http://schemas.microsoft.com/office/drawing/2014/main" id="{6AA8BEED-1E4D-42EE-85BF-7A107A8B20F3}"/>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718D0FAE-65BC-47DC-BB3A-0F28DB1A5F59}" type="slidenum">
              <a:rPr lang="en-CA" smtClean="0"/>
              <a:t>‹#›</a:t>
            </a:fld>
            <a:endParaRPr lang="en-CA"/>
          </a:p>
        </p:txBody>
      </p:sp>
    </p:spTree>
    <p:extLst>
      <p:ext uri="{BB962C8B-B14F-4D97-AF65-F5344CB8AC3E}">
        <p14:creationId xmlns:p14="http://schemas.microsoft.com/office/powerpoint/2010/main" val="4070106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0CBB324-AE82-4E53-974B-92CBFCE579C2}" type="datetimeFigureOut">
              <a:rPr lang="en-CA" smtClean="0"/>
              <a:t>2018-12-10</a:t>
            </a:fld>
            <a:endParaRPr lang="en-CA"/>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7747433-BCCE-4B93-BB52-8EBE2BF825F1}" type="slidenum">
              <a:rPr lang="en-CA" smtClean="0"/>
              <a:t>‹#›</a:t>
            </a:fld>
            <a:endParaRPr lang="en-CA"/>
          </a:p>
        </p:txBody>
      </p:sp>
    </p:spTree>
    <p:extLst>
      <p:ext uri="{BB962C8B-B14F-4D97-AF65-F5344CB8AC3E}">
        <p14:creationId xmlns:p14="http://schemas.microsoft.com/office/powerpoint/2010/main" val="566035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57747433-BCCE-4B93-BB52-8EBE2BF825F1}" type="slidenum">
              <a:rPr lang="en-CA" smtClean="0"/>
              <a:t>1</a:t>
            </a:fld>
            <a:endParaRPr lang="en-CA"/>
          </a:p>
        </p:txBody>
      </p:sp>
    </p:spTree>
    <p:extLst>
      <p:ext uri="{BB962C8B-B14F-4D97-AF65-F5344CB8AC3E}">
        <p14:creationId xmlns:p14="http://schemas.microsoft.com/office/powerpoint/2010/main" val="4029114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7747433-BCCE-4B93-BB52-8EBE2BF825F1}" type="slidenum">
              <a:rPr lang="en-CA" smtClean="0"/>
              <a:t>10</a:t>
            </a:fld>
            <a:endParaRPr lang="en-CA"/>
          </a:p>
        </p:txBody>
      </p:sp>
    </p:spTree>
    <p:extLst>
      <p:ext uri="{BB962C8B-B14F-4D97-AF65-F5344CB8AC3E}">
        <p14:creationId xmlns:p14="http://schemas.microsoft.com/office/powerpoint/2010/main" val="2630246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7747433-BCCE-4B93-BB52-8EBE2BF825F1}" type="slidenum">
              <a:rPr lang="en-CA" smtClean="0"/>
              <a:t>11</a:t>
            </a:fld>
            <a:endParaRPr lang="en-CA"/>
          </a:p>
        </p:txBody>
      </p:sp>
    </p:spTree>
    <p:extLst>
      <p:ext uri="{BB962C8B-B14F-4D97-AF65-F5344CB8AC3E}">
        <p14:creationId xmlns:p14="http://schemas.microsoft.com/office/powerpoint/2010/main" val="18732489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7747433-BCCE-4B93-BB52-8EBE2BF825F1}" type="slidenum">
              <a:rPr lang="en-CA" smtClean="0"/>
              <a:t>12</a:t>
            </a:fld>
            <a:endParaRPr lang="en-CA"/>
          </a:p>
        </p:txBody>
      </p:sp>
    </p:spTree>
    <p:extLst>
      <p:ext uri="{BB962C8B-B14F-4D97-AF65-F5344CB8AC3E}">
        <p14:creationId xmlns:p14="http://schemas.microsoft.com/office/powerpoint/2010/main" val="18568265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7747433-BCCE-4B93-BB52-8EBE2BF825F1}" type="slidenum">
              <a:rPr lang="en-CA" smtClean="0"/>
              <a:t>13</a:t>
            </a:fld>
            <a:endParaRPr lang="en-CA"/>
          </a:p>
        </p:txBody>
      </p:sp>
    </p:spTree>
    <p:extLst>
      <p:ext uri="{BB962C8B-B14F-4D97-AF65-F5344CB8AC3E}">
        <p14:creationId xmlns:p14="http://schemas.microsoft.com/office/powerpoint/2010/main" val="838287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7747433-BCCE-4B93-BB52-8EBE2BF825F1}" type="slidenum">
              <a:rPr lang="en-CA" smtClean="0"/>
              <a:t>14</a:t>
            </a:fld>
            <a:endParaRPr lang="en-CA"/>
          </a:p>
        </p:txBody>
      </p:sp>
    </p:spTree>
    <p:extLst>
      <p:ext uri="{BB962C8B-B14F-4D97-AF65-F5344CB8AC3E}">
        <p14:creationId xmlns:p14="http://schemas.microsoft.com/office/powerpoint/2010/main" val="27427187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7747433-BCCE-4B93-BB52-8EBE2BF825F1}" type="slidenum">
              <a:rPr lang="en-CA" smtClean="0"/>
              <a:t>15</a:t>
            </a:fld>
            <a:endParaRPr lang="en-CA"/>
          </a:p>
        </p:txBody>
      </p:sp>
    </p:spTree>
    <p:extLst>
      <p:ext uri="{BB962C8B-B14F-4D97-AF65-F5344CB8AC3E}">
        <p14:creationId xmlns:p14="http://schemas.microsoft.com/office/powerpoint/2010/main" val="3532808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7747433-BCCE-4B93-BB52-8EBE2BF825F1}" type="slidenum">
              <a:rPr lang="en-CA" smtClean="0"/>
              <a:t>2</a:t>
            </a:fld>
            <a:endParaRPr lang="en-CA"/>
          </a:p>
        </p:txBody>
      </p:sp>
    </p:spTree>
    <p:extLst>
      <p:ext uri="{BB962C8B-B14F-4D97-AF65-F5344CB8AC3E}">
        <p14:creationId xmlns:p14="http://schemas.microsoft.com/office/powerpoint/2010/main" val="1103050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7747433-BCCE-4B93-BB52-8EBE2BF825F1}" type="slidenum">
              <a:rPr lang="en-CA" smtClean="0"/>
              <a:t>3</a:t>
            </a:fld>
            <a:endParaRPr lang="en-CA"/>
          </a:p>
        </p:txBody>
      </p:sp>
    </p:spTree>
    <p:extLst>
      <p:ext uri="{BB962C8B-B14F-4D97-AF65-F5344CB8AC3E}">
        <p14:creationId xmlns:p14="http://schemas.microsoft.com/office/powerpoint/2010/main" val="36598528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7747433-BCCE-4B93-BB52-8EBE2BF825F1}" type="slidenum">
              <a:rPr lang="en-CA" smtClean="0"/>
              <a:t>4</a:t>
            </a:fld>
            <a:endParaRPr lang="en-CA"/>
          </a:p>
        </p:txBody>
      </p:sp>
    </p:spTree>
    <p:extLst>
      <p:ext uri="{BB962C8B-B14F-4D97-AF65-F5344CB8AC3E}">
        <p14:creationId xmlns:p14="http://schemas.microsoft.com/office/powerpoint/2010/main" val="1292785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7747433-BCCE-4B93-BB52-8EBE2BF825F1}" type="slidenum">
              <a:rPr lang="en-CA" smtClean="0"/>
              <a:t>5</a:t>
            </a:fld>
            <a:endParaRPr lang="en-CA"/>
          </a:p>
        </p:txBody>
      </p:sp>
    </p:spTree>
    <p:extLst>
      <p:ext uri="{BB962C8B-B14F-4D97-AF65-F5344CB8AC3E}">
        <p14:creationId xmlns:p14="http://schemas.microsoft.com/office/powerpoint/2010/main" val="32030803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7747433-BCCE-4B93-BB52-8EBE2BF825F1}" type="slidenum">
              <a:rPr lang="en-CA" smtClean="0"/>
              <a:t>6</a:t>
            </a:fld>
            <a:endParaRPr lang="en-CA"/>
          </a:p>
        </p:txBody>
      </p:sp>
    </p:spTree>
    <p:extLst>
      <p:ext uri="{BB962C8B-B14F-4D97-AF65-F5344CB8AC3E}">
        <p14:creationId xmlns:p14="http://schemas.microsoft.com/office/powerpoint/2010/main" val="19374846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7747433-BCCE-4B93-BB52-8EBE2BF825F1}" type="slidenum">
              <a:rPr lang="en-CA" smtClean="0"/>
              <a:t>7</a:t>
            </a:fld>
            <a:endParaRPr lang="en-CA"/>
          </a:p>
        </p:txBody>
      </p:sp>
    </p:spTree>
    <p:extLst>
      <p:ext uri="{BB962C8B-B14F-4D97-AF65-F5344CB8AC3E}">
        <p14:creationId xmlns:p14="http://schemas.microsoft.com/office/powerpoint/2010/main" val="15666807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7747433-BCCE-4B93-BB52-8EBE2BF825F1}" type="slidenum">
              <a:rPr lang="en-CA" smtClean="0"/>
              <a:t>8</a:t>
            </a:fld>
            <a:endParaRPr lang="en-CA"/>
          </a:p>
        </p:txBody>
      </p:sp>
    </p:spTree>
    <p:extLst>
      <p:ext uri="{BB962C8B-B14F-4D97-AF65-F5344CB8AC3E}">
        <p14:creationId xmlns:p14="http://schemas.microsoft.com/office/powerpoint/2010/main" val="40862454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7747433-BCCE-4B93-BB52-8EBE2BF825F1}" type="slidenum">
              <a:rPr lang="en-CA" smtClean="0"/>
              <a:t>9</a:t>
            </a:fld>
            <a:endParaRPr lang="en-CA"/>
          </a:p>
        </p:txBody>
      </p:sp>
    </p:spTree>
    <p:extLst>
      <p:ext uri="{BB962C8B-B14F-4D97-AF65-F5344CB8AC3E}">
        <p14:creationId xmlns:p14="http://schemas.microsoft.com/office/powerpoint/2010/main" val="3893663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79599A92-60A9-4C4B-83CD-C6D6BFBCE40B}" type="datetimeFigureOut">
              <a:rPr lang="en-CA" smtClean="0"/>
              <a:t>2018-12-10</a:t>
            </a:fld>
            <a:endParaRPr lang="en-CA"/>
          </a:p>
        </p:txBody>
      </p:sp>
      <p:sp>
        <p:nvSpPr>
          <p:cNvPr id="17" name="Footer Placeholder 16"/>
          <p:cNvSpPr>
            <a:spLocks noGrp="1"/>
          </p:cNvSpPr>
          <p:nvPr>
            <p:ph type="ftr" sz="quarter" idx="11"/>
          </p:nvPr>
        </p:nvSpPr>
        <p:spPr/>
        <p:txBody>
          <a:bodyPr/>
          <a:lstStyle/>
          <a:p>
            <a:endParaRPr lang="en-CA"/>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DF6D146-527A-435A-8960-F6B8E5B0A4E3}" type="slidenum">
              <a:rPr lang="en-CA" smtClean="0"/>
              <a:t>‹#›</a:t>
            </a:fld>
            <a:endParaRPr lang="en-C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9599A92-60A9-4C4B-83CD-C6D6BFBCE40B}" type="datetimeFigureOut">
              <a:rPr lang="en-CA" smtClean="0"/>
              <a:t>2018-12-10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DF6D146-527A-435A-8960-F6B8E5B0A4E3}" type="slidenum">
              <a:rPr lang="en-CA" smtClean="0"/>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FDF6D146-527A-435A-8960-F6B8E5B0A4E3}" type="slidenum">
              <a:rPr lang="en-CA" smtClean="0"/>
              <a:t>‹#›</a:t>
            </a:fld>
            <a:endParaRPr lang="en-C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9599A92-60A9-4C4B-83CD-C6D6BFBCE40B}" type="datetimeFigureOut">
              <a:rPr lang="en-CA" smtClean="0"/>
              <a:t>2018-12-10</a:t>
            </a:fld>
            <a:endParaRPr lang="en-CA"/>
          </a:p>
        </p:txBody>
      </p:sp>
      <p:sp>
        <p:nvSpPr>
          <p:cNvPr id="5" name="Footer Placeholder 4"/>
          <p:cNvSpPr>
            <a:spLocks noGrp="1"/>
          </p:cNvSpPr>
          <p:nvPr>
            <p:ph type="ftr" sz="quarter" idx="11"/>
          </p:nvPr>
        </p:nvSpPr>
        <p:spPr/>
        <p:txBody>
          <a:bodyPr/>
          <a:lstStyle/>
          <a:p>
            <a:endParaRPr lang="en-CA"/>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79599A92-60A9-4C4B-83CD-C6D6BFBCE40B}" type="datetimeFigureOut">
              <a:rPr lang="en-CA" smtClean="0"/>
              <a:t>2018-12-10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a:xfrm>
            <a:off x="4361688" y="1026372"/>
            <a:ext cx="457200" cy="441325"/>
          </a:xfrm>
        </p:spPr>
        <p:txBody>
          <a:bodyPr/>
          <a:lstStyle/>
          <a:p>
            <a:fld id="{FDF6D146-527A-435A-8960-F6B8E5B0A4E3}" type="slidenum">
              <a:rPr lang="en-CA" smtClean="0"/>
              <a:t>‹#›</a:t>
            </a:fld>
            <a:endParaRPr lang="en-C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CA"/>
          </a:p>
        </p:txBody>
      </p:sp>
      <p:sp>
        <p:nvSpPr>
          <p:cNvPr id="4" name="Date Placeholder 3"/>
          <p:cNvSpPr>
            <a:spLocks noGrp="1"/>
          </p:cNvSpPr>
          <p:nvPr>
            <p:ph type="dt" sz="half" idx="10"/>
          </p:nvPr>
        </p:nvSpPr>
        <p:spPr/>
        <p:txBody>
          <a:bodyPr/>
          <a:lstStyle/>
          <a:p>
            <a:fld id="{79599A92-60A9-4C4B-83CD-C6D6BFBCE40B}" type="datetimeFigureOut">
              <a:rPr lang="en-CA" smtClean="0"/>
              <a:t>2018-12-10</a:t>
            </a:fld>
            <a:endParaRPr lang="en-C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DF6D146-527A-435A-8960-F6B8E5B0A4E3}" type="slidenum">
              <a:rPr lang="en-CA" smtClean="0"/>
              <a:t>‹#›</a:t>
            </a:fld>
            <a:endParaRPr lang="en-C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79599A92-60A9-4C4B-83CD-C6D6BFBCE40B}" type="datetimeFigureOut">
              <a:rPr lang="en-CA" smtClean="0"/>
              <a:t>2018-12-10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DF6D146-527A-435A-8960-F6B8E5B0A4E3}" type="slidenum">
              <a:rPr lang="en-CA" smtClean="0"/>
              <a:t>‹#›</a:t>
            </a:fld>
            <a:endParaRPr lang="en-C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79599A92-60A9-4C4B-83CD-C6D6BFBCE40B}" type="datetimeFigureOut">
              <a:rPr lang="en-CA" smtClean="0"/>
              <a:t>2018-12-10</a:t>
            </a:fld>
            <a:endParaRPr lang="en-CA"/>
          </a:p>
        </p:txBody>
      </p:sp>
      <p:sp>
        <p:nvSpPr>
          <p:cNvPr id="8" name="Footer Placeholder 7"/>
          <p:cNvSpPr>
            <a:spLocks noGrp="1"/>
          </p:cNvSpPr>
          <p:nvPr>
            <p:ph type="ftr" sz="quarter" idx="11"/>
          </p:nvPr>
        </p:nvSpPr>
        <p:spPr>
          <a:xfrm>
            <a:off x="304800" y="6409944"/>
            <a:ext cx="3581400" cy="365760"/>
          </a:xfrm>
        </p:spPr>
        <p:txBody>
          <a:bodyPr/>
          <a:lstStyle/>
          <a:p>
            <a:endParaRPr lang="en-CA"/>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FDF6D146-527A-435A-8960-F6B8E5B0A4E3}" type="slidenum">
              <a:rPr lang="en-CA" smtClean="0"/>
              <a:t>‹#›</a:t>
            </a:fld>
            <a:endParaRPr lang="en-CA"/>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79599A92-60A9-4C4B-83CD-C6D6BFBCE40B}" type="datetimeFigureOut">
              <a:rPr lang="en-CA" smtClean="0"/>
              <a:t>2018-12-10</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a:xfrm>
            <a:off x="4343400" y="1036020"/>
            <a:ext cx="457200" cy="441325"/>
          </a:xfrm>
        </p:spPr>
        <p:txBody>
          <a:bodyPr/>
          <a:lstStyle/>
          <a:p>
            <a:fld id="{FDF6D146-527A-435A-8960-F6B8E5B0A4E3}" type="slidenum">
              <a:rPr lang="en-CA" smtClean="0"/>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79599A92-60A9-4C4B-83CD-C6D6BFBCE40B}" type="datetimeFigureOut">
              <a:rPr lang="en-CA" smtClean="0"/>
              <a:t>2018-12-10</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FDF6D146-527A-435A-8960-F6B8E5B0A4E3}"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FDF6D146-527A-435A-8960-F6B8E5B0A4E3}" type="slidenum">
              <a:rPr lang="en-CA" smtClean="0"/>
              <a:t>‹#›</a:t>
            </a:fld>
            <a:endParaRPr lang="en-C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9599A92-60A9-4C4B-83CD-C6D6BFBCE40B}" type="datetimeFigureOut">
              <a:rPr lang="en-CA" smtClean="0"/>
              <a:t>2018-12-10</a:t>
            </a:fld>
            <a:endParaRPr lang="en-CA"/>
          </a:p>
        </p:txBody>
      </p:sp>
      <p:sp>
        <p:nvSpPr>
          <p:cNvPr id="6" name="Footer Placeholder 5"/>
          <p:cNvSpPr>
            <a:spLocks noGrp="1"/>
          </p:cNvSpPr>
          <p:nvPr>
            <p:ph type="ftr" sz="quarter" idx="11"/>
          </p:nvPr>
        </p:nvSpPr>
        <p:spPr>
          <a:xfrm>
            <a:off x="301752" y="6410848"/>
            <a:ext cx="3383280" cy="365760"/>
          </a:xfrm>
        </p:spPr>
        <p:txBody>
          <a:bodyPr/>
          <a:lstStyle/>
          <a:p>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FDF6D146-527A-435A-8960-F6B8E5B0A4E3}" type="slidenum">
              <a:rPr lang="en-CA" smtClean="0"/>
              <a:t>‹#›</a:t>
            </a:fld>
            <a:endParaRPr lang="en-C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79599A92-60A9-4C4B-83CD-C6D6BFBCE40B}" type="datetimeFigureOut">
              <a:rPr lang="en-CA" smtClean="0"/>
              <a:t>2018-12-10</a:t>
            </a:fld>
            <a:endParaRPr lang="en-CA"/>
          </a:p>
        </p:txBody>
      </p:sp>
      <p:sp>
        <p:nvSpPr>
          <p:cNvPr id="6" name="Footer Placeholder 5"/>
          <p:cNvSpPr>
            <a:spLocks noGrp="1"/>
          </p:cNvSpPr>
          <p:nvPr>
            <p:ph type="ftr" sz="quarter" idx="11"/>
          </p:nvPr>
        </p:nvSpPr>
        <p:spPr>
          <a:xfrm>
            <a:off x="301752" y="6410848"/>
            <a:ext cx="3584448" cy="365760"/>
          </a:xfrm>
        </p:spPr>
        <p:txBody>
          <a:bodyPr/>
          <a:lstStyle/>
          <a:p>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9599A92-60A9-4C4B-83CD-C6D6BFBCE40B}" type="datetimeFigureOut">
              <a:rPr lang="en-CA" smtClean="0"/>
              <a:t>2018-12-10</a:t>
            </a:fld>
            <a:endParaRPr lang="en-C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CA"/>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DF6D146-527A-435A-8960-F6B8E5B0A4E3}" type="slidenum">
              <a:rPr lang="en-CA" smtClean="0"/>
              <a:t>‹#›</a:t>
            </a:fld>
            <a:endParaRPr lang="en-C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ontario.ca/laws/regulation/r18468?_ga=2.75088338.1349711710.1542316026-342828677.1542316026"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03648" y="3645024"/>
            <a:ext cx="6400800" cy="1752600"/>
          </a:xfrm>
        </p:spPr>
        <p:txBody>
          <a:bodyPr/>
          <a:lstStyle/>
          <a:p>
            <a:r>
              <a:rPr lang="en-CA" b="0" dirty="0"/>
              <a:t>A presentation by </a:t>
            </a:r>
          </a:p>
          <a:p>
            <a:r>
              <a:rPr lang="en-CA" dirty="0"/>
              <a:t>Barriston LLP</a:t>
            </a:r>
          </a:p>
          <a:p>
            <a:r>
              <a:rPr lang="en-CA" dirty="0"/>
              <a:t>Sarah Hahn</a:t>
            </a:r>
          </a:p>
        </p:txBody>
      </p:sp>
      <p:sp>
        <p:nvSpPr>
          <p:cNvPr id="2" name="Title 1"/>
          <p:cNvSpPr>
            <a:spLocks noGrp="1"/>
          </p:cNvSpPr>
          <p:nvPr>
            <p:ph type="ctrTitle"/>
          </p:nvPr>
        </p:nvSpPr>
        <p:spPr/>
        <p:txBody>
          <a:bodyPr>
            <a:normAutofit/>
          </a:bodyPr>
          <a:lstStyle/>
          <a:p>
            <a:r>
              <a:rPr lang="en-CA" u="sng" dirty="0"/>
              <a:t>Municipal Regulation of Cannabis</a:t>
            </a:r>
            <a:endParaRPr lang="en-CA" dirty="0"/>
          </a:p>
        </p:txBody>
      </p:sp>
      <p:pic>
        <p:nvPicPr>
          <p:cNvPr id="5" name="Picture 4"/>
          <p:cNvPicPr>
            <a:picLocks noChangeAspect="1"/>
          </p:cNvPicPr>
          <p:nvPr/>
        </p:nvPicPr>
        <p:blipFill>
          <a:blip r:embed="rId3"/>
          <a:stretch>
            <a:fillRect/>
          </a:stretch>
        </p:blipFill>
        <p:spPr>
          <a:xfrm>
            <a:off x="8100392" y="188640"/>
            <a:ext cx="865480" cy="865480"/>
          </a:xfrm>
          <a:prstGeom prst="rect">
            <a:avLst/>
          </a:prstGeom>
        </p:spPr>
      </p:pic>
    </p:spTree>
    <p:extLst>
      <p:ext uri="{BB962C8B-B14F-4D97-AF65-F5344CB8AC3E}">
        <p14:creationId xmlns:p14="http://schemas.microsoft.com/office/powerpoint/2010/main" val="1705166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solidFill>
                  <a:schemeClr val="accent1"/>
                </a:solidFill>
              </a:rPr>
              <a:t>Regulating Production Facilities</a:t>
            </a:r>
          </a:p>
        </p:txBody>
      </p:sp>
      <p:sp>
        <p:nvSpPr>
          <p:cNvPr id="3" name="Content Placeholder 2"/>
          <p:cNvSpPr>
            <a:spLocks noGrp="1"/>
          </p:cNvSpPr>
          <p:nvPr>
            <p:ph sz="quarter" idx="1"/>
          </p:nvPr>
        </p:nvSpPr>
        <p:spPr/>
        <p:txBody>
          <a:bodyPr>
            <a:normAutofit/>
          </a:bodyPr>
          <a:lstStyle/>
          <a:p>
            <a:endParaRPr lang="en-CA" dirty="0"/>
          </a:p>
          <a:p>
            <a:r>
              <a:rPr lang="en-CA" dirty="0"/>
              <a:t>Municipalities should be defining ‘Production Facilities’ in their ZBL and should set out the appropriate zones for such uses. </a:t>
            </a:r>
          </a:p>
          <a:p>
            <a:endParaRPr lang="en-CA" dirty="0"/>
          </a:p>
          <a:p>
            <a:r>
              <a:rPr lang="en-CA" dirty="0"/>
              <a:t>Alternatively, a municipality can define the use and not set out a zone, requiring a ZBLA before such a use can occur.</a:t>
            </a:r>
          </a:p>
          <a:p>
            <a:pPr marL="0" indent="0">
              <a:buNone/>
            </a:pPr>
            <a:endParaRPr lang="en-CA" dirty="0"/>
          </a:p>
          <a:p>
            <a:pPr marL="0" indent="0">
              <a:buNone/>
            </a:pPr>
            <a:endParaRPr lang="en-CA" dirty="0"/>
          </a:p>
        </p:txBody>
      </p:sp>
      <p:pic>
        <p:nvPicPr>
          <p:cNvPr id="4" name="Picture 3"/>
          <p:cNvPicPr>
            <a:picLocks noChangeAspect="1"/>
          </p:cNvPicPr>
          <p:nvPr/>
        </p:nvPicPr>
        <p:blipFill>
          <a:blip r:embed="rId3"/>
          <a:stretch>
            <a:fillRect/>
          </a:stretch>
        </p:blipFill>
        <p:spPr>
          <a:xfrm>
            <a:off x="8100392" y="188640"/>
            <a:ext cx="865480" cy="865480"/>
          </a:xfrm>
          <a:prstGeom prst="rect">
            <a:avLst/>
          </a:prstGeom>
        </p:spPr>
      </p:pic>
    </p:spTree>
    <p:extLst>
      <p:ext uri="{BB962C8B-B14F-4D97-AF65-F5344CB8AC3E}">
        <p14:creationId xmlns:p14="http://schemas.microsoft.com/office/powerpoint/2010/main" val="2102284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solidFill>
                  <a:schemeClr val="accent1"/>
                </a:solidFill>
              </a:rPr>
              <a:t>Regulation 468/18</a:t>
            </a:r>
          </a:p>
        </p:txBody>
      </p:sp>
      <p:sp>
        <p:nvSpPr>
          <p:cNvPr id="3" name="Content Placeholder 2"/>
          <p:cNvSpPr>
            <a:spLocks noGrp="1"/>
          </p:cNvSpPr>
          <p:nvPr>
            <p:ph sz="quarter" idx="1"/>
          </p:nvPr>
        </p:nvSpPr>
        <p:spPr/>
        <p:txBody>
          <a:bodyPr>
            <a:normAutofit/>
          </a:bodyPr>
          <a:lstStyle/>
          <a:p>
            <a:endParaRPr lang="en-CA" dirty="0"/>
          </a:p>
          <a:p>
            <a:r>
              <a:rPr lang="en-CA" i="1" dirty="0">
                <a:hlinkClick r:id="rId3"/>
              </a:rPr>
              <a:t>https://www.ontario.ca/laws/regulation/r18468?_ga=2.75088338.1349711710.1542316026-342828677.1542316026</a:t>
            </a:r>
            <a:endParaRPr lang="en-CA" i="1" dirty="0"/>
          </a:p>
          <a:p>
            <a:endParaRPr lang="en-CA" i="1" dirty="0"/>
          </a:p>
          <a:p>
            <a:r>
              <a:rPr lang="en-CA" i="1" dirty="0"/>
              <a:t>Regulation was released Wednesday evening. </a:t>
            </a:r>
          </a:p>
          <a:p>
            <a:r>
              <a:rPr lang="en-CA" i="1" dirty="0"/>
              <a:t>To be proclaimed </a:t>
            </a:r>
            <a:r>
              <a:rPr lang="en-CA" i="1"/>
              <a:t>today.</a:t>
            </a:r>
            <a:endParaRPr lang="en-CA" i="1" dirty="0"/>
          </a:p>
        </p:txBody>
      </p:sp>
      <p:pic>
        <p:nvPicPr>
          <p:cNvPr id="4" name="Picture 3"/>
          <p:cNvPicPr>
            <a:picLocks noChangeAspect="1"/>
          </p:cNvPicPr>
          <p:nvPr/>
        </p:nvPicPr>
        <p:blipFill>
          <a:blip r:embed="rId4"/>
          <a:stretch>
            <a:fillRect/>
          </a:stretch>
        </p:blipFill>
        <p:spPr>
          <a:xfrm>
            <a:off x="8100392" y="188640"/>
            <a:ext cx="865480" cy="865480"/>
          </a:xfrm>
          <a:prstGeom prst="rect">
            <a:avLst/>
          </a:prstGeom>
        </p:spPr>
      </p:pic>
    </p:spTree>
    <p:extLst>
      <p:ext uri="{BB962C8B-B14F-4D97-AF65-F5344CB8AC3E}">
        <p14:creationId xmlns:p14="http://schemas.microsoft.com/office/powerpoint/2010/main" val="798948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solidFill>
                  <a:schemeClr val="accent1"/>
                </a:solidFill>
              </a:rPr>
              <a:t>Regulation 468/18</a:t>
            </a:r>
          </a:p>
        </p:txBody>
      </p:sp>
      <p:sp>
        <p:nvSpPr>
          <p:cNvPr id="3" name="Content Placeholder 2"/>
          <p:cNvSpPr>
            <a:spLocks noGrp="1"/>
          </p:cNvSpPr>
          <p:nvPr>
            <p:ph sz="quarter" idx="1"/>
          </p:nvPr>
        </p:nvSpPr>
        <p:spPr/>
        <p:txBody>
          <a:bodyPr>
            <a:normAutofit/>
          </a:bodyPr>
          <a:lstStyle/>
          <a:p>
            <a:endParaRPr lang="en-CA" dirty="0"/>
          </a:p>
          <a:p>
            <a:r>
              <a:rPr lang="en-CA" dirty="0"/>
              <a:t>A cannabis retail store is authorized to be open to the public between 9:00 a.m. and 11:00 p.m. on any day.</a:t>
            </a:r>
          </a:p>
          <a:p>
            <a:endParaRPr lang="en-CA" i="1" dirty="0"/>
          </a:p>
        </p:txBody>
      </p:sp>
      <p:pic>
        <p:nvPicPr>
          <p:cNvPr id="4" name="Picture 3"/>
          <p:cNvPicPr>
            <a:picLocks noChangeAspect="1"/>
          </p:cNvPicPr>
          <p:nvPr/>
        </p:nvPicPr>
        <p:blipFill>
          <a:blip r:embed="rId3"/>
          <a:stretch>
            <a:fillRect/>
          </a:stretch>
        </p:blipFill>
        <p:spPr>
          <a:xfrm>
            <a:off x="8100392" y="188640"/>
            <a:ext cx="865480" cy="865480"/>
          </a:xfrm>
          <a:prstGeom prst="rect">
            <a:avLst/>
          </a:prstGeom>
        </p:spPr>
      </p:pic>
    </p:spTree>
    <p:extLst>
      <p:ext uri="{BB962C8B-B14F-4D97-AF65-F5344CB8AC3E}">
        <p14:creationId xmlns:p14="http://schemas.microsoft.com/office/powerpoint/2010/main" val="1116401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solidFill>
                  <a:schemeClr val="accent1"/>
                </a:solidFill>
              </a:rPr>
              <a:t>Regulation 468/18</a:t>
            </a:r>
          </a:p>
        </p:txBody>
      </p:sp>
      <p:sp>
        <p:nvSpPr>
          <p:cNvPr id="3" name="Content Placeholder 2"/>
          <p:cNvSpPr>
            <a:spLocks noGrp="1"/>
          </p:cNvSpPr>
          <p:nvPr>
            <p:ph sz="quarter" idx="1"/>
          </p:nvPr>
        </p:nvSpPr>
        <p:spPr/>
        <p:txBody>
          <a:bodyPr>
            <a:normAutofit/>
          </a:bodyPr>
          <a:lstStyle/>
          <a:p>
            <a:pPr marL="0" indent="0">
              <a:buNone/>
            </a:pPr>
            <a:r>
              <a:rPr lang="en-CA" b="1" dirty="0"/>
              <a:t>Cannabis retail store requirements</a:t>
            </a:r>
          </a:p>
          <a:p>
            <a:endParaRPr lang="en-CA" dirty="0"/>
          </a:p>
          <a:p>
            <a:r>
              <a:rPr lang="en-CA" dirty="0"/>
              <a:t>The retail space where cannabis is sold must be enclosed by walls separating it from any other commercial establishment or activity and from any outdoor area.</a:t>
            </a:r>
          </a:p>
          <a:p>
            <a:endParaRPr lang="en-CA" dirty="0"/>
          </a:p>
          <a:p>
            <a:endParaRPr lang="en-CA" dirty="0"/>
          </a:p>
          <a:p>
            <a:endParaRPr lang="en-CA" dirty="0"/>
          </a:p>
          <a:p>
            <a:endParaRPr lang="en-CA" i="1" dirty="0"/>
          </a:p>
        </p:txBody>
      </p:sp>
      <p:pic>
        <p:nvPicPr>
          <p:cNvPr id="4" name="Picture 3"/>
          <p:cNvPicPr>
            <a:picLocks noChangeAspect="1"/>
          </p:cNvPicPr>
          <p:nvPr/>
        </p:nvPicPr>
        <p:blipFill>
          <a:blip r:embed="rId3"/>
          <a:stretch>
            <a:fillRect/>
          </a:stretch>
        </p:blipFill>
        <p:spPr>
          <a:xfrm>
            <a:off x="8100392" y="188640"/>
            <a:ext cx="865480" cy="865480"/>
          </a:xfrm>
          <a:prstGeom prst="rect">
            <a:avLst/>
          </a:prstGeom>
        </p:spPr>
      </p:pic>
    </p:spTree>
    <p:extLst>
      <p:ext uri="{BB962C8B-B14F-4D97-AF65-F5344CB8AC3E}">
        <p14:creationId xmlns:p14="http://schemas.microsoft.com/office/powerpoint/2010/main" val="153905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solidFill>
                  <a:schemeClr val="accent1"/>
                </a:solidFill>
              </a:rPr>
              <a:t>Regulation 468/18</a:t>
            </a:r>
          </a:p>
        </p:txBody>
      </p:sp>
      <p:sp>
        <p:nvSpPr>
          <p:cNvPr id="3" name="Content Placeholder 2"/>
          <p:cNvSpPr>
            <a:spLocks noGrp="1"/>
          </p:cNvSpPr>
          <p:nvPr>
            <p:ph sz="quarter" idx="1"/>
          </p:nvPr>
        </p:nvSpPr>
        <p:spPr/>
        <p:txBody>
          <a:bodyPr>
            <a:normAutofit/>
          </a:bodyPr>
          <a:lstStyle/>
          <a:p>
            <a:endParaRPr lang="en-CA" dirty="0"/>
          </a:p>
          <a:p>
            <a:r>
              <a:rPr lang="en-CA" dirty="0"/>
              <a:t>A retail store may only sell three things:</a:t>
            </a:r>
          </a:p>
          <a:p>
            <a:endParaRPr lang="en-CA" dirty="0"/>
          </a:p>
          <a:p>
            <a:pPr marL="514350" indent="-514350">
              <a:buFont typeface="+mj-lt"/>
              <a:buAutoNum type="arabicPeriod"/>
            </a:pPr>
            <a:r>
              <a:rPr lang="en-CA" dirty="0"/>
              <a:t>Cannabis that was purchased by the holder directly from the Ontario Cannabis Retail Corporation;</a:t>
            </a:r>
          </a:p>
          <a:p>
            <a:pPr marL="514350" indent="-514350">
              <a:buFont typeface="+mj-lt"/>
              <a:buAutoNum type="arabicPeriod"/>
            </a:pPr>
            <a:r>
              <a:rPr lang="en-CA" dirty="0"/>
              <a:t>Cannabis accessories;</a:t>
            </a:r>
          </a:p>
          <a:p>
            <a:pPr marL="514350" indent="-514350">
              <a:buFont typeface="+mj-lt"/>
              <a:buAutoNum type="arabicPeriod"/>
            </a:pPr>
            <a:r>
              <a:rPr lang="en-CA" dirty="0"/>
              <a:t>Shopping bags</a:t>
            </a:r>
          </a:p>
          <a:p>
            <a:pPr marL="0" indent="0">
              <a:buNone/>
            </a:pPr>
            <a:endParaRPr lang="en-CA" i="1" dirty="0"/>
          </a:p>
        </p:txBody>
      </p:sp>
      <p:pic>
        <p:nvPicPr>
          <p:cNvPr id="4" name="Picture 3"/>
          <p:cNvPicPr>
            <a:picLocks noChangeAspect="1"/>
          </p:cNvPicPr>
          <p:nvPr/>
        </p:nvPicPr>
        <p:blipFill>
          <a:blip r:embed="rId3"/>
          <a:stretch>
            <a:fillRect/>
          </a:stretch>
        </p:blipFill>
        <p:spPr>
          <a:xfrm>
            <a:off x="8100392" y="188640"/>
            <a:ext cx="865480" cy="865480"/>
          </a:xfrm>
          <a:prstGeom prst="rect">
            <a:avLst/>
          </a:prstGeom>
        </p:spPr>
      </p:pic>
    </p:spTree>
    <p:extLst>
      <p:ext uri="{BB962C8B-B14F-4D97-AF65-F5344CB8AC3E}">
        <p14:creationId xmlns:p14="http://schemas.microsoft.com/office/powerpoint/2010/main" val="736415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solidFill>
                  <a:schemeClr val="accent1"/>
                </a:solidFill>
              </a:rPr>
              <a:t>Regulation 468/18</a:t>
            </a:r>
          </a:p>
        </p:txBody>
      </p:sp>
      <p:sp>
        <p:nvSpPr>
          <p:cNvPr id="3" name="Content Placeholder 2"/>
          <p:cNvSpPr>
            <a:spLocks noGrp="1"/>
          </p:cNvSpPr>
          <p:nvPr>
            <p:ph sz="quarter" idx="1"/>
          </p:nvPr>
        </p:nvSpPr>
        <p:spPr/>
        <p:txBody>
          <a:bodyPr>
            <a:normAutofit/>
          </a:bodyPr>
          <a:lstStyle/>
          <a:p>
            <a:r>
              <a:rPr lang="en-CA" dirty="0"/>
              <a:t>A proposed cannabis retail store may not be located closer than 150 metres from a school or a private school as defined in the </a:t>
            </a:r>
            <a:r>
              <a:rPr lang="en-CA" i="1" dirty="0"/>
              <a:t>Education Act. </a:t>
            </a:r>
            <a:endParaRPr lang="en-CA" dirty="0"/>
          </a:p>
          <a:p>
            <a:endParaRPr lang="en-CA" i="1" dirty="0"/>
          </a:p>
          <a:p>
            <a:r>
              <a:rPr lang="en-CA" dirty="0"/>
              <a:t>Under the </a:t>
            </a:r>
            <a:r>
              <a:rPr lang="en-CA" i="1" dirty="0"/>
              <a:t>Education Act</a:t>
            </a:r>
            <a:r>
              <a:rPr lang="en-CA" dirty="0"/>
              <a:t>, “school” means an elementary or secondary school. </a:t>
            </a:r>
          </a:p>
        </p:txBody>
      </p:sp>
      <p:pic>
        <p:nvPicPr>
          <p:cNvPr id="4" name="Picture 3"/>
          <p:cNvPicPr>
            <a:picLocks noChangeAspect="1"/>
          </p:cNvPicPr>
          <p:nvPr/>
        </p:nvPicPr>
        <p:blipFill>
          <a:blip r:embed="rId3"/>
          <a:stretch>
            <a:fillRect/>
          </a:stretch>
        </p:blipFill>
        <p:spPr>
          <a:xfrm>
            <a:off x="8100392" y="188640"/>
            <a:ext cx="865480" cy="865480"/>
          </a:xfrm>
          <a:prstGeom prst="rect">
            <a:avLst/>
          </a:prstGeom>
        </p:spPr>
      </p:pic>
    </p:spTree>
    <p:extLst>
      <p:ext uri="{BB962C8B-B14F-4D97-AF65-F5344CB8AC3E}">
        <p14:creationId xmlns:p14="http://schemas.microsoft.com/office/powerpoint/2010/main" val="2074296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solidFill>
                  <a:schemeClr val="accent1"/>
                </a:solidFill>
              </a:rPr>
              <a:t>Cannabis Licence Act, 2018</a:t>
            </a:r>
          </a:p>
        </p:txBody>
      </p:sp>
      <p:sp>
        <p:nvSpPr>
          <p:cNvPr id="3" name="Content Placeholder 2"/>
          <p:cNvSpPr>
            <a:spLocks noGrp="1"/>
          </p:cNvSpPr>
          <p:nvPr>
            <p:ph sz="quarter" idx="1"/>
          </p:nvPr>
        </p:nvSpPr>
        <p:spPr/>
        <p:txBody>
          <a:bodyPr>
            <a:normAutofit/>
          </a:bodyPr>
          <a:lstStyle/>
          <a:p>
            <a:r>
              <a:rPr lang="en-US" dirty="0"/>
              <a:t>The </a:t>
            </a:r>
            <a:r>
              <a:rPr lang="en-US" i="1" dirty="0"/>
              <a:t>Cannabis </a:t>
            </a:r>
            <a:r>
              <a:rPr lang="en-US" i="1" dirty="0" err="1"/>
              <a:t>Licence</a:t>
            </a:r>
            <a:r>
              <a:rPr lang="en-US" i="1" dirty="0"/>
              <a:t> Act, 2018</a:t>
            </a:r>
            <a:r>
              <a:rPr lang="en-US" dirty="0"/>
              <a:t>, S.O. 2018, c. 12, Sched. 2 stipulates that a municipality has no power to </a:t>
            </a:r>
            <a:r>
              <a:rPr lang="en-US" dirty="0" err="1"/>
              <a:t>licence</a:t>
            </a:r>
            <a:r>
              <a:rPr lang="en-US" dirty="0"/>
              <a:t> and regulate cannabis retail stores. </a:t>
            </a:r>
          </a:p>
          <a:p>
            <a:endParaRPr lang="en-US" dirty="0"/>
          </a:p>
          <a:p>
            <a:r>
              <a:rPr lang="en-US" dirty="0"/>
              <a:t>The first retail stores are anticipated to be operational on April 1, 2019 and will be privately run. </a:t>
            </a:r>
            <a:endParaRPr lang="en-CA" dirty="0"/>
          </a:p>
          <a:p>
            <a:endParaRPr lang="en-CA" i="1" dirty="0"/>
          </a:p>
        </p:txBody>
      </p:sp>
      <p:pic>
        <p:nvPicPr>
          <p:cNvPr id="4" name="Picture 3"/>
          <p:cNvPicPr>
            <a:picLocks noChangeAspect="1"/>
          </p:cNvPicPr>
          <p:nvPr/>
        </p:nvPicPr>
        <p:blipFill>
          <a:blip r:embed="rId3"/>
          <a:stretch>
            <a:fillRect/>
          </a:stretch>
        </p:blipFill>
        <p:spPr>
          <a:xfrm>
            <a:off x="8100392" y="188640"/>
            <a:ext cx="865480" cy="865480"/>
          </a:xfrm>
          <a:prstGeom prst="rect">
            <a:avLst/>
          </a:prstGeom>
        </p:spPr>
      </p:pic>
    </p:spTree>
    <p:extLst>
      <p:ext uri="{BB962C8B-B14F-4D97-AF65-F5344CB8AC3E}">
        <p14:creationId xmlns:p14="http://schemas.microsoft.com/office/powerpoint/2010/main" val="530378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solidFill>
                  <a:schemeClr val="accent1"/>
                </a:solidFill>
              </a:rPr>
              <a:t>Cannabis Licence Act, 2018</a:t>
            </a:r>
          </a:p>
        </p:txBody>
      </p:sp>
      <p:sp>
        <p:nvSpPr>
          <p:cNvPr id="3" name="Content Placeholder 2"/>
          <p:cNvSpPr>
            <a:spLocks noGrp="1"/>
          </p:cNvSpPr>
          <p:nvPr>
            <p:ph sz="quarter" idx="1"/>
          </p:nvPr>
        </p:nvSpPr>
        <p:spPr/>
        <p:txBody>
          <a:bodyPr>
            <a:normAutofit/>
          </a:bodyPr>
          <a:lstStyle/>
          <a:p>
            <a:endParaRPr lang="en-CA" dirty="0"/>
          </a:p>
          <a:p>
            <a:pPr marL="0" indent="0">
              <a:buNone/>
            </a:pPr>
            <a:r>
              <a:rPr lang="en-US" b="1" dirty="0"/>
              <a:t>Restrictions on by-law making authority</a:t>
            </a:r>
            <a:endParaRPr lang="en-CA" dirty="0"/>
          </a:p>
          <a:p>
            <a:pPr marL="0" indent="0">
              <a:buNone/>
            </a:pPr>
            <a:r>
              <a:rPr lang="en-US" dirty="0"/>
              <a:t>Business licensing by-laws</a:t>
            </a:r>
            <a:endParaRPr lang="en-CA" dirty="0"/>
          </a:p>
          <a:p>
            <a:pPr marL="0" indent="0">
              <a:buNone/>
            </a:pPr>
            <a:endParaRPr lang="en-US" b="1" dirty="0"/>
          </a:p>
          <a:p>
            <a:pPr marL="0" indent="0">
              <a:buNone/>
            </a:pPr>
            <a:r>
              <a:rPr lang="en-US" b="1" dirty="0"/>
              <a:t>42 </a:t>
            </a:r>
            <a:r>
              <a:rPr lang="en-US" dirty="0"/>
              <a:t>(1) The authority to pass a business licensing by-law within the meaning of the </a:t>
            </a:r>
            <a:r>
              <a:rPr lang="en-US" i="1" dirty="0"/>
              <a:t>Municipal Act, 2001 </a:t>
            </a:r>
            <a:r>
              <a:rPr lang="en-US" dirty="0"/>
              <a:t>or a bylaw</a:t>
            </a:r>
            <a:r>
              <a:rPr lang="en-CA" dirty="0"/>
              <a:t> </a:t>
            </a:r>
            <a:r>
              <a:rPr lang="en-US" dirty="0">
                <a:solidFill>
                  <a:srgbClr val="FF0000"/>
                </a:solidFill>
              </a:rPr>
              <a:t>does not include the authority to</a:t>
            </a:r>
            <a:r>
              <a:rPr lang="en-CA" dirty="0">
                <a:solidFill>
                  <a:srgbClr val="FF0000"/>
                </a:solidFill>
              </a:rPr>
              <a:t> </a:t>
            </a:r>
            <a:r>
              <a:rPr lang="en-US" dirty="0">
                <a:solidFill>
                  <a:srgbClr val="FF0000"/>
                </a:solidFill>
              </a:rPr>
              <a:t>pass a by-law providing for a system of </a:t>
            </a:r>
            <a:r>
              <a:rPr lang="en-US" dirty="0" err="1">
                <a:solidFill>
                  <a:srgbClr val="FF0000"/>
                </a:solidFill>
              </a:rPr>
              <a:t>licences</a:t>
            </a:r>
            <a:r>
              <a:rPr lang="en-US" dirty="0">
                <a:solidFill>
                  <a:srgbClr val="FF0000"/>
                </a:solidFill>
              </a:rPr>
              <a:t> respecting the sale of cannabis</a:t>
            </a:r>
            <a:r>
              <a:rPr lang="en-US" dirty="0"/>
              <a:t>, holders of a </a:t>
            </a:r>
            <a:r>
              <a:rPr lang="en-US" dirty="0" err="1"/>
              <a:t>licence</a:t>
            </a:r>
            <a:r>
              <a:rPr lang="en-US" dirty="0"/>
              <a:t> or authorization issued under this Act </a:t>
            </a:r>
            <a:r>
              <a:rPr lang="en-US" dirty="0">
                <a:solidFill>
                  <a:srgbClr val="FF0000"/>
                </a:solidFill>
              </a:rPr>
              <a:t>or cannabis retail stores</a:t>
            </a:r>
            <a:r>
              <a:rPr lang="en-US" dirty="0"/>
              <a:t>.</a:t>
            </a:r>
            <a:endParaRPr lang="en-CA" dirty="0"/>
          </a:p>
          <a:p>
            <a:endParaRPr lang="en-CA" i="1" dirty="0"/>
          </a:p>
        </p:txBody>
      </p:sp>
      <p:pic>
        <p:nvPicPr>
          <p:cNvPr id="4" name="Picture 3"/>
          <p:cNvPicPr>
            <a:picLocks noChangeAspect="1"/>
          </p:cNvPicPr>
          <p:nvPr/>
        </p:nvPicPr>
        <p:blipFill>
          <a:blip r:embed="rId3"/>
          <a:stretch>
            <a:fillRect/>
          </a:stretch>
        </p:blipFill>
        <p:spPr>
          <a:xfrm>
            <a:off x="8100392" y="188640"/>
            <a:ext cx="865480" cy="865480"/>
          </a:xfrm>
          <a:prstGeom prst="rect">
            <a:avLst/>
          </a:prstGeom>
        </p:spPr>
      </p:pic>
    </p:spTree>
    <p:extLst>
      <p:ext uri="{BB962C8B-B14F-4D97-AF65-F5344CB8AC3E}">
        <p14:creationId xmlns:p14="http://schemas.microsoft.com/office/powerpoint/2010/main" val="4074648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solidFill>
                  <a:schemeClr val="accent1"/>
                </a:solidFill>
              </a:rPr>
              <a:t>Cannabis Licence Act, 2018</a:t>
            </a:r>
          </a:p>
        </p:txBody>
      </p:sp>
      <p:sp>
        <p:nvSpPr>
          <p:cNvPr id="3" name="Content Placeholder 2"/>
          <p:cNvSpPr>
            <a:spLocks noGrp="1"/>
          </p:cNvSpPr>
          <p:nvPr>
            <p:ph sz="quarter" idx="1"/>
          </p:nvPr>
        </p:nvSpPr>
        <p:spPr/>
        <p:txBody>
          <a:bodyPr>
            <a:normAutofit/>
          </a:bodyPr>
          <a:lstStyle/>
          <a:p>
            <a:r>
              <a:rPr lang="en-US" dirty="0"/>
              <a:t>By-laws cannot be passed to regulate these cannabis retail stores, including zoning regulations.</a:t>
            </a:r>
          </a:p>
          <a:p>
            <a:pPr marL="0" indent="0">
              <a:buNone/>
            </a:pPr>
            <a:endParaRPr lang="en-US" b="1" dirty="0"/>
          </a:p>
          <a:p>
            <a:pPr marL="0" indent="0">
              <a:buNone/>
            </a:pPr>
            <a:r>
              <a:rPr lang="en-US" b="1" dirty="0"/>
              <a:t>42 </a:t>
            </a:r>
            <a:r>
              <a:rPr lang="en-US" dirty="0"/>
              <a:t>(2) The authority to pass a by-law under section 34, 38 or 41 of the </a:t>
            </a:r>
            <a:r>
              <a:rPr lang="en-US" i="1" dirty="0"/>
              <a:t>Planning Act </a:t>
            </a:r>
            <a:r>
              <a:rPr lang="en-US" dirty="0">
                <a:solidFill>
                  <a:srgbClr val="FF0000"/>
                </a:solidFill>
              </a:rPr>
              <a:t>does not include the authority to pass a by-law that has the effect of distinguishing between a use of land,</a:t>
            </a:r>
            <a:r>
              <a:rPr lang="en-US" dirty="0"/>
              <a:t> a building or a structure</a:t>
            </a:r>
            <a:r>
              <a:rPr lang="en-CA" dirty="0"/>
              <a:t> </a:t>
            </a:r>
            <a:r>
              <a:rPr lang="en-US" dirty="0"/>
              <a:t>that includes the sale of cannabis and a use of land, a building or a structure that does not include the sale of cannabis.</a:t>
            </a:r>
            <a:endParaRPr lang="en-CA" dirty="0"/>
          </a:p>
          <a:p>
            <a:endParaRPr lang="en-CA" dirty="0"/>
          </a:p>
          <a:p>
            <a:endParaRPr lang="en-CA" i="1" dirty="0"/>
          </a:p>
        </p:txBody>
      </p:sp>
      <p:pic>
        <p:nvPicPr>
          <p:cNvPr id="4" name="Picture 3"/>
          <p:cNvPicPr>
            <a:picLocks noChangeAspect="1"/>
          </p:cNvPicPr>
          <p:nvPr/>
        </p:nvPicPr>
        <p:blipFill>
          <a:blip r:embed="rId3"/>
          <a:stretch>
            <a:fillRect/>
          </a:stretch>
        </p:blipFill>
        <p:spPr>
          <a:xfrm>
            <a:off x="8100392" y="188640"/>
            <a:ext cx="865480" cy="865480"/>
          </a:xfrm>
          <a:prstGeom prst="rect">
            <a:avLst/>
          </a:prstGeom>
        </p:spPr>
      </p:pic>
    </p:spTree>
    <p:extLst>
      <p:ext uri="{BB962C8B-B14F-4D97-AF65-F5344CB8AC3E}">
        <p14:creationId xmlns:p14="http://schemas.microsoft.com/office/powerpoint/2010/main" val="1500598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solidFill>
                  <a:schemeClr val="accent1"/>
                </a:solidFill>
              </a:rPr>
              <a:t>Opting-out by January 22, 2019</a:t>
            </a:r>
          </a:p>
        </p:txBody>
      </p:sp>
      <p:sp>
        <p:nvSpPr>
          <p:cNvPr id="3" name="Content Placeholder 2"/>
          <p:cNvSpPr>
            <a:spLocks noGrp="1"/>
          </p:cNvSpPr>
          <p:nvPr>
            <p:ph sz="quarter" idx="1"/>
          </p:nvPr>
        </p:nvSpPr>
        <p:spPr/>
        <p:txBody>
          <a:bodyPr>
            <a:normAutofit/>
          </a:bodyPr>
          <a:lstStyle/>
          <a:p>
            <a:endParaRPr lang="en-CA" dirty="0"/>
          </a:p>
          <a:p>
            <a:r>
              <a:rPr lang="en-US" dirty="0"/>
              <a:t>The one power that lower-tier municipalities have with these retail stores is the one-time opportunity to opt-out of having stores within its boundaries. </a:t>
            </a:r>
          </a:p>
          <a:p>
            <a:r>
              <a:rPr lang="en-US" b="1" u="sng" dirty="0"/>
              <a:t>The opt-out must be established by the passing of a Council resolution on or before January 22, 2019</a:t>
            </a:r>
            <a:r>
              <a:rPr lang="en-US" dirty="0"/>
              <a:t> and the municipality must provide notice to the Registrar of this. </a:t>
            </a:r>
          </a:p>
          <a:p>
            <a:r>
              <a:rPr lang="en-US" dirty="0"/>
              <a:t>A municipality may later opt-in but opting in cannot be reversed. </a:t>
            </a:r>
            <a:endParaRPr lang="en-CA" dirty="0"/>
          </a:p>
          <a:p>
            <a:endParaRPr lang="en-CA" i="1" dirty="0"/>
          </a:p>
        </p:txBody>
      </p:sp>
      <p:pic>
        <p:nvPicPr>
          <p:cNvPr id="4" name="Picture 3"/>
          <p:cNvPicPr>
            <a:picLocks noChangeAspect="1"/>
          </p:cNvPicPr>
          <p:nvPr/>
        </p:nvPicPr>
        <p:blipFill>
          <a:blip r:embed="rId3"/>
          <a:stretch>
            <a:fillRect/>
          </a:stretch>
        </p:blipFill>
        <p:spPr>
          <a:xfrm>
            <a:off x="8100392" y="188640"/>
            <a:ext cx="865480" cy="865480"/>
          </a:xfrm>
          <a:prstGeom prst="rect">
            <a:avLst/>
          </a:prstGeom>
        </p:spPr>
      </p:pic>
    </p:spTree>
    <p:extLst>
      <p:ext uri="{BB962C8B-B14F-4D97-AF65-F5344CB8AC3E}">
        <p14:creationId xmlns:p14="http://schemas.microsoft.com/office/powerpoint/2010/main" val="3619312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solidFill>
                  <a:schemeClr val="accent1"/>
                </a:solidFill>
              </a:rPr>
              <a:t>Cannabis Licence Act, 2018</a:t>
            </a:r>
          </a:p>
        </p:txBody>
      </p:sp>
      <p:sp>
        <p:nvSpPr>
          <p:cNvPr id="3" name="Content Placeholder 2"/>
          <p:cNvSpPr>
            <a:spLocks noGrp="1"/>
          </p:cNvSpPr>
          <p:nvPr>
            <p:ph sz="quarter" idx="1"/>
          </p:nvPr>
        </p:nvSpPr>
        <p:spPr/>
        <p:txBody>
          <a:bodyPr>
            <a:normAutofit fontScale="85000" lnSpcReduction="20000"/>
          </a:bodyPr>
          <a:lstStyle/>
          <a:p>
            <a:pPr marL="0" indent="0">
              <a:buNone/>
            </a:pPr>
            <a:r>
              <a:rPr lang="en-CA" b="1" dirty="0"/>
              <a:t>41 </a:t>
            </a:r>
            <a:r>
              <a:rPr lang="en-CA" dirty="0"/>
              <a:t>(1) A municipality may, </a:t>
            </a:r>
            <a:r>
              <a:rPr lang="en-CA" dirty="0">
                <a:solidFill>
                  <a:srgbClr val="FF0000"/>
                </a:solidFill>
              </a:rPr>
              <a:t>by resolution </a:t>
            </a:r>
            <a:r>
              <a:rPr lang="en-CA" dirty="0"/>
              <a:t>passed </a:t>
            </a:r>
            <a:r>
              <a:rPr lang="en-CA" dirty="0">
                <a:solidFill>
                  <a:srgbClr val="FF0000"/>
                </a:solidFill>
              </a:rPr>
              <a:t>no later than January 22, 2019</a:t>
            </a:r>
            <a:r>
              <a:rPr lang="en-CA" dirty="0"/>
              <a:t>, </a:t>
            </a:r>
            <a:r>
              <a:rPr lang="en-CA" dirty="0">
                <a:solidFill>
                  <a:srgbClr val="FF0000"/>
                </a:solidFill>
              </a:rPr>
              <a:t>prohibit cannabis retail stores </a:t>
            </a:r>
            <a:r>
              <a:rPr lang="en-CA" dirty="0"/>
              <a:t>from being located in the municipality.</a:t>
            </a:r>
          </a:p>
          <a:p>
            <a:pPr marL="0" indent="0">
              <a:buNone/>
            </a:pPr>
            <a:r>
              <a:rPr lang="en-CA" dirty="0"/>
              <a:t> </a:t>
            </a:r>
          </a:p>
          <a:p>
            <a:pPr marL="0" indent="0">
              <a:buNone/>
            </a:pPr>
            <a:r>
              <a:rPr lang="en-CA" dirty="0"/>
              <a:t>(3) A municipality that has prohibited cannabis retail stores </a:t>
            </a:r>
            <a:r>
              <a:rPr lang="en-CA" dirty="0">
                <a:solidFill>
                  <a:srgbClr val="FF0000"/>
                </a:solidFill>
              </a:rPr>
              <a:t>may, by resolution, lift the prohibition </a:t>
            </a:r>
            <a:r>
              <a:rPr lang="en-CA" dirty="0"/>
              <a:t>and permit cannabis retail stores to be located in the municipality.</a:t>
            </a:r>
          </a:p>
          <a:p>
            <a:pPr marL="0" indent="0">
              <a:buNone/>
            </a:pPr>
            <a:endParaRPr lang="en-CA" dirty="0"/>
          </a:p>
          <a:p>
            <a:pPr marL="0" indent="0">
              <a:buNone/>
            </a:pPr>
            <a:r>
              <a:rPr lang="en-CA" dirty="0"/>
              <a:t>(4) A resolution passed for the purposes of subsection (3) is final and </a:t>
            </a:r>
            <a:r>
              <a:rPr lang="en-CA" dirty="0">
                <a:solidFill>
                  <a:srgbClr val="FF0000"/>
                </a:solidFill>
              </a:rPr>
              <a:t>may not be reversed</a:t>
            </a:r>
            <a:r>
              <a:rPr lang="en-CA" dirty="0"/>
              <a:t>.</a:t>
            </a:r>
          </a:p>
          <a:p>
            <a:endParaRPr lang="en-CA" dirty="0"/>
          </a:p>
          <a:p>
            <a:pPr marL="0" indent="0">
              <a:buNone/>
            </a:pPr>
            <a:r>
              <a:rPr lang="en-CA" dirty="0"/>
              <a:t>(5) A municipality </a:t>
            </a:r>
            <a:r>
              <a:rPr lang="en-CA" dirty="0">
                <a:solidFill>
                  <a:srgbClr val="FF0000"/>
                </a:solidFill>
              </a:rPr>
              <a:t>shall provide to the Registrar</a:t>
            </a:r>
            <a:r>
              <a:rPr lang="en-CA" dirty="0"/>
              <a:t>, in the prescribed time and manner, </a:t>
            </a:r>
            <a:r>
              <a:rPr lang="en-CA" dirty="0">
                <a:solidFill>
                  <a:srgbClr val="FF0000"/>
                </a:solidFill>
              </a:rPr>
              <a:t>notice</a:t>
            </a:r>
            <a:r>
              <a:rPr lang="en-CA" dirty="0"/>
              <a:t> of every resolution passed under this section.</a:t>
            </a:r>
          </a:p>
          <a:p>
            <a:endParaRPr lang="en-CA" i="1" dirty="0"/>
          </a:p>
        </p:txBody>
      </p:sp>
      <p:pic>
        <p:nvPicPr>
          <p:cNvPr id="4" name="Picture 3"/>
          <p:cNvPicPr>
            <a:picLocks noChangeAspect="1"/>
          </p:cNvPicPr>
          <p:nvPr/>
        </p:nvPicPr>
        <p:blipFill>
          <a:blip r:embed="rId3"/>
          <a:stretch>
            <a:fillRect/>
          </a:stretch>
        </p:blipFill>
        <p:spPr>
          <a:xfrm>
            <a:off x="8100392" y="188640"/>
            <a:ext cx="865480" cy="865480"/>
          </a:xfrm>
          <a:prstGeom prst="rect">
            <a:avLst/>
          </a:prstGeom>
        </p:spPr>
      </p:pic>
    </p:spTree>
    <p:extLst>
      <p:ext uri="{BB962C8B-B14F-4D97-AF65-F5344CB8AC3E}">
        <p14:creationId xmlns:p14="http://schemas.microsoft.com/office/powerpoint/2010/main" val="741479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solidFill>
                  <a:schemeClr val="accent1"/>
                </a:solidFill>
              </a:rPr>
              <a:t>Regulation 468/18</a:t>
            </a:r>
          </a:p>
        </p:txBody>
      </p:sp>
      <p:sp>
        <p:nvSpPr>
          <p:cNvPr id="3" name="Content Placeholder 2"/>
          <p:cNvSpPr>
            <a:spLocks noGrp="1"/>
          </p:cNvSpPr>
          <p:nvPr>
            <p:ph sz="quarter" idx="1"/>
          </p:nvPr>
        </p:nvSpPr>
        <p:spPr/>
        <p:txBody>
          <a:bodyPr>
            <a:normAutofit fontScale="92500" lnSpcReduction="10000"/>
          </a:bodyPr>
          <a:lstStyle/>
          <a:p>
            <a:pPr marL="0" indent="0">
              <a:buNone/>
            </a:pPr>
            <a:r>
              <a:rPr lang="en-CA" b="1" dirty="0"/>
              <a:t>Matters Respecting Municipalities</a:t>
            </a:r>
          </a:p>
          <a:p>
            <a:pPr marL="0" indent="0">
              <a:buNone/>
            </a:pPr>
            <a:r>
              <a:rPr lang="en-CA" b="1" dirty="0"/>
              <a:t>Notice of resolution</a:t>
            </a:r>
          </a:p>
          <a:p>
            <a:pPr marL="0" indent="0">
              <a:buNone/>
            </a:pPr>
            <a:endParaRPr lang="en-CA" b="1" dirty="0"/>
          </a:p>
          <a:p>
            <a:pPr marL="0" indent="0">
              <a:buNone/>
            </a:pPr>
            <a:r>
              <a:rPr lang="en-CA" b="1" dirty="0"/>
              <a:t>22. </a:t>
            </a:r>
            <a:r>
              <a:rPr lang="en-CA" dirty="0"/>
              <a:t>(1) For the purposes of subsection 41 (5) of the Act, a municipality shall provide to the Registrar written notice of a resolution passed under that section </a:t>
            </a:r>
            <a:r>
              <a:rPr lang="en-CA" dirty="0">
                <a:solidFill>
                  <a:srgbClr val="FF0000"/>
                </a:solidFill>
              </a:rPr>
              <a:t>no later than three business days after the resolution is passed</a:t>
            </a:r>
            <a:r>
              <a:rPr lang="en-CA" dirty="0"/>
              <a:t>.</a:t>
            </a:r>
          </a:p>
          <a:p>
            <a:pPr marL="0" indent="0">
              <a:buNone/>
            </a:pPr>
            <a:endParaRPr lang="en-CA" dirty="0"/>
          </a:p>
          <a:p>
            <a:pPr marL="0" indent="0">
              <a:buNone/>
            </a:pPr>
            <a:r>
              <a:rPr lang="en-CA" dirty="0"/>
              <a:t>(2) Despite subsection (1), notice of a resolution referred to in subsection 41 (1) of the Act </a:t>
            </a:r>
            <a:r>
              <a:rPr lang="en-CA" dirty="0">
                <a:solidFill>
                  <a:srgbClr val="FF0000"/>
                </a:solidFill>
              </a:rPr>
              <a:t>shall not be provided to the Registrar later than January 22, 2019</a:t>
            </a:r>
            <a:r>
              <a:rPr lang="en-CA" dirty="0"/>
              <a:t>.</a:t>
            </a:r>
          </a:p>
        </p:txBody>
      </p:sp>
      <p:pic>
        <p:nvPicPr>
          <p:cNvPr id="4" name="Picture 3"/>
          <p:cNvPicPr>
            <a:picLocks noChangeAspect="1"/>
          </p:cNvPicPr>
          <p:nvPr/>
        </p:nvPicPr>
        <p:blipFill>
          <a:blip r:embed="rId3"/>
          <a:stretch>
            <a:fillRect/>
          </a:stretch>
        </p:blipFill>
        <p:spPr>
          <a:xfrm>
            <a:off x="8100392" y="188640"/>
            <a:ext cx="865480" cy="865480"/>
          </a:xfrm>
          <a:prstGeom prst="rect">
            <a:avLst/>
          </a:prstGeom>
        </p:spPr>
      </p:pic>
    </p:spTree>
    <p:extLst>
      <p:ext uri="{BB962C8B-B14F-4D97-AF65-F5344CB8AC3E}">
        <p14:creationId xmlns:p14="http://schemas.microsoft.com/office/powerpoint/2010/main" val="354310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solidFill>
                  <a:schemeClr val="accent1"/>
                </a:solidFill>
              </a:rPr>
              <a:t>Regulating Production Facilities</a:t>
            </a:r>
          </a:p>
        </p:txBody>
      </p:sp>
      <p:sp>
        <p:nvSpPr>
          <p:cNvPr id="3" name="Content Placeholder 2"/>
          <p:cNvSpPr>
            <a:spLocks noGrp="1"/>
          </p:cNvSpPr>
          <p:nvPr>
            <p:ph sz="quarter" idx="1"/>
          </p:nvPr>
        </p:nvSpPr>
        <p:spPr/>
        <p:txBody>
          <a:bodyPr>
            <a:normAutofit/>
          </a:bodyPr>
          <a:lstStyle/>
          <a:p>
            <a:r>
              <a:rPr lang="en-US" dirty="0"/>
              <a:t>Municipalities may regulate where </a:t>
            </a:r>
            <a:r>
              <a:rPr lang="en-US" u="sng" dirty="0"/>
              <a:t>production facilities</a:t>
            </a:r>
            <a:r>
              <a:rPr lang="en-US" dirty="0"/>
              <a:t> are located through zoning by-laws. </a:t>
            </a:r>
          </a:p>
          <a:p>
            <a:pPr marL="0" indent="0">
              <a:buNone/>
            </a:pPr>
            <a:endParaRPr lang="en-US" dirty="0"/>
          </a:p>
          <a:p>
            <a:r>
              <a:rPr lang="en-US" dirty="0"/>
              <a:t>The municipality may do various things through zoning, such as decide that production facilities are only permitted within certain zones, may specify maximum gross floor area and create minimum setbacks from sensitive uses such as residential uses, hospitals and schools. </a:t>
            </a:r>
            <a:endParaRPr lang="en-CA" dirty="0"/>
          </a:p>
          <a:p>
            <a:endParaRPr lang="en-CA" dirty="0"/>
          </a:p>
          <a:p>
            <a:endParaRPr lang="en-CA" i="1" dirty="0"/>
          </a:p>
        </p:txBody>
      </p:sp>
      <p:pic>
        <p:nvPicPr>
          <p:cNvPr id="4" name="Picture 3"/>
          <p:cNvPicPr>
            <a:picLocks noChangeAspect="1"/>
          </p:cNvPicPr>
          <p:nvPr/>
        </p:nvPicPr>
        <p:blipFill>
          <a:blip r:embed="rId3"/>
          <a:stretch>
            <a:fillRect/>
          </a:stretch>
        </p:blipFill>
        <p:spPr>
          <a:xfrm>
            <a:off x="8100392" y="188640"/>
            <a:ext cx="865480" cy="865480"/>
          </a:xfrm>
          <a:prstGeom prst="rect">
            <a:avLst/>
          </a:prstGeom>
        </p:spPr>
      </p:pic>
    </p:spTree>
    <p:extLst>
      <p:ext uri="{BB962C8B-B14F-4D97-AF65-F5344CB8AC3E}">
        <p14:creationId xmlns:p14="http://schemas.microsoft.com/office/powerpoint/2010/main" val="3848067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solidFill>
                  <a:schemeClr val="accent1"/>
                </a:solidFill>
              </a:rPr>
              <a:t>Regulating Production Facilities</a:t>
            </a:r>
          </a:p>
        </p:txBody>
      </p:sp>
      <p:sp>
        <p:nvSpPr>
          <p:cNvPr id="3" name="Content Placeholder 2"/>
          <p:cNvSpPr>
            <a:spLocks noGrp="1"/>
          </p:cNvSpPr>
          <p:nvPr>
            <p:ph sz="quarter" idx="1"/>
          </p:nvPr>
        </p:nvSpPr>
        <p:spPr/>
        <p:txBody>
          <a:bodyPr>
            <a:normAutofit/>
          </a:bodyPr>
          <a:lstStyle/>
          <a:p>
            <a:endParaRPr lang="en-CA" dirty="0"/>
          </a:p>
          <a:p>
            <a:r>
              <a:rPr lang="en-US" dirty="0"/>
              <a:t>A zoning by-law regulating production facilities will be upheld by courts.</a:t>
            </a:r>
          </a:p>
          <a:p>
            <a:endParaRPr lang="en-US" dirty="0"/>
          </a:p>
          <a:p>
            <a:r>
              <a:rPr lang="en-US" dirty="0"/>
              <a:t>See </a:t>
            </a:r>
            <a:r>
              <a:rPr lang="en-CA" dirty="0"/>
              <a:t>Tay (Township) v Fan, 2018 </a:t>
            </a:r>
            <a:r>
              <a:rPr lang="en-CA" dirty="0" err="1"/>
              <a:t>ONSC</a:t>
            </a:r>
            <a:r>
              <a:rPr lang="en-CA" dirty="0"/>
              <a:t> 6375</a:t>
            </a:r>
            <a:r>
              <a:rPr lang="en-US" dirty="0"/>
              <a:t> </a:t>
            </a:r>
            <a:endParaRPr lang="en-CA" dirty="0"/>
          </a:p>
          <a:p>
            <a:endParaRPr lang="en-CA" i="1" dirty="0"/>
          </a:p>
        </p:txBody>
      </p:sp>
      <p:pic>
        <p:nvPicPr>
          <p:cNvPr id="4" name="Picture 3"/>
          <p:cNvPicPr>
            <a:picLocks noChangeAspect="1"/>
          </p:cNvPicPr>
          <p:nvPr/>
        </p:nvPicPr>
        <p:blipFill>
          <a:blip r:embed="rId3"/>
          <a:stretch>
            <a:fillRect/>
          </a:stretch>
        </p:blipFill>
        <p:spPr>
          <a:xfrm>
            <a:off x="8100392" y="188640"/>
            <a:ext cx="865480" cy="865480"/>
          </a:xfrm>
          <a:prstGeom prst="rect">
            <a:avLst/>
          </a:prstGeom>
        </p:spPr>
      </p:pic>
    </p:spTree>
    <p:extLst>
      <p:ext uri="{BB962C8B-B14F-4D97-AF65-F5344CB8AC3E}">
        <p14:creationId xmlns:p14="http://schemas.microsoft.com/office/powerpoint/2010/main" val="413785392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Civic</Template>
  <TotalTime>11172</TotalTime>
  <Words>736</Words>
  <Application>Microsoft Office PowerPoint</Application>
  <PresentationFormat>On-screen Show (4:3)</PresentationFormat>
  <Paragraphs>93</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Georgia</vt:lpstr>
      <vt:lpstr>Wingdings</vt:lpstr>
      <vt:lpstr>Wingdings 2</vt:lpstr>
      <vt:lpstr>Civic</vt:lpstr>
      <vt:lpstr>Municipal Regulation of Cannabis</vt:lpstr>
      <vt:lpstr>Cannabis Licence Act, 2018</vt:lpstr>
      <vt:lpstr>Cannabis Licence Act, 2018</vt:lpstr>
      <vt:lpstr>Cannabis Licence Act, 2018</vt:lpstr>
      <vt:lpstr>Opting-out by January 22, 2019</vt:lpstr>
      <vt:lpstr>Cannabis Licence Act, 2018</vt:lpstr>
      <vt:lpstr>Regulation 468/18</vt:lpstr>
      <vt:lpstr>Regulating Production Facilities</vt:lpstr>
      <vt:lpstr>Regulating Production Facilities</vt:lpstr>
      <vt:lpstr>Regulating Production Facilities</vt:lpstr>
      <vt:lpstr>Regulation 468/18</vt:lpstr>
      <vt:lpstr>Regulation 468/18</vt:lpstr>
      <vt:lpstr>Regulation 468/18</vt:lpstr>
      <vt:lpstr>Regulation 468/18</vt:lpstr>
      <vt:lpstr>Regulation 468/18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Aggregates 101 The Legal side of</dc:title>
  <dc:creator>Lauren Martin</dc:creator>
  <cp:lastModifiedBy>Donna Van Wyck</cp:lastModifiedBy>
  <cp:revision>205</cp:revision>
  <cp:lastPrinted>2017-11-16T23:19:00Z</cp:lastPrinted>
  <dcterms:created xsi:type="dcterms:W3CDTF">2015-04-20T22:42:54Z</dcterms:created>
  <dcterms:modified xsi:type="dcterms:W3CDTF">2018-12-10T13:51:46Z</dcterms:modified>
</cp:coreProperties>
</file>