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256" r:id="rId2"/>
    <p:sldId id="257" r:id="rId3"/>
    <p:sldId id="258" r:id="rId4"/>
    <p:sldId id="270" r:id="rId5"/>
    <p:sldId id="272" r:id="rId6"/>
    <p:sldId id="273" r:id="rId7"/>
    <p:sldId id="274" r:id="rId8"/>
    <p:sldId id="275" r:id="rId9"/>
    <p:sldId id="276" r:id="rId10"/>
    <p:sldId id="277" r:id="rId11"/>
    <p:sldId id="278" r:id="rId12"/>
    <p:sldId id="281" r:id="rId13"/>
    <p:sldId id="280" r:id="rId14"/>
    <p:sldId id="283" r:id="rId15"/>
    <p:sldId id="284" r:id="rId16"/>
    <p:sldId id="285" r:id="rId17"/>
    <p:sldId id="286" r:id="rId18"/>
    <p:sldId id="287" r:id="rId19"/>
    <p:sldId id="288" r:id="rId20"/>
    <p:sldId id="289" r:id="rId21"/>
    <p:sldId id="279" r:id="rId22"/>
    <p:sldId id="269" r:id="rId23"/>
  </p:sldIdLst>
  <p:sldSz cx="12192000" cy="6858000"/>
  <p:notesSz cx="6881813" cy="9167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33" autoAdjust="0"/>
    <p:restoredTop sz="71822" autoAdjust="0"/>
  </p:normalViewPr>
  <p:slideViewPr>
    <p:cSldViewPr snapToGrid="0">
      <p:cViewPr varScale="1">
        <p:scale>
          <a:sx n="71" d="100"/>
          <a:sy n="71" d="100"/>
        </p:scale>
        <p:origin x="1128"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2913" cy="460375"/>
          </a:xfrm>
          <a:prstGeom prst="rect">
            <a:avLst/>
          </a:prstGeom>
        </p:spPr>
        <p:txBody>
          <a:bodyPr vert="horz" lIns="91440" tIns="45720" rIns="91440" bIns="45720" rtlCol="0"/>
          <a:lstStyle>
            <a:lvl1pPr algn="l">
              <a:defRPr sz="1200"/>
            </a:lvl1pPr>
          </a:lstStyle>
          <a:p>
            <a:endParaRPr lang="en-CA" dirty="0"/>
          </a:p>
        </p:txBody>
      </p:sp>
      <p:sp>
        <p:nvSpPr>
          <p:cNvPr id="3" name="Date Placeholder 2"/>
          <p:cNvSpPr>
            <a:spLocks noGrp="1"/>
          </p:cNvSpPr>
          <p:nvPr>
            <p:ph type="dt" idx="1"/>
          </p:nvPr>
        </p:nvSpPr>
        <p:spPr>
          <a:xfrm>
            <a:off x="3897313" y="0"/>
            <a:ext cx="2982912" cy="460375"/>
          </a:xfrm>
          <a:prstGeom prst="rect">
            <a:avLst/>
          </a:prstGeom>
        </p:spPr>
        <p:txBody>
          <a:bodyPr vert="horz" lIns="91440" tIns="45720" rIns="91440" bIns="45720" rtlCol="0"/>
          <a:lstStyle>
            <a:lvl1pPr algn="r">
              <a:defRPr sz="1200"/>
            </a:lvl1pPr>
          </a:lstStyle>
          <a:p>
            <a:fld id="{33376F87-992E-4964-B793-15ACEAB23C25}" type="datetimeFigureOut">
              <a:rPr lang="en-CA" smtClean="0"/>
              <a:t>13/03/2018</a:t>
            </a:fld>
            <a:endParaRPr lang="en-CA" dirty="0"/>
          </a:p>
        </p:txBody>
      </p:sp>
      <p:sp>
        <p:nvSpPr>
          <p:cNvPr id="4" name="Slide Image Placeholder 3"/>
          <p:cNvSpPr>
            <a:spLocks noGrp="1" noRot="1" noChangeAspect="1"/>
          </p:cNvSpPr>
          <p:nvPr>
            <p:ph type="sldImg" idx="2"/>
          </p:nvPr>
        </p:nvSpPr>
        <p:spPr>
          <a:xfrm>
            <a:off x="692150" y="1146175"/>
            <a:ext cx="5499100" cy="3094038"/>
          </a:xfrm>
          <a:prstGeom prst="rect">
            <a:avLst/>
          </a:prstGeom>
          <a:noFill/>
          <a:ln w="12700">
            <a:solidFill>
              <a:prstClr val="black"/>
            </a:solidFill>
          </a:ln>
        </p:spPr>
        <p:txBody>
          <a:bodyPr vert="horz" lIns="91440" tIns="45720" rIns="91440" bIns="45720" rtlCol="0" anchor="ctr"/>
          <a:lstStyle/>
          <a:p>
            <a:endParaRPr lang="en-CA" dirty="0"/>
          </a:p>
        </p:txBody>
      </p:sp>
      <p:sp>
        <p:nvSpPr>
          <p:cNvPr id="5" name="Notes Placeholder 4"/>
          <p:cNvSpPr>
            <a:spLocks noGrp="1"/>
          </p:cNvSpPr>
          <p:nvPr>
            <p:ph type="body" sz="quarter" idx="3"/>
          </p:nvPr>
        </p:nvSpPr>
        <p:spPr>
          <a:xfrm>
            <a:off x="688975" y="4411663"/>
            <a:ext cx="5505450" cy="360997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707438"/>
            <a:ext cx="2982913" cy="460375"/>
          </a:xfrm>
          <a:prstGeom prst="rect">
            <a:avLst/>
          </a:prstGeom>
        </p:spPr>
        <p:txBody>
          <a:bodyPr vert="horz" lIns="91440" tIns="45720" rIns="91440" bIns="45720" rtlCol="0" anchor="b"/>
          <a:lstStyle>
            <a:lvl1pPr algn="l">
              <a:defRPr sz="1200"/>
            </a:lvl1pPr>
          </a:lstStyle>
          <a:p>
            <a:endParaRPr lang="en-CA" dirty="0"/>
          </a:p>
        </p:txBody>
      </p:sp>
      <p:sp>
        <p:nvSpPr>
          <p:cNvPr id="7" name="Slide Number Placeholder 6"/>
          <p:cNvSpPr>
            <a:spLocks noGrp="1"/>
          </p:cNvSpPr>
          <p:nvPr>
            <p:ph type="sldNum" sz="quarter" idx="5"/>
          </p:nvPr>
        </p:nvSpPr>
        <p:spPr>
          <a:xfrm>
            <a:off x="3897313" y="8707438"/>
            <a:ext cx="2982912" cy="460375"/>
          </a:xfrm>
          <a:prstGeom prst="rect">
            <a:avLst/>
          </a:prstGeom>
        </p:spPr>
        <p:txBody>
          <a:bodyPr vert="horz" lIns="91440" tIns="45720" rIns="91440" bIns="45720" rtlCol="0" anchor="b"/>
          <a:lstStyle>
            <a:lvl1pPr algn="r">
              <a:defRPr sz="1200"/>
            </a:lvl1pPr>
          </a:lstStyle>
          <a:p>
            <a:fld id="{E93DBE30-5ACE-4A66-A3DB-55D30F380084}" type="slidenum">
              <a:rPr lang="en-CA" smtClean="0"/>
              <a:t>‹#›</a:t>
            </a:fld>
            <a:endParaRPr lang="en-CA" dirty="0"/>
          </a:p>
        </p:txBody>
      </p:sp>
    </p:spTree>
    <p:extLst>
      <p:ext uri="{BB962C8B-B14F-4D97-AF65-F5344CB8AC3E}">
        <p14:creationId xmlns:p14="http://schemas.microsoft.com/office/powerpoint/2010/main" val="6252976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In late September, the AMCTO Board of Directors received a report from the Board Governance Review Engagement Working Group regarding the results of the various engagement activities undertaken by the Group in accordance with their Terms of Reference.  In the report, it was noted that the Working Group had one remaining task as per their Terms of Reference – soliciting feedback from members regarding the engagement processes undertaken and providing advice to the Board on the potential use or refinement of these engagement processes for future AMCTO engagement efforts.</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To fulfill this task, the Working Group issued a survey to all AMCTO members and subsequently met via teleconference to discuss the survey responses and any resulting observations or recommendations.</a:t>
            </a:r>
            <a:endParaRPr lang="en-CA"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E93DBE30-5ACE-4A66-A3DB-55D30F380084}" type="slidenum">
              <a:rPr lang="en-CA" smtClean="0"/>
              <a:t>3</a:t>
            </a:fld>
            <a:endParaRPr lang="en-CA" dirty="0"/>
          </a:p>
        </p:txBody>
      </p:sp>
    </p:spTree>
    <p:extLst>
      <p:ext uri="{BB962C8B-B14F-4D97-AF65-F5344CB8AC3E}">
        <p14:creationId xmlns:p14="http://schemas.microsoft.com/office/powerpoint/2010/main" val="19065172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 total of 126 AMCTO</a:t>
            </a:r>
            <a:r>
              <a:rPr lang="en-US" baseline="0" dirty="0" smtClean="0"/>
              <a:t> members participated in the Working Group survey with responses coming from all 9 AMCTO Zones.  Most respondents were FULL members of the Association.</a:t>
            </a:r>
          </a:p>
          <a:p>
            <a:endParaRPr lang="en-US" baseline="0" dirty="0" smtClean="0"/>
          </a:p>
          <a:p>
            <a:r>
              <a:rPr lang="en-US" baseline="0" dirty="0" smtClean="0"/>
              <a:t>When asked about their participation in the various engagement activities related to the Board Governance review, responses showed that:</a:t>
            </a:r>
          </a:p>
          <a:p>
            <a:endParaRPr lang="en-US" baseline="0" dirty="0" smtClean="0"/>
          </a:p>
          <a:p>
            <a:pPr marL="171450" indent="-171450">
              <a:buFont typeface="Arial" panose="020B0604020202020204" pitchFamily="34" charset="0"/>
              <a:buChar char="•"/>
            </a:pPr>
            <a:r>
              <a:rPr lang="en-US" baseline="0" dirty="0" smtClean="0"/>
              <a:t>About 68% participated in the AMCTO Member Survey regarding the use of voting technology</a:t>
            </a:r>
          </a:p>
          <a:p>
            <a:pPr marL="171450" indent="-171450">
              <a:buFont typeface="Arial" panose="020B0604020202020204" pitchFamily="34" charset="0"/>
              <a:buChar char="•"/>
            </a:pPr>
            <a:endParaRPr lang="en-US" baseline="0" dirty="0" smtClean="0"/>
          </a:p>
          <a:p>
            <a:pPr marL="171450" indent="-171450">
              <a:buFont typeface="Arial" panose="020B0604020202020204" pitchFamily="34" charset="0"/>
              <a:buChar char="•"/>
            </a:pPr>
            <a:r>
              <a:rPr lang="en-US" baseline="0" dirty="0" smtClean="0"/>
              <a:t>64% participated in the July 2017 survey regarding the potential qualifications for the position of AMCTO Vice-President</a:t>
            </a:r>
          </a:p>
          <a:p>
            <a:pPr marL="171450" indent="-171450">
              <a:buFont typeface="Arial" panose="020B0604020202020204" pitchFamily="34" charset="0"/>
              <a:buChar char="•"/>
            </a:pPr>
            <a:endParaRPr lang="en-US" baseline="0" dirty="0" smtClean="0"/>
          </a:p>
          <a:p>
            <a:pPr marL="171450" indent="-171450">
              <a:buFont typeface="Arial" panose="020B0604020202020204" pitchFamily="34" charset="0"/>
              <a:buChar char="•"/>
            </a:pPr>
            <a:r>
              <a:rPr lang="en-US" baseline="0" dirty="0" smtClean="0"/>
              <a:t>42% participated in the related AMCTO Zone meeting presentation about Vice-President qualifications</a:t>
            </a:r>
          </a:p>
          <a:p>
            <a:pPr marL="171450" indent="-171450">
              <a:buFont typeface="Arial" panose="020B0604020202020204" pitchFamily="34" charset="0"/>
              <a:buChar char="•"/>
            </a:pPr>
            <a:endParaRPr lang="en-US" baseline="0" dirty="0" smtClean="0"/>
          </a:p>
          <a:p>
            <a:pPr marL="171450" indent="-171450">
              <a:buFont typeface="Arial" panose="020B0604020202020204" pitchFamily="34" charset="0"/>
              <a:buChar char="•"/>
            </a:pPr>
            <a:r>
              <a:rPr lang="en-US" baseline="0" dirty="0" smtClean="0"/>
              <a:t>And 37% participated in the Zone Meeting presentation regarding the results of the voting technology survey.</a:t>
            </a:r>
          </a:p>
          <a:p>
            <a:pPr marL="171450" indent="-171450">
              <a:buFont typeface="Arial" panose="020B0604020202020204" pitchFamily="34" charset="0"/>
              <a:buChar char="•"/>
            </a:pPr>
            <a:endParaRPr lang="en-US" baseline="0" dirty="0" smtClean="0"/>
          </a:p>
          <a:p>
            <a:pPr marL="0" indent="0">
              <a:buFont typeface="Arial" panose="020B0604020202020204" pitchFamily="34" charset="0"/>
              <a:buNone/>
            </a:pPr>
            <a:r>
              <a:rPr lang="en-US" baseline="0" dirty="0" smtClean="0"/>
              <a:t>However, about 24% of the survey respondents noted that they did not participate in any of the engagement activities listed.</a:t>
            </a:r>
            <a:endParaRPr lang="en-US" dirty="0"/>
          </a:p>
        </p:txBody>
      </p:sp>
      <p:sp>
        <p:nvSpPr>
          <p:cNvPr id="4" name="Slide Number Placeholder 3"/>
          <p:cNvSpPr>
            <a:spLocks noGrp="1"/>
          </p:cNvSpPr>
          <p:nvPr>
            <p:ph type="sldNum" sz="quarter" idx="10"/>
          </p:nvPr>
        </p:nvSpPr>
        <p:spPr/>
        <p:txBody>
          <a:bodyPr/>
          <a:lstStyle/>
          <a:p>
            <a:fld id="{E93DBE30-5ACE-4A66-A3DB-55D30F380084}" type="slidenum">
              <a:rPr lang="en-CA" smtClean="0"/>
              <a:t>4</a:t>
            </a:fld>
            <a:endParaRPr lang="en-CA" dirty="0"/>
          </a:p>
        </p:txBody>
      </p:sp>
    </p:spTree>
    <p:extLst>
      <p:ext uri="{BB962C8B-B14F-4D97-AF65-F5344CB8AC3E}">
        <p14:creationId xmlns:p14="http://schemas.microsoft.com/office/powerpoint/2010/main" val="20014576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In examining the survey results, the Working Group members noted that responses were generally as expected.  They also noted that the respondents were generally quite satisfied with the engagement activities undertaken and the amount of information provided before and during the various engagement processes.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In particular:</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smtClean="0">
                <a:solidFill>
                  <a:schemeClr val="tx1"/>
                </a:solidFill>
                <a:effectLst/>
                <a:latin typeface="+mn-lt"/>
                <a:ea typeface="+mn-ea"/>
                <a:cs typeface="+mn-cs"/>
              </a:rPr>
              <a:t>Almost 90% of the individuals</a:t>
            </a:r>
            <a:r>
              <a:rPr lang="en-US" sz="1200" kern="1200" baseline="0" dirty="0" smtClean="0">
                <a:solidFill>
                  <a:schemeClr val="tx1"/>
                </a:solidFill>
                <a:effectLst/>
                <a:latin typeface="+mn-lt"/>
                <a:ea typeface="+mn-ea"/>
                <a:cs typeface="+mn-cs"/>
              </a:rPr>
              <a:t> who responded to the question about information provided and opportunities to provide input strongly agreed that the explanatory background provided during the engagement process was easy to understand and the survey questions used were quite clear.</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baseline="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baseline="0" dirty="0" smtClean="0">
                <a:solidFill>
                  <a:schemeClr val="tx1"/>
                </a:solidFill>
                <a:effectLst/>
                <a:latin typeface="+mn-lt"/>
                <a:ea typeface="+mn-ea"/>
                <a:cs typeface="+mn-cs"/>
              </a:rPr>
              <a:t>88% of the respondents also agreed strongly that the engagement activities provided ample opportunities to provide input or feedback on the matters under consideration.</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baseline="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baseline="0" dirty="0" smtClean="0">
                <a:solidFill>
                  <a:schemeClr val="tx1"/>
                </a:solidFill>
                <a:effectLst/>
                <a:latin typeface="+mn-lt"/>
                <a:ea typeface="+mn-ea"/>
                <a:cs typeface="+mn-cs"/>
              </a:rPr>
              <a:t>Support for the opportunities provided through the Zone meetings was more muted; however, 49% of the respondents to the question noted that they had not attended either of the Zone meetings described.</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93DBE30-5ACE-4A66-A3DB-55D30F380084}" type="slidenum">
              <a:rPr lang="en-CA" smtClean="0"/>
              <a:t>5</a:t>
            </a:fld>
            <a:endParaRPr lang="en-CA" dirty="0"/>
          </a:p>
        </p:txBody>
      </p:sp>
    </p:spTree>
    <p:extLst>
      <p:ext uri="{BB962C8B-B14F-4D97-AF65-F5344CB8AC3E}">
        <p14:creationId xmlns:p14="http://schemas.microsoft.com/office/powerpoint/2010/main" val="2291553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smtClean="0">
                <a:effectLst/>
              </a:rPr>
              <a:t>When asked for suggestions for how the Association could improve its engagement activities in the future, a </a:t>
            </a:r>
            <a:r>
              <a:rPr lang="en-US" b="0" baseline="0" dirty="0" smtClean="0">
                <a:effectLst/>
              </a:rPr>
              <a:t>number of constructive responses were provided.  Given these responses, the Working Group noted the following four key lessons learned and recommendations for the future:</a:t>
            </a:r>
            <a:endParaRPr lang="en-US" b="0" dirty="0" smtClean="0">
              <a:effectLst/>
            </a:endParaRPr>
          </a:p>
          <a:p>
            <a:endParaRPr lang="en-US"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CA" sz="1200" kern="1200" dirty="0" smtClean="0">
                <a:solidFill>
                  <a:schemeClr val="tx1"/>
                </a:solidFill>
                <a:effectLst/>
                <a:latin typeface="+mn-lt"/>
                <a:ea typeface="+mn-ea"/>
                <a:cs typeface="+mn-cs"/>
              </a:rPr>
              <a:t>The use of Zone meetings for engagement purposes is an effective tool but should not be the only means by which members are engaged on key Association activities;</a:t>
            </a:r>
          </a:p>
          <a:p>
            <a:pPr marL="171450" lvl="0" indent="-171450">
              <a:buFont typeface="Arial" panose="020B0604020202020204" pitchFamily="34" charset="0"/>
              <a:buChar char="•"/>
            </a:pPr>
            <a:endParaRPr lang="en-US"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CA" sz="1200" kern="1200" dirty="0" smtClean="0">
                <a:solidFill>
                  <a:schemeClr val="tx1"/>
                </a:solidFill>
                <a:effectLst/>
                <a:latin typeface="+mn-lt"/>
                <a:ea typeface="+mn-ea"/>
                <a:cs typeface="+mn-cs"/>
              </a:rPr>
              <a:t>The use of member surveys to gather input proved to be effective and was regarded positively by members;</a:t>
            </a:r>
          </a:p>
          <a:p>
            <a:pPr marL="171450" lvl="0" indent="-171450">
              <a:buFont typeface="Arial" panose="020B0604020202020204" pitchFamily="34" charset="0"/>
              <a:buChar char="•"/>
            </a:pPr>
            <a:endParaRPr lang="en-US"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CA" sz="1200" kern="1200" dirty="0" smtClean="0">
                <a:solidFill>
                  <a:schemeClr val="tx1"/>
                </a:solidFill>
                <a:effectLst/>
                <a:latin typeface="+mn-lt"/>
                <a:ea typeface="+mn-ea"/>
                <a:cs typeface="+mn-cs"/>
              </a:rPr>
              <a:t>The membership values being engaged by the Association and is interested in more opportunities for such engagement;</a:t>
            </a:r>
          </a:p>
          <a:p>
            <a:pPr marL="171450" lvl="0" indent="-171450">
              <a:buFont typeface="Arial" panose="020B0604020202020204" pitchFamily="34" charset="0"/>
              <a:buChar char="•"/>
            </a:pPr>
            <a:endParaRPr lang="en-US"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CA" sz="1200" kern="1200" dirty="0" smtClean="0">
                <a:solidFill>
                  <a:schemeClr val="tx1"/>
                </a:solidFill>
                <a:effectLst/>
                <a:latin typeface="+mn-lt"/>
                <a:ea typeface="+mn-ea"/>
                <a:cs typeface="+mn-cs"/>
              </a:rPr>
              <a:t>It is important for the Association to ensure that members are provided with feedback regarding the results of surveys and other engagement activities undertaken and any corresponding Board action.</a:t>
            </a:r>
            <a:endParaRPr lang="en-US" sz="1200" kern="1200" dirty="0" smtClean="0">
              <a:solidFill>
                <a:schemeClr val="tx1"/>
              </a:solidFill>
              <a:effectLst/>
              <a:latin typeface="+mn-lt"/>
              <a:ea typeface="+mn-ea"/>
              <a:cs typeface="+mn-cs"/>
            </a:endParaRP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It</a:t>
            </a:r>
            <a:r>
              <a:rPr lang="en-US" sz="1200" kern="1200" baseline="0" dirty="0" smtClean="0">
                <a:solidFill>
                  <a:schemeClr val="tx1"/>
                </a:solidFill>
                <a:effectLst/>
                <a:latin typeface="+mn-lt"/>
                <a:ea typeface="+mn-ea"/>
                <a:cs typeface="+mn-cs"/>
              </a:rPr>
              <a:t> is anticipated that the Board will</a:t>
            </a:r>
            <a:r>
              <a:rPr lang="en-US" sz="1200" kern="1200" dirty="0" smtClean="0">
                <a:solidFill>
                  <a:schemeClr val="tx1"/>
                </a:solidFill>
                <a:effectLst/>
                <a:latin typeface="+mn-lt"/>
                <a:ea typeface="+mn-ea"/>
                <a:cs typeface="+mn-cs"/>
              </a:rPr>
              <a:t> take the above-noted observations into consideration with respect to future engagement activities.</a:t>
            </a:r>
          </a:p>
          <a:p>
            <a:endParaRPr lang="en-US" dirty="0" smtClean="0"/>
          </a:p>
          <a:p>
            <a:endParaRPr lang="en-US" dirty="0"/>
          </a:p>
        </p:txBody>
      </p:sp>
      <p:sp>
        <p:nvSpPr>
          <p:cNvPr id="4" name="Slide Number Placeholder 3"/>
          <p:cNvSpPr>
            <a:spLocks noGrp="1"/>
          </p:cNvSpPr>
          <p:nvPr>
            <p:ph type="sldNum" sz="quarter" idx="10"/>
          </p:nvPr>
        </p:nvSpPr>
        <p:spPr/>
        <p:txBody>
          <a:bodyPr/>
          <a:lstStyle/>
          <a:p>
            <a:fld id="{E93DBE30-5ACE-4A66-A3DB-55D30F380084}" type="slidenum">
              <a:rPr lang="en-CA" smtClean="0"/>
              <a:t>6</a:t>
            </a:fld>
            <a:endParaRPr lang="en-CA" dirty="0"/>
          </a:p>
        </p:txBody>
      </p:sp>
    </p:spTree>
    <p:extLst>
      <p:ext uri="{BB962C8B-B14F-4D97-AF65-F5344CB8AC3E}">
        <p14:creationId xmlns:p14="http://schemas.microsoft.com/office/powerpoint/2010/main" val="40262556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In Fall 2017, the AMCTO Board of Directors approved a series of recommendations from the Board Governance Review Engagement Working Group regarding the qualification criteria to be met by future potential candidates for the position of AMCTO Vice-President and the implementation of electronic voting for the position of Zone representative on the Board of Directors.</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More specifically, the Board approved the following qualification criteria for future potential candidates for the position of AMCTO Vice-President:</a:t>
            </a:r>
          </a:p>
          <a:p>
            <a:r>
              <a:rPr lang="en-US" sz="1200" kern="1200" dirty="0" smtClean="0">
                <a:solidFill>
                  <a:schemeClr val="tx1"/>
                </a:solidFill>
                <a:effectLst/>
                <a:latin typeface="+mn-lt"/>
                <a:ea typeface="+mn-ea"/>
                <a:cs typeface="+mn-cs"/>
              </a:rPr>
              <a:t> </a:t>
            </a:r>
          </a:p>
          <a:p>
            <a:pPr marL="171450" lvl="0" indent="-171450">
              <a:buFont typeface="Arial" panose="020B0604020202020204" pitchFamily="34" charset="0"/>
              <a:buChar char="•"/>
            </a:pPr>
            <a:r>
              <a:rPr lang="en-CA" sz="1200" kern="1200" dirty="0" smtClean="0">
                <a:solidFill>
                  <a:schemeClr val="tx1"/>
                </a:solidFill>
                <a:effectLst/>
                <a:latin typeface="+mn-lt"/>
                <a:ea typeface="+mn-ea"/>
                <a:cs typeface="+mn-cs"/>
              </a:rPr>
              <a:t>Candidates must hold one of the Association’s recognized accreditations (AMCT, AMP, AOMC, CMO);</a:t>
            </a:r>
          </a:p>
          <a:p>
            <a:pPr marL="171450" lvl="0" indent="-171450">
              <a:buFont typeface="Arial" panose="020B0604020202020204" pitchFamily="34" charset="0"/>
              <a:buChar char="•"/>
            </a:pPr>
            <a:endParaRPr lang="en-US"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CA" sz="1200" kern="1200" dirty="0" smtClean="0">
                <a:solidFill>
                  <a:schemeClr val="tx1"/>
                </a:solidFill>
                <a:effectLst/>
                <a:latin typeface="+mn-lt"/>
                <a:ea typeface="+mn-ea"/>
                <a:cs typeface="+mn-cs"/>
              </a:rPr>
              <a:t>Candidates must be individuals who have been FULL members of the Association for a minimum of three years.</a:t>
            </a:r>
          </a:p>
          <a:p>
            <a:pPr marL="171450" lvl="0" indent="-171450">
              <a:buFont typeface="Arial" panose="020B0604020202020204" pitchFamily="34" charset="0"/>
              <a:buChar char="•"/>
            </a:pPr>
            <a:endParaRPr lang="en-US" sz="1200" kern="1200" dirty="0" smtClean="0">
              <a:solidFill>
                <a:schemeClr val="tx1"/>
              </a:solidFill>
              <a:effectLst/>
              <a:latin typeface="+mn-lt"/>
              <a:ea typeface="+mn-ea"/>
              <a:cs typeface="+mn-cs"/>
            </a:endParaRPr>
          </a:p>
          <a:p>
            <a:pPr marL="171450" lvl="0" indent="-171450">
              <a:buFont typeface="Arial" panose="020B0604020202020204" pitchFamily="34" charset="0"/>
              <a:buChar char="•"/>
            </a:pPr>
            <a:r>
              <a:rPr lang="en-CA" sz="1200" kern="1200" dirty="0" smtClean="0">
                <a:solidFill>
                  <a:schemeClr val="tx1"/>
                </a:solidFill>
                <a:effectLst/>
                <a:latin typeface="+mn-lt"/>
                <a:ea typeface="+mn-ea"/>
                <a:cs typeface="+mn-cs"/>
              </a:rPr>
              <a:t>Candidates must have either current or past experience serving on the AMCTO Board of Directors.  </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In addition, the use of electronic voting for the position of Zone representative will occur in conjunction with the current electronic voting process for Directors-at-Large.  This has historically occurred in late May/early June with results being confirmed at the Annual General Meeting.</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Both of these changes have an impact on the current provisions set out in the Association’s Constitution &amp; By-laws regarding the composition and election of the Board of Directors.</a:t>
            </a:r>
          </a:p>
          <a:p>
            <a:endParaRPr lang="en-CA"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E93DBE30-5ACE-4A66-A3DB-55D30F380084}" type="slidenum">
              <a:rPr lang="en-CA" smtClean="0"/>
              <a:t>7</a:t>
            </a:fld>
            <a:endParaRPr lang="en-CA" dirty="0"/>
          </a:p>
        </p:txBody>
      </p:sp>
    </p:spTree>
    <p:extLst>
      <p:ext uri="{BB962C8B-B14F-4D97-AF65-F5344CB8AC3E}">
        <p14:creationId xmlns:p14="http://schemas.microsoft.com/office/powerpoint/2010/main" val="15294796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Since the qualification criteria for future candidates for the position of Vice-President do not include a requirement that the individual be a current member of the Board of Directors, the composition of the Board must be altered in order to accommodate the potential election/appointment of a non-Board member.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The first required</a:t>
            </a:r>
            <a:r>
              <a:rPr lang="en-US" sz="1200" kern="1200" baseline="0" dirty="0" smtClean="0">
                <a:solidFill>
                  <a:schemeClr val="tx1"/>
                </a:solidFill>
                <a:effectLst/>
                <a:latin typeface="+mn-lt"/>
                <a:ea typeface="+mn-ea"/>
                <a:cs typeface="+mn-cs"/>
              </a:rPr>
              <a:t> change pertains to the appointment of officers.  More particularly, </a:t>
            </a:r>
            <a:r>
              <a:rPr lang="en-US" sz="1200" kern="1200" dirty="0" smtClean="0">
                <a:solidFill>
                  <a:schemeClr val="tx1"/>
                </a:solidFill>
                <a:effectLst/>
                <a:latin typeface="+mn-lt"/>
                <a:ea typeface="+mn-ea"/>
                <a:cs typeface="+mn-cs"/>
              </a:rPr>
              <a:t>there is a need to amend Article IV, Section 1 to provide that the Board appointment of a Vice-President does not have to involve an individual already on the Board of Directors.</a:t>
            </a:r>
            <a:endParaRPr lang="en-US" dirty="0"/>
          </a:p>
        </p:txBody>
      </p:sp>
      <p:sp>
        <p:nvSpPr>
          <p:cNvPr id="4" name="Slide Number Placeholder 3"/>
          <p:cNvSpPr>
            <a:spLocks noGrp="1"/>
          </p:cNvSpPr>
          <p:nvPr>
            <p:ph type="sldNum" sz="quarter" idx="10"/>
          </p:nvPr>
        </p:nvSpPr>
        <p:spPr/>
        <p:txBody>
          <a:bodyPr/>
          <a:lstStyle/>
          <a:p>
            <a:fld id="{E93DBE30-5ACE-4A66-A3DB-55D30F380084}" type="slidenum">
              <a:rPr lang="en-CA" smtClean="0"/>
              <a:t>8</a:t>
            </a:fld>
            <a:endParaRPr lang="en-CA" dirty="0"/>
          </a:p>
        </p:txBody>
      </p:sp>
    </p:spTree>
    <p:extLst>
      <p:ext uri="{BB962C8B-B14F-4D97-AF65-F5344CB8AC3E}">
        <p14:creationId xmlns:p14="http://schemas.microsoft.com/office/powerpoint/2010/main" val="2643095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 Secondly</a:t>
            </a:r>
            <a:r>
              <a:rPr lang="en-GB" sz="1200" kern="1200" baseline="0" dirty="0" smtClean="0">
                <a:solidFill>
                  <a:schemeClr val="tx1"/>
                </a:solidFill>
                <a:effectLst/>
                <a:latin typeface="+mn-lt"/>
                <a:ea typeface="+mn-ea"/>
                <a:cs typeface="+mn-cs"/>
              </a:rPr>
              <a:t> it is being recommended that the size of the current Board be increased from 15 to 16 Directors as set out in Article V, Section 2.  </a:t>
            </a:r>
            <a:r>
              <a:rPr lang="en-US" sz="1200" kern="1200" dirty="0" smtClean="0">
                <a:solidFill>
                  <a:schemeClr val="tx1"/>
                </a:solidFill>
                <a:effectLst/>
                <a:latin typeface="+mn-lt"/>
                <a:ea typeface="+mn-ea"/>
                <a:cs typeface="+mn-cs"/>
              </a:rPr>
              <a:t>In determining this proposed change consideration was given to the opportunity to maintain the current Board size by eliminating one other Director position (i.e. Immediate Past President position or one of the Director-at-Large positions).  However, previous feedback from the Board members and Association membership during the initial Board governance review process indicated that such potential changes were not particularly palatable.</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With an increase in the size of the Board, there is a</a:t>
            </a:r>
            <a:r>
              <a:rPr lang="en-US" sz="1200" kern="1200" baseline="0" dirty="0" smtClean="0">
                <a:solidFill>
                  <a:schemeClr val="tx1"/>
                </a:solidFill>
                <a:effectLst/>
                <a:latin typeface="+mn-lt"/>
                <a:ea typeface="+mn-ea"/>
                <a:cs typeface="+mn-cs"/>
              </a:rPr>
              <a:t> corresponding requirement to amend the quorum requirements as noted in Article V, Section 3.</a:t>
            </a:r>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E93DBE30-5ACE-4A66-A3DB-55D30F380084}" type="slidenum">
              <a:rPr lang="en-CA" smtClean="0"/>
              <a:t>9</a:t>
            </a:fld>
            <a:endParaRPr lang="en-CA" dirty="0"/>
          </a:p>
        </p:txBody>
      </p:sp>
    </p:spTree>
    <p:extLst>
      <p:ext uri="{BB962C8B-B14F-4D97-AF65-F5344CB8AC3E}">
        <p14:creationId xmlns:p14="http://schemas.microsoft.com/office/powerpoint/2010/main" val="15264384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And finally,</a:t>
            </a:r>
            <a:r>
              <a:rPr lang="en-US" baseline="0" dirty="0" smtClean="0"/>
              <a:t> an amendment to Article V, Section 2(c) is required </a:t>
            </a:r>
            <a:r>
              <a:rPr lang="en-US" sz="1200" kern="1200" dirty="0" smtClean="0">
                <a:solidFill>
                  <a:schemeClr val="tx1"/>
                </a:solidFill>
                <a:effectLst/>
                <a:latin typeface="+mn-lt"/>
                <a:ea typeface="+mn-ea"/>
                <a:cs typeface="+mn-cs"/>
              </a:rPr>
              <a:t>to reflect that the Vice-President is a Director by virtue of their appointed office.</a:t>
            </a:r>
          </a:p>
          <a:p>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Should these proposed changes be accepted, it should also be noted that in a situation where a current member of the Board of Directors is elected/appointed to the position of Vice-President, their Zone Director or Director-at-Large position would be vacated.  The Board would then proceed with the appointment of a new Director to fill the remainder of the term for the vacated position.</a:t>
            </a:r>
          </a:p>
          <a:p>
            <a:endParaRPr lang="en-US" dirty="0"/>
          </a:p>
        </p:txBody>
      </p:sp>
      <p:sp>
        <p:nvSpPr>
          <p:cNvPr id="4" name="Slide Number Placeholder 3"/>
          <p:cNvSpPr>
            <a:spLocks noGrp="1"/>
          </p:cNvSpPr>
          <p:nvPr>
            <p:ph type="sldNum" sz="quarter" idx="10"/>
          </p:nvPr>
        </p:nvSpPr>
        <p:spPr/>
        <p:txBody>
          <a:bodyPr/>
          <a:lstStyle/>
          <a:p>
            <a:fld id="{E93DBE30-5ACE-4A66-A3DB-55D30F380084}" type="slidenum">
              <a:rPr lang="en-CA" smtClean="0"/>
              <a:t>10</a:t>
            </a:fld>
            <a:endParaRPr lang="en-CA" dirty="0"/>
          </a:p>
        </p:txBody>
      </p:sp>
    </p:spTree>
    <p:extLst>
      <p:ext uri="{BB962C8B-B14F-4D97-AF65-F5344CB8AC3E}">
        <p14:creationId xmlns:p14="http://schemas.microsoft.com/office/powerpoint/2010/main" val="351376209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The current By-laws note that the Zone representatives on the Board of Directors will be elected at a regularly scheduled Zone meeting preceding the Annual General Meeting and their election shall be ratified at the Annual General Meeting.  With the use of electronic voting, an amendment is required to e</a:t>
            </a:r>
            <a:r>
              <a:rPr lang="en-CA" sz="1200" kern="1200" dirty="0" err="1" smtClean="0">
                <a:solidFill>
                  <a:schemeClr val="tx1"/>
                </a:solidFill>
                <a:effectLst/>
                <a:latin typeface="+mn-lt"/>
                <a:ea typeface="+mn-ea"/>
                <a:cs typeface="+mn-cs"/>
              </a:rPr>
              <a:t>liminate</a:t>
            </a:r>
            <a:r>
              <a:rPr lang="en-CA" sz="1200" kern="1200" dirty="0" smtClean="0">
                <a:solidFill>
                  <a:schemeClr val="tx1"/>
                </a:solidFill>
                <a:effectLst/>
                <a:latin typeface="+mn-lt"/>
                <a:ea typeface="+mn-ea"/>
                <a:cs typeface="+mn-cs"/>
              </a:rPr>
              <a:t> the reference to location of voting and replace with a reference to voting being by eligible voting members within the Zone.</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It is also recommended that the provisions describing the process for electing Directors-at-Large also be amended slightly to reflect that these Directors are elected annually and that their election is ratified at the Annual General Meeting.  This housekeeping amendment reflects the process that is already in place.</a:t>
            </a:r>
          </a:p>
          <a:p>
            <a:r>
              <a:rPr lang="en-US" sz="1200" kern="1200" dirty="0" smtClean="0">
                <a:solidFill>
                  <a:schemeClr val="tx1"/>
                </a:solidFill>
                <a:effectLst/>
                <a:latin typeface="+mn-lt"/>
                <a:ea typeface="+mn-ea"/>
                <a:cs typeface="+mn-cs"/>
              </a:rPr>
              <a:t> </a:t>
            </a:r>
          </a:p>
          <a:p>
            <a:endParaRPr lang="en-US" dirty="0"/>
          </a:p>
        </p:txBody>
      </p:sp>
      <p:sp>
        <p:nvSpPr>
          <p:cNvPr id="4" name="Slide Number Placeholder 3"/>
          <p:cNvSpPr>
            <a:spLocks noGrp="1"/>
          </p:cNvSpPr>
          <p:nvPr>
            <p:ph type="sldNum" sz="quarter" idx="10"/>
          </p:nvPr>
        </p:nvSpPr>
        <p:spPr/>
        <p:txBody>
          <a:bodyPr/>
          <a:lstStyle/>
          <a:p>
            <a:fld id="{E93DBE30-5ACE-4A66-A3DB-55D30F380084}" type="slidenum">
              <a:rPr lang="en-CA" smtClean="0"/>
              <a:t>11</a:t>
            </a:fld>
            <a:endParaRPr lang="en-CA" dirty="0"/>
          </a:p>
        </p:txBody>
      </p:sp>
    </p:spTree>
    <p:extLst>
      <p:ext uri="{BB962C8B-B14F-4D97-AF65-F5344CB8AC3E}">
        <p14:creationId xmlns:p14="http://schemas.microsoft.com/office/powerpoint/2010/main" val="21584000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Lastly, it has been observed that no provisions currently are in place which would prohibit an individual from being nominated for more than one Board position at the same time (i.e. Zone representative, Director-at-Large, or Vice-President).  The Board believes that an individual should only be able to seek election for one Board position in any particular election.  Therefore the</a:t>
            </a:r>
            <a:r>
              <a:rPr lang="en-US" sz="1200" kern="1200" baseline="0" dirty="0" smtClean="0">
                <a:solidFill>
                  <a:schemeClr val="tx1"/>
                </a:solidFill>
                <a:effectLst/>
                <a:latin typeface="+mn-lt"/>
                <a:ea typeface="+mn-ea"/>
                <a:cs typeface="+mn-cs"/>
              </a:rPr>
              <a:t> Board is recommending that a clause be added to the current By-laws similar to the provision set out in the Municipal Elections Act regarding nominations for a municipal election. </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p>
          <a:p>
            <a:endParaRPr lang="en-US" sz="1200" kern="1200" dirty="0" smtClean="0">
              <a:solidFill>
                <a:schemeClr val="tx1"/>
              </a:solidFill>
              <a:effectLst/>
              <a:latin typeface="+mn-lt"/>
              <a:ea typeface="+mn-ea"/>
              <a:cs typeface="+mn-cs"/>
            </a:endParaRPr>
          </a:p>
          <a:p>
            <a:r>
              <a:rPr lang="en-US" sz="1200" u="sng" kern="1200" dirty="0" smtClean="0">
                <a:solidFill>
                  <a:schemeClr val="tx1"/>
                </a:solidFill>
                <a:effectLst/>
                <a:latin typeface="+mn-lt"/>
                <a:ea typeface="+mn-ea"/>
                <a:cs typeface="+mn-cs"/>
              </a:rPr>
              <a:t>Next Steps</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The various proposed amendments outlined to you will be presented to the membership at the 2018 Annual General Meeting in June.  Information regarding these proposed changes will also be presented to members through a general communication to members through the Association e-mail broadcast service.  Any feedback received from the membership in advance of the Annual General Meeting will be shared with the Board at the June Board meeting taking place immediately prior to the start of the annual Conference.  At that time, if necessary, the Board can consider amendments that they may wish to propose based on the feedback received.</a:t>
            </a:r>
          </a:p>
          <a:p>
            <a:endParaRPr lang="en-US" dirty="0"/>
          </a:p>
        </p:txBody>
      </p:sp>
      <p:sp>
        <p:nvSpPr>
          <p:cNvPr id="4" name="Slide Number Placeholder 3"/>
          <p:cNvSpPr>
            <a:spLocks noGrp="1"/>
          </p:cNvSpPr>
          <p:nvPr>
            <p:ph type="sldNum" sz="quarter" idx="10"/>
          </p:nvPr>
        </p:nvSpPr>
        <p:spPr/>
        <p:txBody>
          <a:bodyPr/>
          <a:lstStyle/>
          <a:p>
            <a:fld id="{E93DBE30-5ACE-4A66-A3DB-55D30F380084}" type="slidenum">
              <a:rPr lang="en-CA" smtClean="0"/>
              <a:t>12</a:t>
            </a:fld>
            <a:endParaRPr lang="en-CA" dirty="0"/>
          </a:p>
        </p:txBody>
      </p:sp>
    </p:spTree>
    <p:extLst>
      <p:ext uri="{BB962C8B-B14F-4D97-AF65-F5344CB8AC3E}">
        <p14:creationId xmlns:p14="http://schemas.microsoft.com/office/powerpoint/2010/main" val="41675980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Last</a:t>
            </a:r>
            <a:r>
              <a:rPr lang="en-US" sz="1200" kern="1200" baseline="0" dirty="0" smtClean="0">
                <a:solidFill>
                  <a:schemeClr val="tx1"/>
                </a:solidFill>
                <a:effectLst/>
                <a:latin typeface="+mn-lt"/>
                <a:ea typeface="+mn-ea"/>
                <a:cs typeface="+mn-cs"/>
              </a:rPr>
              <a:t> November </a:t>
            </a:r>
            <a:r>
              <a:rPr lang="en-US" sz="1200" kern="1200" dirty="0" smtClean="0">
                <a:solidFill>
                  <a:schemeClr val="tx1"/>
                </a:solidFill>
                <a:effectLst/>
                <a:latin typeface="+mn-lt"/>
                <a:ea typeface="+mn-ea"/>
                <a:cs typeface="+mn-cs"/>
              </a:rPr>
              <a:t>the AMCTO Board of Directors received a report regarding the results of recent research undertaken with respect to the current rates and related pricing models utilized by various municipal staff Associations in Ontario and across Canada that have some similarities to AMCTO.  General information was also provided about trends in participation levels and levels of satisfaction across AMCTO’s primary education and professional development programs.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From this research, it was clear that the Association’s current approach to pricing its programs and services and the resulting prices being charged are not out-of-line with most other similar municipal staff associations both in Ontario and across Canada.  This observation was further reinforced by the constant participation rates being seen across the suite of programs being offered and by the satisfaction levels described through various post-event surveys and through the most recent AMCTO State of the Membership survey.</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However</a:t>
            </a:r>
            <a:r>
              <a:rPr lang="en-US" sz="1200" kern="1200" baseline="0" dirty="0" smtClean="0">
                <a:solidFill>
                  <a:schemeClr val="tx1"/>
                </a:solidFill>
                <a:effectLst/>
                <a:latin typeface="+mn-lt"/>
                <a:ea typeface="+mn-ea"/>
                <a:cs typeface="+mn-cs"/>
              </a:rPr>
              <a:t> the Board also agreed that they can</a:t>
            </a:r>
            <a:r>
              <a:rPr lang="en-US" sz="1200" kern="1200" dirty="0" smtClean="0">
                <a:solidFill>
                  <a:schemeClr val="tx1"/>
                </a:solidFill>
                <a:effectLst/>
                <a:latin typeface="+mn-lt"/>
                <a:ea typeface="+mn-ea"/>
                <a:cs typeface="+mn-cs"/>
              </a:rPr>
              <a:t>not ignore the concerns expressed by members from time</a:t>
            </a:r>
            <a:r>
              <a:rPr lang="en-US" sz="1200" kern="1200" baseline="0" dirty="0" smtClean="0">
                <a:solidFill>
                  <a:schemeClr val="tx1"/>
                </a:solidFill>
                <a:effectLst/>
                <a:latin typeface="+mn-lt"/>
                <a:ea typeface="+mn-ea"/>
                <a:cs typeface="+mn-cs"/>
              </a:rPr>
              <a:t> to time</a:t>
            </a:r>
            <a:r>
              <a:rPr lang="en-US" sz="1200" kern="1200" dirty="0" smtClean="0">
                <a:solidFill>
                  <a:schemeClr val="tx1"/>
                </a:solidFill>
                <a:effectLst/>
                <a:latin typeface="+mn-lt"/>
                <a:ea typeface="+mn-ea"/>
                <a:cs typeface="+mn-cs"/>
              </a:rPr>
              <a:t> about the continued affordability of AMCTO programs and services in an era of continuing municipal budget constraint.</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Given these</a:t>
            </a:r>
            <a:r>
              <a:rPr lang="en-US" sz="1200" kern="1200" baseline="0" dirty="0" smtClean="0">
                <a:solidFill>
                  <a:schemeClr val="tx1"/>
                </a:solidFill>
                <a:effectLst/>
                <a:latin typeface="+mn-lt"/>
                <a:ea typeface="+mn-ea"/>
                <a:cs typeface="+mn-cs"/>
              </a:rPr>
              <a:t> observations, the Association is embarking on a </a:t>
            </a:r>
            <a:r>
              <a:rPr lang="en-US" sz="1200" kern="1200" dirty="0" smtClean="0">
                <a:solidFill>
                  <a:schemeClr val="tx1"/>
                </a:solidFill>
                <a:effectLst/>
                <a:latin typeface="+mn-lt"/>
                <a:ea typeface="+mn-ea"/>
                <a:cs typeface="+mn-cs"/>
              </a:rPr>
              <a:t>Key Strategic Action Item to:</a:t>
            </a:r>
          </a:p>
          <a:p>
            <a:r>
              <a:rPr lang="en-US" sz="1200" kern="1200" dirty="0" smtClean="0">
                <a:solidFill>
                  <a:schemeClr val="tx1"/>
                </a:solidFill>
                <a:effectLst/>
                <a:latin typeface="+mn-lt"/>
                <a:ea typeface="+mn-ea"/>
                <a:cs typeface="+mn-cs"/>
              </a:rPr>
              <a:t> </a:t>
            </a:r>
          </a:p>
          <a:p>
            <a:pPr marL="171450" lvl="0" indent="-171450">
              <a:buFont typeface="Arial" panose="020B0604020202020204" pitchFamily="34" charset="0"/>
              <a:buChar char="•"/>
            </a:pPr>
            <a:r>
              <a:rPr lang="en-CA" sz="1200" kern="1200" dirty="0" smtClean="0">
                <a:solidFill>
                  <a:schemeClr val="tx1"/>
                </a:solidFill>
                <a:effectLst/>
                <a:latin typeface="+mn-lt"/>
                <a:ea typeface="+mn-ea"/>
                <a:cs typeface="+mn-cs"/>
              </a:rPr>
              <a:t>Investigate financially sustainable opportunities to address the affordability concerns of members regarding current pricing for education and professional development programs without compromising the Association’s overall revenue structure.</a:t>
            </a:r>
          </a:p>
          <a:p>
            <a:pPr marL="171450" lvl="0" indent="-171450">
              <a:buFont typeface="Arial" panose="020B0604020202020204" pitchFamily="34" charset="0"/>
              <a:buChar char="•"/>
            </a:pPr>
            <a:endParaRPr lang="en-CA" sz="1200" kern="1200" dirty="0" smtClean="0">
              <a:solidFill>
                <a:schemeClr val="tx1"/>
              </a:solidFill>
              <a:effectLst/>
              <a:latin typeface="+mn-lt"/>
              <a:ea typeface="+mn-ea"/>
              <a:cs typeface="+mn-cs"/>
            </a:endParaRPr>
          </a:p>
          <a:p>
            <a:pPr marL="0" lvl="0" indent="0">
              <a:buFont typeface="Arial" panose="020B0604020202020204" pitchFamily="34" charset="0"/>
              <a:buNone/>
            </a:pPr>
            <a:r>
              <a:rPr lang="en-CA" sz="1200" kern="1200" dirty="0" smtClean="0">
                <a:solidFill>
                  <a:schemeClr val="tx1"/>
                </a:solidFill>
                <a:effectLst/>
                <a:latin typeface="+mn-lt"/>
                <a:ea typeface="+mn-ea"/>
                <a:cs typeface="+mn-cs"/>
              </a:rPr>
              <a:t>As a first step in this process, the Association is seeking member input, through the Spring</a:t>
            </a:r>
            <a:r>
              <a:rPr lang="en-CA" sz="1200" kern="1200" baseline="0" dirty="0" smtClean="0">
                <a:solidFill>
                  <a:schemeClr val="tx1"/>
                </a:solidFill>
                <a:effectLst/>
                <a:latin typeface="+mn-lt"/>
                <a:ea typeface="+mn-ea"/>
                <a:cs typeface="+mn-cs"/>
              </a:rPr>
              <a:t> Zone meetings and through a planned member survey, on various pricing and discount related topics.  Your input today will be very helpful to us.</a:t>
            </a: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93DBE30-5ACE-4A66-A3DB-55D30F380084}" type="slidenum">
              <a:rPr lang="en-CA" smtClean="0"/>
              <a:t>13</a:t>
            </a:fld>
            <a:endParaRPr lang="en-CA" dirty="0"/>
          </a:p>
        </p:txBody>
      </p:sp>
    </p:spTree>
    <p:extLst>
      <p:ext uri="{BB962C8B-B14F-4D97-AF65-F5344CB8AC3E}">
        <p14:creationId xmlns:p14="http://schemas.microsoft.com/office/powerpoint/2010/main" val="25062076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To provide some brief</a:t>
            </a:r>
            <a:r>
              <a:rPr lang="en-US" sz="1200" kern="1200" baseline="0" dirty="0" smtClean="0">
                <a:solidFill>
                  <a:schemeClr val="tx1"/>
                </a:solidFill>
                <a:effectLst/>
                <a:latin typeface="+mn-lt"/>
                <a:ea typeface="+mn-ea"/>
                <a:cs typeface="+mn-cs"/>
              </a:rPr>
              <a:t> context around this matter, the next couple of slides outline the information received from the various associations from Ontario and other parts of the country that were  surveyed.</a:t>
            </a:r>
            <a:r>
              <a:rPr lang="en-US" sz="1200" kern="1200" dirty="0" smtClean="0">
                <a:solidFill>
                  <a:schemeClr val="tx1"/>
                </a:solidFill>
                <a:effectLst/>
                <a:latin typeface="+mn-lt"/>
                <a:ea typeface="+mn-ea"/>
                <a:cs typeface="+mn-cs"/>
              </a:rPr>
              <a:t>  The associations selected had a similar membership make-up to AMCTO and, to ensure better comparability, all had at least one full-time Association staff member.  </a:t>
            </a:r>
          </a:p>
          <a:p>
            <a:r>
              <a:rPr lang="en-US" sz="1200" kern="1200" dirty="0" smtClean="0">
                <a:solidFill>
                  <a:schemeClr val="tx1"/>
                </a:solidFill>
                <a:effectLst/>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It should be noted that the pricing for the Association’s various continuing</a:t>
            </a:r>
            <a:r>
              <a:rPr lang="en-US" sz="1200" kern="1200" baseline="0" dirty="0" smtClean="0">
                <a:solidFill>
                  <a:schemeClr val="tx1"/>
                </a:solidFill>
                <a:effectLst/>
                <a:latin typeface="+mn-lt"/>
                <a:ea typeface="+mn-ea"/>
                <a:cs typeface="+mn-cs"/>
              </a:rPr>
              <a:t> education programs (like the Municipal Administration Program) and the annual </a:t>
            </a:r>
            <a:r>
              <a:rPr lang="en-US" sz="1200" kern="1200" dirty="0" smtClean="0">
                <a:solidFill>
                  <a:schemeClr val="tx1"/>
                </a:solidFill>
                <a:effectLst/>
                <a:latin typeface="+mn-lt"/>
                <a:ea typeface="+mn-ea"/>
                <a:cs typeface="+mn-cs"/>
              </a:rPr>
              <a:t>Forums were not included in this survey</a:t>
            </a:r>
            <a:r>
              <a:rPr lang="en-US" sz="1200" kern="1200" baseline="0" dirty="0" smtClean="0">
                <a:solidFill>
                  <a:schemeClr val="tx1"/>
                </a:solidFill>
                <a:effectLst/>
                <a:latin typeface="+mn-lt"/>
                <a:ea typeface="+mn-ea"/>
                <a:cs typeface="+mn-cs"/>
              </a:rPr>
              <a:t> since there were no real comparable programs among the other Associations being surveyed.</a:t>
            </a:r>
            <a:endParaRPr lang="en-US" sz="12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As will be noted on this slide, the fees that AMCTO charges for professional development workshops generally fall within the upper part of the fee range identified through the survey. While there are a number of associations that charge a lower “per event day” fee, AMCTO’s current fees are not at the top of the range.</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fld id="{E93DBE30-5ACE-4A66-A3DB-55D30F380084}" type="slidenum">
              <a:rPr lang="en-CA" smtClean="0"/>
              <a:t>14</a:t>
            </a:fld>
            <a:endParaRPr lang="en-CA" dirty="0"/>
          </a:p>
        </p:txBody>
      </p:sp>
    </p:spTree>
    <p:extLst>
      <p:ext uri="{BB962C8B-B14F-4D97-AF65-F5344CB8AC3E}">
        <p14:creationId xmlns:p14="http://schemas.microsoft.com/office/powerpoint/2010/main" val="6141132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Similar to the information outlined on the previous slide, the fees that AMCTO charges for the annual conference also generally fall within the upper part of the fee range identified through the survey. But again, AMCTO’s current fees are not at the top of the range.</a:t>
            </a:r>
          </a:p>
          <a:p>
            <a:endParaRPr lang="en-US" dirty="0"/>
          </a:p>
        </p:txBody>
      </p:sp>
      <p:sp>
        <p:nvSpPr>
          <p:cNvPr id="4" name="Slide Number Placeholder 3"/>
          <p:cNvSpPr>
            <a:spLocks noGrp="1"/>
          </p:cNvSpPr>
          <p:nvPr>
            <p:ph type="sldNum" sz="quarter" idx="10"/>
          </p:nvPr>
        </p:nvSpPr>
        <p:spPr/>
        <p:txBody>
          <a:bodyPr/>
          <a:lstStyle/>
          <a:p>
            <a:fld id="{E93DBE30-5ACE-4A66-A3DB-55D30F380084}" type="slidenum">
              <a:rPr lang="en-CA" smtClean="0"/>
              <a:t>15</a:t>
            </a:fld>
            <a:endParaRPr lang="en-CA" dirty="0"/>
          </a:p>
        </p:txBody>
      </p:sp>
    </p:spTree>
    <p:extLst>
      <p:ext uri="{BB962C8B-B14F-4D97-AF65-F5344CB8AC3E}">
        <p14:creationId xmlns:p14="http://schemas.microsoft.com/office/powerpoint/2010/main" val="28730418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With respect to the fees currently charged for webinars, comparable data was limited since most of the associations surveyed do not currently offer webinars </a:t>
            </a:r>
            <a:r>
              <a:rPr lang="en-US" sz="1200" kern="1200" smtClean="0">
                <a:solidFill>
                  <a:schemeClr val="tx1"/>
                </a:solidFill>
                <a:effectLst/>
                <a:latin typeface="+mn-lt"/>
                <a:ea typeface="+mn-ea"/>
                <a:cs typeface="+mn-cs"/>
              </a:rPr>
              <a:t>or else offer </a:t>
            </a:r>
            <a:r>
              <a:rPr lang="en-US" sz="1200" kern="1200" dirty="0" smtClean="0">
                <a:solidFill>
                  <a:schemeClr val="tx1"/>
                </a:solidFill>
                <a:effectLst/>
                <a:latin typeface="+mn-lt"/>
                <a:ea typeface="+mn-ea"/>
                <a:cs typeface="+mn-cs"/>
              </a:rPr>
              <a:t>them through a third party source.  When compared to those associations that are offering webinars directly, the AMCTO fees (per hour) are currently the highest although not markedly so.</a:t>
            </a:r>
          </a:p>
          <a:p>
            <a:endParaRPr lang="en-US" dirty="0"/>
          </a:p>
        </p:txBody>
      </p:sp>
      <p:sp>
        <p:nvSpPr>
          <p:cNvPr id="4" name="Slide Number Placeholder 3"/>
          <p:cNvSpPr>
            <a:spLocks noGrp="1"/>
          </p:cNvSpPr>
          <p:nvPr>
            <p:ph type="sldNum" sz="quarter" idx="10"/>
          </p:nvPr>
        </p:nvSpPr>
        <p:spPr/>
        <p:txBody>
          <a:bodyPr/>
          <a:lstStyle/>
          <a:p>
            <a:fld id="{E93DBE30-5ACE-4A66-A3DB-55D30F380084}" type="slidenum">
              <a:rPr lang="en-CA" smtClean="0"/>
              <a:t>16</a:t>
            </a:fld>
            <a:endParaRPr lang="en-CA" dirty="0"/>
          </a:p>
        </p:txBody>
      </p:sp>
    </p:spTree>
    <p:extLst>
      <p:ext uri="{BB962C8B-B14F-4D97-AF65-F5344CB8AC3E}">
        <p14:creationId xmlns:p14="http://schemas.microsoft.com/office/powerpoint/2010/main" val="2315915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Based on information contained in the Association’s membership database and also supplied by our current webinar provider, this table summarizes the participation levels for the past four years in each of the Association’s main education and professional development areas.  As you can see, the participation levels across all of the different program areas have remained fairly constant.  There has, however, been notable growth in the participation rates for webinars.</a:t>
            </a:r>
          </a:p>
          <a:p>
            <a:pPr marL="0" indent="0">
              <a:buFont typeface="+mj-lt"/>
              <a:buNone/>
            </a:pPr>
            <a:endParaRPr lang="en-US" dirty="0" smtClean="0"/>
          </a:p>
          <a:p>
            <a:endParaRPr lang="en-US" dirty="0"/>
          </a:p>
        </p:txBody>
      </p:sp>
      <p:sp>
        <p:nvSpPr>
          <p:cNvPr id="4" name="Slide Number Placeholder 3"/>
          <p:cNvSpPr>
            <a:spLocks noGrp="1"/>
          </p:cNvSpPr>
          <p:nvPr>
            <p:ph type="sldNum" sz="quarter" idx="10"/>
          </p:nvPr>
        </p:nvSpPr>
        <p:spPr/>
        <p:txBody>
          <a:bodyPr/>
          <a:lstStyle/>
          <a:p>
            <a:fld id="{E93DBE30-5ACE-4A66-A3DB-55D30F380084}" type="slidenum">
              <a:rPr lang="en-CA" smtClean="0"/>
              <a:t>17</a:t>
            </a:fld>
            <a:endParaRPr lang="en-CA" dirty="0"/>
          </a:p>
        </p:txBody>
      </p:sp>
    </p:spTree>
    <p:extLst>
      <p:ext uri="{BB962C8B-B14F-4D97-AF65-F5344CB8AC3E}">
        <p14:creationId xmlns:p14="http://schemas.microsoft.com/office/powerpoint/2010/main" val="29843511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Given the information outlined on the previous</a:t>
            </a:r>
            <a:r>
              <a:rPr lang="en-US" baseline="0" dirty="0" smtClean="0"/>
              <a:t> four slides, the Association is interested in your observations on the following two questions:</a:t>
            </a:r>
            <a:endParaRPr lang="en-US" dirty="0" smtClean="0"/>
          </a:p>
          <a:p>
            <a:endParaRPr lang="en-US" dirty="0" smtClean="0"/>
          </a:p>
          <a:p>
            <a:pPr marL="514350" indent="-514350">
              <a:buFont typeface="+mj-lt"/>
              <a:buAutoNum type="arabicPeriod"/>
            </a:pPr>
            <a:r>
              <a:rPr lang="en-US" dirty="0" smtClean="0"/>
              <a:t>In terms of affordability concerns, which AMCTO programs are the most problematic?</a:t>
            </a:r>
          </a:p>
          <a:p>
            <a:pPr marL="514350" indent="-514350">
              <a:buFont typeface="+mj-lt"/>
              <a:buAutoNum type="arabicPeriod"/>
            </a:pPr>
            <a:endParaRPr lang="en-US" dirty="0" smtClean="0"/>
          </a:p>
          <a:p>
            <a:pPr marL="514350" indent="-514350">
              <a:buFont typeface="+mj-lt"/>
              <a:buAutoNum type="arabicPeriod"/>
            </a:pPr>
            <a:r>
              <a:rPr lang="en-US" dirty="0" smtClean="0"/>
              <a:t>Other than the specific price for registration, are there other cost barriers that need to be taken</a:t>
            </a:r>
            <a:r>
              <a:rPr lang="en-US" baseline="0" dirty="0" smtClean="0"/>
              <a:t> into consideration in assessing  affordability concerns?</a:t>
            </a:r>
          </a:p>
          <a:p>
            <a:endParaRPr lang="en-US" dirty="0" smtClean="0"/>
          </a:p>
          <a:p>
            <a:r>
              <a:rPr lang="en-US" b="1" i="1" dirty="0" smtClean="0"/>
              <a:t>Gather and record responses from participants.</a:t>
            </a:r>
            <a:endParaRPr lang="en-US" b="1" i="1" dirty="0"/>
          </a:p>
        </p:txBody>
      </p:sp>
      <p:sp>
        <p:nvSpPr>
          <p:cNvPr id="4" name="Slide Number Placeholder 3"/>
          <p:cNvSpPr>
            <a:spLocks noGrp="1"/>
          </p:cNvSpPr>
          <p:nvPr>
            <p:ph type="sldNum" sz="quarter" idx="10"/>
          </p:nvPr>
        </p:nvSpPr>
        <p:spPr/>
        <p:txBody>
          <a:bodyPr/>
          <a:lstStyle/>
          <a:p>
            <a:fld id="{E93DBE30-5ACE-4A66-A3DB-55D30F380084}" type="slidenum">
              <a:rPr lang="en-CA" smtClean="0"/>
              <a:t>18</a:t>
            </a:fld>
            <a:endParaRPr lang="en-CA" dirty="0"/>
          </a:p>
        </p:txBody>
      </p:sp>
    </p:spTree>
    <p:extLst>
      <p:ext uri="{BB962C8B-B14F-4D97-AF65-F5344CB8AC3E}">
        <p14:creationId xmlns:p14="http://schemas.microsoft.com/office/powerpoint/2010/main" val="36379494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From the association</a:t>
            </a:r>
            <a:r>
              <a:rPr lang="en-US" sz="1200" kern="1200" baseline="0" dirty="0" smtClean="0">
                <a:solidFill>
                  <a:schemeClr val="tx1"/>
                </a:solidFill>
                <a:effectLst/>
                <a:latin typeface="+mn-lt"/>
                <a:ea typeface="+mn-ea"/>
                <a:cs typeface="+mn-cs"/>
              </a:rPr>
              <a:t> survey, it was noted that w</a:t>
            </a:r>
            <a:r>
              <a:rPr lang="en-US" sz="1200" kern="1200" dirty="0" smtClean="0">
                <a:solidFill>
                  <a:schemeClr val="tx1"/>
                </a:solidFill>
                <a:effectLst/>
                <a:latin typeface="+mn-lt"/>
                <a:ea typeface="+mn-ea"/>
                <a:cs typeface="+mn-cs"/>
              </a:rPr>
              <a:t>hile almost all of the survey respondents charged premium rates for non-members to participate in education and professional development events, the use of pricing discounts that benefit members was much less evident.  There was some discounting offered for multiple registrations and/or early registration but these were only offered by a small</a:t>
            </a:r>
            <a:r>
              <a:rPr lang="en-US" sz="1200" kern="1200" baseline="0" dirty="0" smtClean="0">
                <a:solidFill>
                  <a:schemeClr val="tx1"/>
                </a:solidFill>
                <a:effectLst/>
                <a:latin typeface="+mn-lt"/>
                <a:ea typeface="+mn-ea"/>
                <a:cs typeface="+mn-cs"/>
              </a:rPr>
              <a:t> group of associ</a:t>
            </a:r>
            <a:r>
              <a:rPr lang="en-US" sz="1200" kern="1200" dirty="0" smtClean="0">
                <a:solidFill>
                  <a:schemeClr val="tx1"/>
                </a:solidFill>
                <a:effectLst/>
                <a:latin typeface="+mn-lt"/>
                <a:ea typeface="+mn-ea"/>
                <a:cs typeface="+mn-cs"/>
              </a:rPr>
              <a:t>ations.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Given the limited examples</a:t>
            </a:r>
            <a:r>
              <a:rPr lang="en-US" sz="1200" kern="1200" baseline="0" dirty="0" smtClean="0">
                <a:solidFill>
                  <a:schemeClr val="tx1"/>
                </a:solidFill>
                <a:effectLst/>
                <a:latin typeface="+mn-lt"/>
                <a:ea typeface="+mn-ea"/>
                <a:cs typeface="+mn-cs"/>
              </a:rPr>
              <a:t> from other organizations, we are interested in your thoughts on the positive and negative aspects of the following list of discounting approaches that have been identified in some of the literature about not-for-profit organizations: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baseline="0" dirty="0" smtClean="0">
                <a:solidFill>
                  <a:schemeClr val="tx1"/>
                </a:solidFill>
                <a:effectLst/>
                <a:latin typeface="+mn-lt"/>
                <a:ea typeface="+mn-ea"/>
                <a:cs typeface="+mn-cs"/>
              </a:rPr>
              <a:t>Sliding scales (where larger organizations pay a higher rate than smaller organizations for the same service)</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baseline="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baseline="0" dirty="0" smtClean="0">
                <a:solidFill>
                  <a:schemeClr val="tx1"/>
                </a:solidFill>
                <a:effectLst/>
                <a:latin typeface="+mn-lt"/>
                <a:ea typeface="+mn-ea"/>
                <a:cs typeface="+mn-cs"/>
              </a:rPr>
              <a:t>Program bundling (where a lower total price is charged for a group of similar services compared to purchasing each service individually)</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baseline="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baseline="0" dirty="0" smtClean="0">
                <a:solidFill>
                  <a:schemeClr val="tx1"/>
                </a:solidFill>
                <a:effectLst/>
                <a:latin typeface="+mn-lt"/>
                <a:ea typeface="+mn-ea"/>
                <a:cs typeface="+mn-cs"/>
              </a:rPr>
              <a:t>Multiple registration discounts (where 2</a:t>
            </a:r>
            <a:r>
              <a:rPr lang="en-US" sz="1200" kern="1200" baseline="30000" dirty="0" smtClean="0">
                <a:solidFill>
                  <a:schemeClr val="tx1"/>
                </a:solidFill>
                <a:effectLst/>
                <a:latin typeface="+mn-lt"/>
                <a:ea typeface="+mn-ea"/>
                <a:cs typeface="+mn-cs"/>
              </a:rPr>
              <a:t>nd</a:t>
            </a:r>
            <a:r>
              <a:rPr lang="en-US" sz="1200" kern="1200" baseline="0" dirty="0" smtClean="0">
                <a:solidFill>
                  <a:schemeClr val="tx1"/>
                </a:solidFill>
                <a:effectLst/>
                <a:latin typeface="+mn-lt"/>
                <a:ea typeface="+mn-ea"/>
                <a:cs typeface="+mn-cs"/>
              </a:rPr>
              <a:t> and subsequent registrants from the same organization pay a lower fee than the first registrant)</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baseline="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baseline="0" dirty="0" smtClean="0">
                <a:solidFill>
                  <a:schemeClr val="tx1"/>
                </a:solidFill>
                <a:effectLst/>
                <a:latin typeface="+mn-lt"/>
                <a:ea typeface="+mn-ea"/>
                <a:cs typeface="+mn-cs"/>
              </a:rPr>
              <a:t>Preferential pricing (where members of an organization or particular target audiences are charged lower rates for a particular service)</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baseline="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baseline="0" dirty="0" smtClean="0">
                <a:solidFill>
                  <a:schemeClr val="tx1"/>
                </a:solidFill>
                <a:effectLst/>
                <a:latin typeface="+mn-lt"/>
                <a:ea typeface="+mn-ea"/>
                <a:cs typeface="+mn-cs"/>
              </a:rPr>
              <a:t> Early registration discounts (where a lower rate is charged prior to a certain specified registration date)</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baseline="0" dirty="0" smtClean="0">
              <a:solidFill>
                <a:schemeClr val="tx1"/>
              </a:solidFill>
              <a:effectLst/>
              <a:latin typeface="+mn-lt"/>
              <a:ea typeface="+mn-ea"/>
              <a:cs typeface="+mn-cs"/>
            </a:endParaRP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baseline="0" dirty="0" smtClean="0">
                <a:solidFill>
                  <a:schemeClr val="tx1"/>
                </a:solidFill>
                <a:effectLst/>
                <a:latin typeface="+mn-lt"/>
                <a:ea typeface="+mn-ea"/>
                <a:cs typeface="+mn-cs"/>
              </a:rPr>
              <a:t>Targeted servicing discounts (where members of an organization are charged a lower rate if that organization acts as host for a particular event)</a:t>
            </a:r>
          </a:p>
          <a:p>
            <a:pPr marL="171450" marR="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1" i="1" dirty="0" smtClean="0"/>
              <a:t>Gather and record responses from participants.</a:t>
            </a:r>
            <a:endParaRPr lang="en-US"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smtClean="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10"/>
          </p:nvPr>
        </p:nvSpPr>
        <p:spPr/>
        <p:txBody>
          <a:bodyPr/>
          <a:lstStyle/>
          <a:p>
            <a:fld id="{E93DBE30-5ACE-4A66-A3DB-55D30F380084}" type="slidenum">
              <a:rPr lang="en-CA" smtClean="0"/>
              <a:t>19</a:t>
            </a:fld>
            <a:endParaRPr lang="en-CA" dirty="0"/>
          </a:p>
        </p:txBody>
      </p:sp>
    </p:spTree>
    <p:extLst>
      <p:ext uri="{BB962C8B-B14F-4D97-AF65-F5344CB8AC3E}">
        <p14:creationId xmlns:p14="http://schemas.microsoft.com/office/powerpoint/2010/main" val="316005003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Before we conclude this part of the presentation, are there any</a:t>
            </a:r>
            <a:r>
              <a:rPr lang="en-US" baseline="0" dirty="0" smtClean="0"/>
              <a:t> other topics that you feel we’ve overlooked or which you’d like to comment on?</a:t>
            </a:r>
          </a:p>
          <a:p>
            <a:endParaRPr lang="en-US" baseline="0" dirty="0" smtClean="0"/>
          </a:p>
          <a:p>
            <a:r>
              <a:rPr lang="en-US" b="1" i="1" dirty="0" smtClean="0"/>
              <a:t>Gather and record responses from participants.</a:t>
            </a:r>
            <a:endParaRPr lang="en-US" b="0" i="0" dirty="0" smtClean="0"/>
          </a:p>
          <a:p>
            <a:endParaRPr lang="en-US" b="0" i="0" dirty="0" smtClean="0"/>
          </a:p>
          <a:p>
            <a:r>
              <a:rPr lang="en-US" dirty="0" smtClean="0"/>
              <a:t>Over the next couple of months, we will continue to gather member input on this topic through the various</a:t>
            </a:r>
            <a:r>
              <a:rPr lang="en-US" baseline="0" dirty="0" smtClean="0"/>
              <a:t> Zone meetings and through a member survey which we are hoping to launch in June.  Staff will then take all this input and combine it with research on current pricing practices in the not-for-profit sector over the summer to identify options regarding future pricing, discounts, etc.</a:t>
            </a:r>
          </a:p>
          <a:p>
            <a:endParaRPr lang="en-US" baseline="0" dirty="0" smtClean="0"/>
          </a:p>
          <a:p>
            <a:r>
              <a:rPr lang="en-US" baseline="0" dirty="0" smtClean="0"/>
              <a:t>Based on the work completed over the summer, a report to the Board will be considered in September 2018 which will outline some proposed options for implementation.  The outcome of the Board’s discussions in September will then be communicated to all members over the Fall (likely via a member survey and electronic communications) to get feedback on the Board’s preferred options.</a:t>
            </a:r>
          </a:p>
          <a:p>
            <a:endParaRPr lang="en-US" baseline="0" dirty="0" smtClean="0"/>
          </a:p>
          <a:p>
            <a:r>
              <a:rPr lang="en-US" baseline="0" dirty="0" smtClean="0"/>
              <a:t>A final Board decision will be made in November 2018, taking into consideration the member feedback received over the Fall.  And finally, the Board’s final recommendations will be shared with all members prior to the end of the year.</a:t>
            </a:r>
          </a:p>
          <a:p>
            <a:endParaRPr lang="en-US" baseline="0" dirty="0" smtClean="0"/>
          </a:p>
          <a:p>
            <a:r>
              <a:rPr lang="en-US" baseline="0" dirty="0" smtClean="0"/>
              <a:t>Your input today was very helpful.  Thank you.</a:t>
            </a:r>
          </a:p>
          <a:p>
            <a:endParaRPr lang="en-US" dirty="0"/>
          </a:p>
        </p:txBody>
      </p:sp>
      <p:sp>
        <p:nvSpPr>
          <p:cNvPr id="4" name="Slide Number Placeholder 3"/>
          <p:cNvSpPr>
            <a:spLocks noGrp="1"/>
          </p:cNvSpPr>
          <p:nvPr>
            <p:ph type="sldNum" sz="quarter" idx="10"/>
          </p:nvPr>
        </p:nvSpPr>
        <p:spPr/>
        <p:txBody>
          <a:bodyPr/>
          <a:lstStyle/>
          <a:p>
            <a:fld id="{E93DBE30-5ACE-4A66-A3DB-55D30F380084}" type="slidenum">
              <a:rPr lang="en-CA" smtClean="0"/>
              <a:t>20</a:t>
            </a:fld>
            <a:endParaRPr lang="en-CA" dirty="0"/>
          </a:p>
        </p:txBody>
      </p:sp>
    </p:spTree>
    <p:extLst>
      <p:ext uri="{BB962C8B-B14F-4D97-AF65-F5344CB8AC3E}">
        <p14:creationId xmlns:p14="http://schemas.microsoft.com/office/powerpoint/2010/main" val="13641009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aseline="0" dirty="0" smtClean="0"/>
              <a:t>The 2018 Conference Committee and AMCTO Staff are continuing the work to put the finishing touches on this year’s hallmark 80</a:t>
            </a:r>
            <a:r>
              <a:rPr lang="en-US" baseline="30000" dirty="0" smtClean="0"/>
              <a:t>th</a:t>
            </a:r>
            <a:r>
              <a:rPr lang="en-US" baseline="0" dirty="0" smtClean="0"/>
              <a:t> Anniversary conference.  As you will have seen from the Conference Insert that was included with the most recent edition of the Municipal Monitor,  attending this year’s conference will give you the opportunity to hear two excellent keynote speakers and also participate in a wide array of concurrent sessions focusing on current municipal topics.</a:t>
            </a:r>
          </a:p>
          <a:p>
            <a:pPr marL="0" indent="0">
              <a:buFont typeface="Arial" panose="020B0604020202020204" pitchFamily="34" charset="0"/>
              <a:buNone/>
            </a:pPr>
            <a:endParaRPr lang="en-US" baseline="0" dirty="0" smtClean="0"/>
          </a:p>
          <a:p>
            <a:pPr marL="0" indent="0">
              <a:buFont typeface="Arial" panose="020B0604020202020204" pitchFamily="34" charset="0"/>
              <a:buNone/>
            </a:pPr>
            <a:r>
              <a:rPr lang="en-US" baseline="0" dirty="0" smtClean="0"/>
              <a:t>Special features this year include our Amazing Race Team Adventure challenge on Sunday afternoon along with a Mentoring/Networking session later that same afternoon.  For those of you on the Zone Executive, we will again be hosting a Zone Executive Networking/Information event on Monday evening which will allow you to meet your peers from the other Zones to discuss the work to-date being undertaken by the Zone Executive Engagement Working Group.</a:t>
            </a:r>
          </a:p>
          <a:p>
            <a:pPr marL="0" indent="0">
              <a:buFont typeface="Arial" panose="020B0604020202020204" pitchFamily="34" charset="0"/>
              <a:buNone/>
            </a:pPr>
            <a:endParaRPr lang="en-US" baseline="0" dirty="0" smtClean="0"/>
          </a:p>
          <a:p>
            <a:pPr marL="0" indent="0">
              <a:buFont typeface="Arial" panose="020B0604020202020204" pitchFamily="34" charset="0"/>
              <a:buNone/>
            </a:pPr>
            <a:r>
              <a:rPr lang="en-US" baseline="0" dirty="0" smtClean="0"/>
              <a:t>New for this year will be our AMCTO Accredited Members’ Information and Education session that will target those AMCTO members who hold one of our four professional accreditations.  And for the first time, we are also offering a Question Box Networking Session where participants will be able to get their questions answered by expert practitioners.</a:t>
            </a:r>
          </a:p>
          <a:p>
            <a:pPr marL="0" indent="0">
              <a:buFont typeface="Arial" panose="020B0604020202020204" pitchFamily="34" charset="0"/>
              <a:buNone/>
            </a:pPr>
            <a:endParaRPr lang="en-US" baseline="0" dirty="0" smtClean="0"/>
          </a:p>
          <a:p>
            <a:pPr marL="0" indent="0">
              <a:buFont typeface="Arial" panose="020B0604020202020204" pitchFamily="34" charset="0"/>
              <a:buNone/>
            </a:pPr>
            <a:r>
              <a:rPr lang="en-US" baseline="0" dirty="0" smtClean="0"/>
              <a:t>If you haven’t already registered, we encourage you to do so as soon as possible.  Further details can be found on the AMCTO website.</a:t>
            </a:r>
          </a:p>
          <a:p>
            <a:pPr marL="0" indent="0">
              <a:buFont typeface="Arial" panose="020B0604020202020204" pitchFamily="34" charset="0"/>
              <a:buNone/>
            </a:pPr>
            <a:endParaRPr lang="en-US" baseline="0" dirty="0" smtClean="0"/>
          </a:p>
          <a:p>
            <a:pPr marL="0" indent="0">
              <a:buFont typeface="Arial" panose="020B0604020202020204" pitchFamily="34" charset="0"/>
              <a:buNone/>
            </a:pPr>
            <a:r>
              <a:rPr lang="en-US" baseline="0" dirty="0" smtClean="0"/>
              <a:t>We look forward to seeing you there.</a:t>
            </a:r>
          </a:p>
          <a:p>
            <a:endParaRPr lang="en-US" dirty="0"/>
          </a:p>
        </p:txBody>
      </p:sp>
      <p:sp>
        <p:nvSpPr>
          <p:cNvPr id="4" name="Slide Number Placeholder 3"/>
          <p:cNvSpPr>
            <a:spLocks noGrp="1"/>
          </p:cNvSpPr>
          <p:nvPr>
            <p:ph type="sldNum" sz="quarter" idx="10"/>
          </p:nvPr>
        </p:nvSpPr>
        <p:spPr/>
        <p:txBody>
          <a:bodyPr/>
          <a:lstStyle/>
          <a:p>
            <a:fld id="{E93DBE30-5ACE-4A66-A3DB-55D30F380084}" type="slidenum">
              <a:rPr lang="en-CA" smtClean="0"/>
              <a:t>21</a:t>
            </a:fld>
            <a:endParaRPr lang="en-CA" dirty="0"/>
          </a:p>
        </p:txBody>
      </p:sp>
    </p:spTree>
    <p:extLst>
      <p:ext uri="{BB962C8B-B14F-4D97-AF65-F5344CB8AC3E}">
        <p14:creationId xmlns:p14="http://schemas.microsoft.com/office/powerpoint/2010/main" val="6103506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b="1">
                <a:latin typeface="Arial Narrow" panose="020B0606020202030204" pitchFamily="34" charset="0"/>
              </a:defRPr>
            </a:lvl1pPr>
          </a:lstStyle>
          <a:p>
            <a:r>
              <a:rPr lang="en-US" dirty="0" smtClean="0"/>
              <a:t>Click to edit Master title style</a:t>
            </a:r>
            <a:endParaRPr lang="en-CA"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3200">
                <a:latin typeface="Arial Narrow" panose="020B060602020203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CA" dirty="0"/>
          </a:p>
        </p:txBody>
      </p:sp>
      <p:sp>
        <p:nvSpPr>
          <p:cNvPr id="4" name="Date Placeholder 3"/>
          <p:cNvSpPr>
            <a:spLocks noGrp="1"/>
          </p:cNvSpPr>
          <p:nvPr>
            <p:ph type="dt" sz="half" idx="10"/>
          </p:nvPr>
        </p:nvSpPr>
        <p:spPr/>
        <p:txBody>
          <a:bodyPr/>
          <a:lstStyle/>
          <a:p>
            <a:fld id="{0B55B989-A12A-463E-BD96-A721392C8A22}" type="slidenum">
              <a:rPr lang="en-CA" smtClean="0"/>
              <a:pPr/>
              <a:t>‹#›</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endParaRPr lang="en-CA"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610600" y="6036310"/>
            <a:ext cx="2377440" cy="640080"/>
          </a:xfrm>
          <a:prstGeom prst="rect">
            <a:avLst/>
          </a:prstGeom>
        </p:spPr>
      </p:pic>
    </p:spTree>
    <p:extLst>
      <p:ext uri="{BB962C8B-B14F-4D97-AF65-F5344CB8AC3E}">
        <p14:creationId xmlns:p14="http://schemas.microsoft.com/office/powerpoint/2010/main" val="3678180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0B55B989-A12A-463E-BD96-A721392C8A22}" type="slidenum">
              <a:rPr lang="en-CA" smtClean="0"/>
              <a:pPr/>
              <a:t>‹#›</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endParaRPr lang="en-CA" dirty="0"/>
          </a:p>
        </p:txBody>
      </p:sp>
    </p:spTree>
    <p:extLst>
      <p:ext uri="{BB962C8B-B14F-4D97-AF65-F5344CB8AC3E}">
        <p14:creationId xmlns:p14="http://schemas.microsoft.com/office/powerpoint/2010/main" val="18684136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B55B989-A12A-463E-BD96-A721392C8A22}" type="slidenum">
              <a:rPr lang="en-CA" smtClean="0"/>
              <a:pPr/>
              <a:t>‹#›</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endParaRPr lang="en-CA" dirty="0"/>
          </a:p>
        </p:txBody>
      </p:sp>
    </p:spTree>
    <p:extLst>
      <p:ext uri="{BB962C8B-B14F-4D97-AF65-F5344CB8AC3E}">
        <p14:creationId xmlns:p14="http://schemas.microsoft.com/office/powerpoint/2010/main" val="30251910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0B55B989-A12A-463E-BD96-A721392C8A22}" type="slidenum">
              <a:rPr lang="en-CA" smtClean="0"/>
              <a:pPr/>
              <a:t>‹#›</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endParaRPr lang="en-CA" dirty="0"/>
          </a:p>
        </p:txBody>
      </p:sp>
    </p:spTree>
    <p:extLst>
      <p:ext uri="{BB962C8B-B14F-4D97-AF65-F5344CB8AC3E}">
        <p14:creationId xmlns:p14="http://schemas.microsoft.com/office/powerpoint/2010/main" val="42850795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0B55B989-A12A-463E-BD96-A721392C8A22}" type="slidenum">
              <a:rPr lang="en-CA" smtClean="0"/>
              <a:pPr/>
              <a:t>‹#›</a:t>
            </a:fld>
            <a:endParaRPr lang="en-CA" dirty="0"/>
          </a:p>
        </p:txBody>
      </p:sp>
      <p:sp>
        <p:nvSpPr>
          <p:cNvPr id="8" name="Footer Placeholder 7"/>
          <p:cNvSpPr>
            <a:spLocks noGrp="1"/>
          </p:cNvSpPr>
          <p:nvPr>
            <p:ph type="ftr" sz="quarter" idx="11"/>
          </p:nvPr>
        </p:nvSpPr>
        <p:spPr/>
        <p:txBody>
          <a:bodyPr/>
          <a:lstStyle/>
          <a:p>
            <a:endParaRPr lang="en-CA" dirty="0"/>
          </a:p>
        </p:txBody>
      </p:sp>
      <p:sp>
        <p:nvSpPr>
          <p:cNvPr id="9" name="Slide Number Placeholder 8"/>
          <p:cNvSpPr>
            <a:spLocks noGrp="1"/>
          </p:cNvSpPr>
          <p:nvPr>
            <p:ph type="sldNum" sz="quarter" idx="12"/>
          </p:nvPr>
        </p:nvSpPr>
        <p:spPr/>
        <p:txBody>
          <a:bodyPr/>
          <a:lstStyle/>
          <a:p>
            <a:endParaRPr lang="en-CA" dirty="0"/>
          </a:p>
        </p:txBody>
      </p:sp>
    </p:spTree>
    <p:extLst>
      <p:ext uri="{BB962C8B-B14F-4D97-AF65-F5344CB8AC3E}">
        <p14:creationId xmlns:p14="http://schemas.microsoft.com/office/powerpoint/2010/main" val="12208300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0B55B989-A12A-463E-BD96-A721392C8A22}" type="slidenum">
              <a:rPr lang="en-CA" smtClean="0"/>
              <a:pPr/>
              <a:t>‹#›</a:t>
            </a:fld>
            <a:endParaRPr lang="en-CA" dirty="0"/>
          </a:p>
        </p:txBody>
      </p:sp>
      <p:sp>
        <p:nvSpPr>
          <p:cNvPr id="4" name="Footer Placeholder 3"/>
          <p:cNvSpPr>
            <a:spLocks noGrp="1"/>
          </p:cNvSpPr>
          <p:nvPr>
            <p:ph type="ftr" sz="quarter" idx="11"/>
          </p:nvPr>
        </p:nvSpPr>
        <p:spPr/>
        <p:txBody>
          <a:bodyPr/>
          <a:lstStyle/>
          <a:p>
            <a:endParaRPr lang="en-CA" dirty="0"/>
          </a:p>
        </p:txBody>
      </p:sp>
      <p:sp>
        <p:nvSpPr>
          <p:cNvPr id="5" name="Slide Number Placeholder 4"/>
          <p:cNvSpPr>
            <a:spLocks noGrp="1"/>
          </p:cNvSpPr>
          <p:nvPr>
            <p:ph type="sldNum" sz="quarter" idx="12"/>
          </p:nvPr>
        </p:nvSpPr>
        <p:spPr/>
        <p:txBody>
          <a:bodyPr/>
          <a:lstStyle/>
          <a:p>
            <a:endParaRPr lang="en-CA" dirty="0"/>
          </a:p>
        </p:txBody>
      </p:sp>
    </p:spTree>
    <p:extLst>
      <p:ext uri="{BB962C8B-B14F-4D97-AF65-F5344CB8AC3E}">
        <p14:creationId xmlns:p14="http://schemas.microsoft.com/office/powerpoint/2010/main" val="24365421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B55B989-A12A-463E-BD96-A721392C8A22}" type="slidenum">
              <a:rPr lang="en-CA" smtClean="0"/>
              <a:pPr/>
              <a:t>‹#›</a:t>
            </a:fld>
            <a:endParaRPr lang="en-CA" dirty="0"/>
          </a:p>
        </p:txBody>
      </p:sp>
      <p:sp>
        <p:nvSpPr>
          <p:cNvPr id="3" name="Footer Placeholder 2"/>
          <p:cNvSpPr>
            <a:spLocks noGrp="1"/>
          </p:cNvSpPr>
          <p:nvPr>
            <p:ph type="ftr" sz="quarter" idx="11"/>
          </p:nvPr>
        </p:nvSpPr>
        <p:spPr/>
        <p:txBody>
          <a:bodyPr/>
          <a:lstStyle/>
          <a:p>
            <a:endParaRPr lang="en-CA" dirty="0"/>
          </a:p>
        </p:txBody>
      </p:sp>
      <p:sp>
        <p:nvSpPr>
          <p:cNvPr id="4" name="Slide Number Placeholder 3"/>
          <p:cNvSpPr>
            <a:spLocks noGrp="1"/>
          </p:cNvSpPr>
          <p:nvPr>
            <p:ph type="sldNum" sz="quarter" idx="12"/>
          </p:nvPr>
        </p:nvSpPr>
        <p:spPr/>
        <p:txBody>
          <a:bodyPr/>
          <a:lstStyle/>
          <a:p>
            <a:endParaRPr lang="en-CA" dirty="0"/>
          </a:p>
        </p:txBody>
      </p:sp>
    </p:spTree>
    <p:extLst>
      <p:ext uri="{BB962C8B-B14F-4D97-AF65-F5344CB8AC3E}">
        <p14:creationId xmlns:p14="http://schemas.microsoft.com/office/powerpoint/2010/main" val="503217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55B989-A12A-463E-BD96-A721392C8A22}" type="slidenum">
              <a:rPr lang="en-CA" smtClean="0"/>
              <a:pPr/>
              <a:t>‹#›</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endParaRPr lang="en-CA" dirty="0"/>
          </a:p>
        </p:txBody>
      </p:sp>
    </p:spTree>
    <p:extLst>
      <p:ext uri="{BB962C8B-B14F-4D97-AF65-F5344CB8AC3E}">
        <p14:creationId xmlns:p14="http://schemas.microsoft.com/office/powerpoint/2010/main" val="18531820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55B989-A12A-463E-BD96-A721392C8A22}" type="slidenum">
              <a:rPr lang="en-CA" smtClean="0"/>
              <a:pPr/>
              <a:t>‹#›</a:t>
            </a:fld>
            <a:endParaRPr lang="en-CA" dirty="0"/>
          </a:p>
        </p:txBody>
      </p:sp>
      <p:sp>
        <p:nvSpPr>
          <p:cNvPr id="6" name="Footer Placeholder 5"/>
          <p:cNvSpPr>
            <a:spLocks noGrp="1"/>
          </p:cNvSpPr>
          <p:nvPr>
            <p:ph type="ftr" sz="quarter" idx="11"/>
          </p:nvPr>
        </p:nvSpPr>
        <p:spPr/>
        <p:txBody>
          <a:bodyPr/>
          <a:lstStyle/>
          <a:p>
            <a:endParaRPr lang="en-CA" dirty="0"/>
          </a:p>
        </p:txBody>
      </p:sp>
      <p:sp>
        <p:nvSpPr>
          <p:cNvPr id="7" name="Slide Number Placeholder 6"/>
          <p:cNvSpPr>
            <a:spLocks noGrp="1"/>
          </p:cNvSpPr>
          <p:nvPr>
            <p:ph type="sldNum" sz="quarter" idx="12"/>
          </p:nvPr>
        </p:nvSpPr>
        <p:spPr/>
        <p:txBody>
          <a:bodyPr/>
          <a:lstStyle/>
          <a:p>
            <a:endParaRPr lang="en-CA" dirty="0"/>
          </a:p>
        </p:txBody>
      </p:sp>
    </p:spTree>
    <p:extLst>
      <p:ext uri="{BB962C8B-B14F-4D97-AF65-F5344CB8AC3E}">
        <p14:creationId xmlns:p14="http://schemas.microsoft.com/office/powerpoint/2010/main" val="8277471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0B55B989-A12A-463E-BD96-A721392C8A22}" type="slidenum">
              <a:rPr lang="en-CA" smtClean="0"/>
              <a:pPr/>
              <a:t>‹#›</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endParaRPr lang="en-CA" dirty="0"/>
          </a:p>
        </p:txBody>
      </p:sp>
    </p:spTree>
    <p:extLst>
      <p:ext uri="{BB962C8B-B14F-4D97-AF65-F5344CB8AC3E}">
        <p14:creationId xmlns:p14="http://schemas.microsoft.com/office/powerpoint/2010/main" val="37918581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0B55B989-A12A-463E-BD96-A721392C8A22}" type="slidenum">
              <a:rPr lang="en-CA" smtClean="0"/>
              <a:pPr/>
              <a:t>‹#›</a:t>
            </a:fld>
            <a:endParaRPr lang="en-CA" dirty="0"/>
          </a:p>
        </p:txBody>
      </p:sp>
      <p:sp>
        <p:nvSpPr>
          <p:cNvPr id="5" name="Footer Placeholder 4"/>
          <p:cNvSpPr>
            <a:spLocks noGrp="1"/>
          </p:cNvSpPr>
          <p:nvPr>
            <p:ph type="ftr" sz="quarter" idx="11"/>
          </p:nvPr>
        </p:nvSpPr>
        <p:spPr/>
        <p:txBody>
          <a:bodyPr/>
          <a:lstStyle/>
          <a:p>
            <a:endParaRPr lang="en-CA" dirty="0"/>
          </a:p>
        </p:txBody>
      </p:sp>
      <p:sp>
        <p:nvSpPr>
          <p:cNvPr id="6" name="Slide Number Placeholder 5"/>
          <p:cNvSpPr>
            <a:spLocks noGrp="1"/>
          </p:cNvSpPr>
          <p:nvPr>
            <p:ph type="sldNum" sz="quarter" idx="12"/>
          </p:nvPr>
        </p:nvSpPr>
        <p:spPr/>
        <p:txBody>
          <a:bodyPr/>
          <a:lstStyle/>
          <a:p>
            <a:endParaRPr lang="en-CA" dirty="0"/>
          </a:p>
        </p:txBody>
      </p:sp>
    </p:spTree>
    <p:extLst>
      <p:ext uri="{BB962C8B-B14F-4D97-AF65-F5344CB8AC3E}">
        <p14:creationId xmlns:p14="http://schemas.microsoft.com/office/powerpoint/2010/main" val="36278868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har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p:txBody>
      </p:sp>
      <p:sp>
        <p:nvSpPr>
          <p:cNvPr id="6" name="Slide Number Placeholder 5"/>
          <p:cNvSpPr>
            <a:spLocks noGrp="1"/>
          </p:cNvSpPr>
          <p:nvPr>
            <p:ph type="sldNum" sz="quarter" idx="12"/>
          </p:nvPr>
        </p:nvSpPr>
        <p:spPr/>
        <p:txBody>
          <a:bodyPr/>
          <a:lstStyle/>
          <a:p>
            <a:fld id="{A88B48FB-E956-2048-9E74-C69E7CAA26CC}" type="slidenum">
              <a:rPr lang="en-US" smtClean="0"/>
              <a:t>‹#›</a:t>
            </a:fld>
            <a:endParaRPr lang="en-US"/>
          </a:p>
        </p:txBody>
      </p:sp>
    </p:spTree>
    <p:extLst>
      <p:ext uri="{BB962C8B-B14F-4D97-AF65-F5344CB8AC3E}">
        <p14:creationId xmlns:p14="http://schemas.microsoft.com/office/powerpoint/2010/main" val="16415374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CA"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CA"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55B989-A12A-463E-BD96-A721392C8A22}" type="slidenum">
              <a:rPr lang="en-CA" smtClean="0"/>
              <a:pPr/>
              <a:t>‹#›</a:t>
            </a:fld>
            <a:endParaRPr lang="en-CA"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CA" dirty="0"/>
          </a:p>
        </p:txBody>
      </p:sp>
      <p:pic>
        <p:nvPicPr>
          <p:cNvPr id="7" name="Picture 6"/>
          <p:cNvPicPr>
            <a:picLocks noChangeAspect="1"/>
          </p:cNvPicPr>
          <p:nvPr userDrawn="1"/>
        </p:nvPicPr>
        <p:blipFill>
          <a:blip r:embed="rId14" cstate="print">
            <a:extLst>
              <a:ext uri="{28A0092B-C50C-407E-A947-70E740481C1C}">
                <a14:useLocalDpi xmlns:a14="http://schemas.microsoft.com/office/drawing/2010/main" val="0"/>
              </a:ext>
            </a:extLst>
          </a:blip>
          <a:stretch>
            <a:fillRect/>
          </a:stretch>
        </p:blipFill>
        <p:spPr>
          <a:xfrm>
            <a:off x="8610600" y="6036310"/>
            <a:ext cx="2377440" cy="640080"/>
          </a:xfrm>
          <a:prstGeom prst="rect">
            <a:avLst/>
          </a:prstGeom>
        </p:spPr>
      </p:pic>
    </p:spTree>
    <p:extLst>
      <p:ext uri="{BB962C8B-B14F-4D97-AF65-F5344CB8AC3E}">
        <p14:creationId xmlns:p14="http://schemas.microsoft.com/office/powerpoint/2010/main" val="264075013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lnSpc>
          <a:spcPct val="90000"/>
        </a:lnSpc>
        <a:spcBef>
          <a:spcPct val="0"/>
        </a:spcBef>
        <a:buNone/>
        <a:defRPr sz="4400" b="1" kern="1200">
          <a:solidFill>
            <a:schemeClr val="tx1"/>
          </a:solidFill>
          <a:latin typeface="Arial Narrow" panose="020B060602020203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Narrow" panose="020B060602020203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Narrow" panose="020B060602020203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Narrow" panose="020B060602020203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Narrow" panose="020B060602020203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Narrow" panose="020B060602020203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Arial" panose="020B0604020202020204" pitchFamily="34" charset="0"/>
                <a:cs typeface="Arial" panose="020B0604020202020204" pitchFamily="34" charset="0"/>
              </a:rPr>
              <a:t>AMCTO Zone Meeting Presentation</a:t>
            </a:r>
            <a:endParaRPr lang="en-CA"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p:txBody>
          <a:bodyPr/>
          <a:lstStyle/>
          <a:p>
            <a:r>
              <a:rPr lang="en-US" dirty="0" smtClean="0">
                <a:latin typeface="Arial" panose="020B0604020202020204" pitchFamily="34" charset="0"/>
                <a:cs typeface="Arial" panose="020B0604020202020204" pitchFamily="34" charset="0"/>
              </a:rPr>
              <a:t>Spring 2018</a:t>
            </a:r>
            <a:endParaRPr lang="en-CA" dirty="0">
              <a:latin typeface="Arial" panose="020B0604020202020204" pitchFamily="34" charset="0"/>
              <a:cs typeface="Arial" panose="020B0604020202020204" pitchFamily="34" charset="0"/>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524000" y="4158346"/>
            <a:ext cx="2978609" cy="2383057"/>
          </a:xfrm>
          <a:prstGeom prst="rect">
            <a:avLst/>
          </a:prstGeom>
        </p:spPr>
      </p:pic>
    </p:spTree>
    <p:extLst>
      <p:ext uri="{BB962C8B-B14F-4D97-AF65-F5344CB8AC3E}">
        <p14:creationId xmlns:p14="http://schemas.microsoft.com/office/powerpoint/2010/main" val="18312280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latin typeface="Arial" panose="020B0604020202020204" pitchFamily="34" charset="0"/>
                <a:cs typeface="Arial" panose="020B0604020202020204" pitchFamily="34" charset="0"/>
              </a:rPr>
              <a:t>Topics for Today</a:t>
            </a:r>
            <a:endParaRPr lang="en-CA" dirty="0">
              <a:latin typeface="Arial" panose="020B0604020202020204" pitchFamily="34" charset="0"/>
              <a:cs typeface="Arial" panose="020B0604020202020204" pitchFamily="34" charset="0"/>
            </a:endParaRPr>
          </a:p>
        </p:txBody>
      </p:sp>
      <p:sp>
        <p:nvSpPr>
          <p:cNvPr id="8" name="Content Placeholder 7"/>
          <p:cNvSpPr>
            <a:spLocks noGrp="1"/>
          </p:cNvSpPr>
          <p:nvPr>
            <p:ph idx="1"/>
          </p:nvPr>
        </p:nvSpPr>
        <p:spPr/>
        <p:txBody>
          <a:bodyPr>
            <a:normAutofit/>
          </a:bodyPr>
          <a:lstStyle/>
          <a:p>
            <a:r>
              <a:rPr lang="en-US" dirty="0" smtClean="0">
                <a:latin typeface="Arial" panose="020B0604020202020204" pitchFamily="34" charset="0"/>
                <a:cs typeface="Arial" panose="020B0604020202020204" pitchFamily="34" charset="0"/>
              </a:rPr>
              <a:t>Engagement Working Group – Survey Results/Lessons Learned</a:t>
            </a:r>
          </a:p>
          <a:p>
            <a:endParaRPr lang="en-US" dirty="0" smtClean="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Proposed Changes to AMCTO By-laws re Board Composition</a:t>
            </a:r>
          </a:p>
          <a:p>
            <a:endParaRPr lang="en-US" dirty="0" smtClean="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Program Pricing &amp; Discount Structures – Seeking Input</a:t>
            </a:r>
          </a:p>
          <a:p>
            <a:endParaRPr lang="en-US" dirty="0" smtClean="0">
              <a:latin typeface="Arial" panose="020B0604020202020204" pitchFamily="34" charset="0"/>
              <a:cs typeface="Arial" panose="020B0604020202020204" pitchFamily="34" charset="0"/>
            </a:endParaRPr>
          </a:p>
          <a:p>
            <a:r>
              <a:rPr lang="en-US" dirty="0" smtClean="0">
                <a:latin typeface="Arial" panose="020B0604020202020204" pitchFamily="34" charset="0"/>
                <a:cs typeface="Arial" panose="020B0604020202020204" pitchFamily="34" charset="0"/>
              </a:rPr>
              <a:t>AMCTO Annual Conference</a:t>
            </a:r>
          </a:p>
          <a:p>
            <a:endParaRPr lang="en-US" dirty="0" smtClean="0"/>
          </a:p>
        </p:txBody>
      </p:sp>
    </p:spTree>
    <p:extLst>
      <p:ext uri="{BB962C8B-B14F-4D97-AF65-F5344CB8AC3E}">
        <p14:creationId xmlns:p14="http://schemas.microsoft.com/office/powerpoint/2010/main" val="39574016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latin typeface="Arial" panose="020B0604020202020204" pitchFamily="34" charset="0"/>
                <a:cs typeface="Arial" panose="020B0604020202020204" pitchFamily="34" charset="0"/>
              </a:rPr>
              <a:t>Engagement Working Group – Survey Results/Lessons Lear</a:t>
            </a:r>
            <a:r>
              <a:rPr lang="en-US" sz="5400" dirty="0">
                <a:latin typeface="Arial" panose="020B0604020202020204" pitchFamily="34" charset="0"/>
                <a:cs typeface="Arial" panose="020B0604020202020204" pitchFamily="34" charset="0"/>
              </a:rPr>
              <a:t>ned</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43556" y="2063496"/>
            <a:ext cx="7104888" cy="3919728"/>
          </a:xfrm>
          <a:prstGeom prst="rect">
            <a:avLst/>
          </a:prstGeom>
        </p:spPr>
      </p:pic>
    </p:spTree>
    <p:extLst>
      <p:ext uri="{BB962C8B-B14F-4D97-AF65-F5344CB8AC3E}">
        <p14:creationId xmlns:p14="http://schemas.microsoft.com/office/powerpoint/2010/main" val="16421227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Engagement Working Group – Survey Results/Lessons Learned</a:t>
            </a:r>
          </a:p>
        </p:txBody>
      </p:sp>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385883" y="1825625"/>
            <a:ext cx="9112983" cy="4209415"/>
          </a:xfrm>
        </p:spPr>
      </p:pic>
    </p:spTree>
    <p:extLst>
      <p:ext uri="{BB962C8B-B14F-4D97-AF65-F5344CB8AC3E}">
        <p14:creationId xmlns:p14="http://schemas.microsoft.com/office/powerpoint/2010/main" val="33697590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latin typeface="Arial" panose="020B0604020202020204" pitchFamily="34" charset="0"/>
                <a:cs typeface="Arial" panose="020B0604020202020204" pitchFamily="34" charset="0"/>
              </a:rPr>
              <a:t>Engagement Working Group – Survey Results/Lessons Learned</a:t>
            </a:r>
            <a:endParaRPr dirty="0">
              <a:latin typeface="Arial" panose="020B0604020202020204" pitchFamily="34" charset="0"/>
              <a:cs typeface="Arial" panose="020B0604020202020204" pitchFamily="34" charset="0"/>
            </a:endParaRPr>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304849" y="1825625"/>
            <a:ext cx="9582301" cy="4351338"/>
          </a:xfrm>
        </p:spPr>
      </p:pic>
    </p:spTree>
    <p:extLst>
      <p:ext uri="{BB962C8B-B14F-4D97-AF65-F5344CB8AC3E}">
        <p14:creationId xmlns:p14="http://schemas.microsoft.com/office/powerpoint/2010/main" val="186592306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4294967295"/>
            <p:extLst>
              <p:ext uri="{D42A27DB-BD31-4B8C-83A1-F6EECF244321}">
                <p14:modId xmlns:p14="http://schemas.microsoft.com/office/powerpoint/2010/main" val="1298754038"/>
              </p:ext>
            </p:extLst>
          </p:nvPr>
        </p:nvGraphicFramePr>
        <p:xfrm>
          <a:off x="484095" y="563878"/>
          <a:ext cx="10206318" cy="5463963"/>
        </p:xfrm>
        <a:graphic>
          <a:graphicData uri="http://schemas.openxmlformats.org/drawingml/2006/table">
            <a:tbl>
              <a:tblPr firstRow="1" bandRow="1">
                <a:tableStyleId>{5C22544A-7EE6-4342-B048-85BDC9FD1C3A}</a:tableStyleId>
              </a:tblPr>
              <a:tblGrid>
                <a:gridCol w="10206318"/>
              </a:tblGrid>
              <a:tr h="386127">
                <a:tc>
                  <a:txBody>
                    <a:bodyPr/>
                    <a:lstStyle/>
                    <a:p>
                      <a:pPr algn="l" fontAlgn="ctr"/>
                      <a:r>
                        <a:rPr lang="en-US" sz="1600" b="0" i="0" u="none" strike="noStrike" dirty="0">
                          <a:solidFill>
                            <a:schemeClr val="tx1">
                              <a:lumMod val="95000"/>
                              <a:lumOff val="5000"/>
                            </a:schemeClr>
                          </a:solidFill>
                          <a:effectLst/>
                          <a:latin typeface="Arial" panose="020B0604020202020204" pitchFamily="34" charset="0"/>
                        </a:rPr>
                        <a:t>Direct and personal engagement would probably work best with a membership so diverse as AMCTO.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6127">
                <a:tc>
                  <a:txBody>
                    <a:bodyPr/>
                    <a:lstStyle/>
                    <a:p>
                      <a:pPr algn="l" fontAlgn="ctr"/>
                      <a:r>
                        <a:rPr lang="en-US" sz="1600" b="0" i="0" u="none" strike="noStrike" dirty="0">
                          <a:solidFill>
                            <a:schemeClr val="tx1">
                              <a:lumMod val="95000"/>
                              <a:lumOff val="5000"/>
                            </a:schemeClr>
                          </a:solidFill>
                          <a:effectLst/>
                          <a:latin typeface="Arial" panose="020B0604020202020204" pitchFamily="34" charset="0"/>
                        </a:rPr>
                        <a:t>I am satisfied with the engagement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89591">
                <a:tc>
                  <a:txBody>
                    <a:bodyPr/>
                    <a:lstStyle/>
                    <a:p>
                      <a:pPr algn="l" fontAlgn="ctr"/>
                      <a:r>
                        <a:rPr lang="en-US" sz="1600" b="0" i="0" u="none" strike="noStrike">
                          <a:solidFill>
                            <a:schemeClr val="tx1">
                              <a:lumMod val="95000"/>
                              <a:lumOff val="5000"/>
                            </a:schemeClr>
                          </a:solidFill>
                          <a:effectLst/>
                          <a:latin typeface="Arial" panose="020B0604020202020204" pitchFamily="34" charset="0"/>
                        </a:rPr>
                        <a:t>Surveys should provide sufficient opportunity for comment boxes to address answers that may not fit into pre-set categories.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6127">
                <a:tc>
                  <a:txBody>
                    <a:bodyPr/>
                    <a:lstStyle/>
                    <a:p>
                      <a:pPr algn="l" fontAlgn="ctr"/>
                      <a:r>
                        <a:rPr lang="en-US" sz="1600" b="0" i="0" u="none" strike="noStrike" dirty="0">
                          <a:solidFill>
                            <a:schemeClr val="tx1">
                              <a:lumMod val="95000"/>
                              <a:lumOff val="5000"/>
                            </a:schemeClr>
                          </a:solidFill>
                          <a:effectLst/>
                          <a:latin typeface="Arial" panose="020B0604020202020204" pitchFamily="34" charset="0"/>
                        </a:rPr>
                        <a:t>Keep up the good work!</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89591">
                <a:tc>
                  <a:txBody>
                    <a:bodyPr/>
                    <a:lstStyle/>
                    <a:p>
                      <a:pPr algn="l" fontAlgn="ctr"/>
                      <a:r>
                        <a:rPr lang="en-US" sz="1600" b="0" i="0" u="none" strike="noStrike">
                          <a:solidFill>
                            <a:schemeClr val="tx1">
                              <a:lumMod val="95000"/>
                              <a:lumOff val="5000"/>
                            </a:schemeClr>
                          </a:solidFill>
                          <a:effectLst/>
                          <a:latin typeface="Arial" panose="020B0604020202020204" pitchFamily="34" charset="0"/>
                        </a:rPr>
                        <a:t>Continue to use short online surveys. Also, where possible, updates and input opportunity at zone meetings. For larger issues focus groups might be beneficial.</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6127">
                <a:tc>
                  <a:txBody>
                    <a:bodyPr/>
                    <a:lstStyle/>
                    <a:p>
                      <a:pPr algn="l" fontAlgn="ctr"/>
                      <a:r>
                        <a:rPr lang="en-US" sz="1600" b="0" i="0" u="none" strike="noStrike">
                          <a:solidFill>
                            <a:schemeClr val="tx1">
                              <a:lumMod val="95000"/>
                              <a:lumOff val="5000"/>
                            </a:schemeClr>
                          </a:solidFill>
                          <a:effectLst/>
                          <a:latin typeface="Arial" panose="020B0604020202020204" pitchFamily="34" charset="0"/>
                        </a:rPr>
                        <a:t>Good start to utilizing this type of engagement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89591">
                <a:tc>
                  <a:txBody>
                    <a:bodyPr/>
                    <a:lstStyle/>
                    <a:p>
                      <a:pPr algn="l" fontAlgn="ctr"/>
                      <a:r>
                        <a:rPr lang="en-US" sz="1600" b="0" i="0" u="none" strike="noStrike" dirty="0">
                          <a:solidFill>
                            <a:schemeClr val="tx1">
                              <a:lumMod val="95000"/>
                              <a:lumOff val="5000"/>
                            </a:schemeClr>
                          </a:solidFill>
                          <a:effectLst/>
                          <a:latin typeface="Arial" panose="020B0604020202020204" pitchFamily="34" charset="0"/>
                        </a:rPr>
                        <a:t>I just love these easy, quick and clear </a:t>
                      </a:r>
                      <a:r>
                        <a:rPr lang="en-US" sz="1600" b="0" i="0" u="none" strike="noStrike" dirty="0" smtClean="0">
                          <a:solidFill>
                            <a:schemeClr val="tx1">
                              <a:lumMod val="95000"/>
                              <a:lumOff val="5000"/>
                            </a:schemeClr>
                          </a:solidFill>
                          <a:effectLst/>
                          <a:latin typeface="Arial" panose="020B0604020202020204" pitchFamily="34" charset="0"/>
                        </a:rPr>
                        <a:t>surveys</a:t>
                      </a:r>
                      <a:r>
                        <a:rPr lang="en-US" sz="1600" b="0" i="0" u="none" strike="noStrike" dirty="0">
                          <a:solidFill>
                            <a:schemeClr val="tx1">
                              <a:lumMod val="95000"/>
                              <a:lumOff val="5000"/>
                            </a:schemeClr>
                          </a:solidFill>
                          <a:effectLst/>
                          <a:latin typeface="Arial" panose="020B0604020202020204" pitchFamily="34" charset="0"/>
                        </a:rPr>
                        <a:t/>
                      </a:r>
                      <a:br>
                        <a:rPr lang="en-US" sz="1600" b="0" i="0" u="none" strike="noStrike" dirty="0">
                          <a:solidFill>
                            <a:schemeClr val="tx1">
                              <a:lumMod val="95000"/>
                              <a:lumOff val="5000"/>
                            </a:schemeClr>
                          </a:solidFill>
                          <a:effectLst/>
                          <a:latin typeface="Arial" panose="020B0604020202020204" pitchFamily="34" charset="0"/>
                        </a:rPr>
                      </a:br>
                      <a:endParaRPr lang="en-US" sz="1600" b="0" i="0" u="none" strike="noStrike" dirty="0">
                        <a:solidFill>
                          <a:schemeClr val="tx1">
                            <a:lumMod val="95000"/>
                            <a:lumOff val="5000"/>
                          </a:schemeClr>
                        </a:solidFill>
                        <a:effectLst/>
                        <a:latin typeface="Arial" panose="020B060402020202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6127">
                <a:tc>
                  <a:txBody>
                    <a:bodyPr/>
                    <a:lstStyle/>
                    <a:p>
                      <a:pPr algn="l" fontAlgn="ctr"/>
                      <a:r>
                        <a:rPr lang="en-US" sz="1600" b="0" i="0" u="none" strike="noStrike" dirty="0">
                          <a:solidFill>
                            <a:schemeClr val="tx1">
                              <a:lumMod val="95000"/>
                              <a:lumOff val="5000"/>
                            </a:schemeClr>
                          </a:solidFill>
                          <a:effectLst/>
                          <a:latin typeface="Arial" panose="020B0604020202020204" pitchFamily="34" charset="0"/>
                        </a:rPr>
                        <a:t>Share the results with members, show members what others are saying about the surveys.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6127">
                <a:tc>
                  <a:txBody>
                    <a:bodyPr/>
                    <a:lstStyle/>
                    <a:p>
                      <a:pPr algn="l" fontAlgn="ctr"/>
                      <a:r>
                        <a:rPr lang="en-US" sz="1600" b="0" i="0" u="none" strike="noStrike" dirty="0">
                          <a:solidFill>
                            <a:schemeClr val="tx1">
                              <a:lumMod val="95000"/>
                              <a:lumOff val="5000"/>
                            </a:schemeClr>
                          </a:solidFill>
                          <a:effectLst/>
                          <a:latin typeface="Arial" panose="020B0604020202020204" pitchFamily="34" charset="0"/>
                        </a:rPr>
                        <a:t>Continue to leverage IT opportunities for member engagement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6127">
                <a:tc>
                  <a:txBody>
                    <a:bodyPr/>
                    <a:lstStyle/>
                    <a:p>
                      <a:pPr algn="l" fontAlgn="ctr"/>
                      <a:r>
                        <a:rPr lang="en-US" sz="1600" b="0" i="0" u="none" strike="noStrike">
                          <a:solidFill>
                            <a:schemeClr val="tx1">
                              <a:lumMod val="95000"/>
                              <a:lumOff val="5000"/>
                            </a:schemeClr>
                          </a:solidFill>
                          <a:effectLst/>
                          <a:latin typeface="Arial" panose="020B0604020202020204" pitchFamily="34" charset="0"/>
                        </a:rPr>
                        <a:t>Shorter, simpler surveys that clearly outline the time required to complete it.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489591">
                <a:tc>
                  <a:txBody>
                    <a:bodyPr/>
                    <a:lstStyle/>
                    <a:p>
                      <a:pPr algn="l" fontAlgn="ctr"/>
                      <a:r>
                        <a:rPr lang="en-US" sz="1600" b="0" i="0" u="none" strike="noStrike">
                          <a:solidFill>
                            <a:schemeClr val="tx1">
                              <a:lumMod val="95000"/>
                              <a:lumOff val="5000"/>
                            </a:schemeClr>
                          </a:solidFill>
                          <a:effectLst/>
                          <a:latin typeface="Arial" panose="020B0604020202020204" pitchFamily="34" charset="0"/>
                        </a:rPr>
                        <a:t>I believe that we get somewhat bogged down in the concept of engagement and at sometimes it is considered to be a make work program instead of dealing actual issues.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6127">
                <a:tc>
                  <a:txBody>
                    <a:bodyPr/>
                    <a:lstStyle/>
                    <a:p>
                      <a:pPr algn="l" fontAlgn="ctr"/>
                      <a:r>
                        <a:rPr lang="en-US" sz="1600" b="0" i="0" u="none" strike="noStrike">
                          <a:solidFill>
                            <a:schemeClr val="tx1">
                              <a:lumMod val="95000"/>
                              <a:lumOff val="5000"/>
                            </a:schemeClr>
                          </a:solidFill>
                          <a:effectLst/>
                          <a:latin typeface="Arial" panose="020B0604020202020204" pitchFamily="34" charset="0"/>
                        </a:rPr>
                        <a:t>Because I cannot attend all zone meetings, I found online surveys work best.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6127">
                <a:tc>
                  <a:txBody>
                    <a:bodyPr/>
                    <a:lstStyle/>
                    <a:p>
                      <a:pPr algn="l" fontAlgn="ctr"/>
                      <a:r>
                        <a:rPr lang="en-US" sz="1600" b="0" i="0" u="none" strike="noStrike" dirty="0">
                          <a:solidFill>
                            <a:schemeClr val="tx1">
                              <a:lumMod val="95000"/>
                              <a:lumOff val="5000"/>
                            </a:schemeClr>
                          </a:solidFill>
                          <a:effectLst/>
                          <a:latin typeface="Arial" panose="020B0604020202020204" pitchFamily="34" charset="0"/>
                        </a:rPr>
                        <a:t>Brief follow up report is available to members to summarize engagement activity.</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104206784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dirty="0">
                <a:latin typeface="Arial" panose="020B0604020202020204" pitchFamily="34" charset="0"/>
                <a:cs typeface="Arial" panose="020B0604020202020204" pitchFamily="34" charset="0"/>
              </a:rPr>
              <a:t>Proposed Changes to AMCTO By-laws </a:t>
            </a:r>
            <a:r>
              <a:rPr lang="en-US" dirty="0" smtClean="0">
                <a:latin typeface="Arial" panose="020B0604020202020204" pitchFamily="34" charset="0"/>
                <a:cs typeface="Arial" panose="020B0604020202020204" pitchFamily="34" charset="0"/>
              </a:rPr>
              <a:t>Board </a:t>
            </a:r>
            <a:r>
              <a:rPr lang="en-US" dirty="0">
                <a:latin typeface="Arial" panose="020B0604020202020204" pitchFamily="34" charset="0"/>
                <a:cs typeface="Arial" panose="020B0604020202020204" pitchFamily="34" charset="0"/>
              </a:rPr>
              <a:t>Composition</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8837" y="1985962"/>
            <a:ext cx="7934325" cy="3800475"/>
          </a:xfrm>
          <a:prstGeom prst="rect">
            <a:avLst/>
          </a:prstGeom>
        </p:spPr>
      </p:pic>
    </p:spTree>
    <p:extLst>
      <p:ext uri="{BB962C8B-B14F-4D97-AF65-F5344CB8AC3E}">
        <p14:creationId xmlns:p14="http://schemas.microsoft.com/office/powerpoint/2010/main" val="22986198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Proposed Changes to AMCTO </a:t>
            </a:r>
            <a:r>
              <a:rPr lang="en-US" dirty="0" smtClean="0">
                <a:latin typeface="Arial" panose="020B0604020202020204" pitchFamily="34" charset="0"/>
                <a:cs typeface="Arial" panose="020B0604020202020204" pitchFamily="34" charset="0"/>
              </a:rPr>
              <a:t>By-laws</a:t>
            </a:r>
            <a:br>
              <a:rPr lang="en-US" dirty="0" smtClean="0">
                <a:latin typeface="Arial" panose="020B0604020202020204" pitchFamily="34" charset="0"/>
                <a:cs typeface="Arial" panose="020B0604020202020204" pitchFamily="34" charset="0"/>
              </a:rPr>
            </a:br>
            <a:r>
              <a:rPr lang="en-US" dirty="0" smtClean="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Board </a:t>
            </a:r>
            <a:r>
              <a:rPr lang="en-US" dirty="0" smtClean="0">
                <a:latin typeface="Arial" panose="020B0604020202020204" pitchFamily="34" charset="0"/>
                <a:cs typeface="Arial" panose="020B0604020202020204" pitchFamily="34" charset="0"/>
              </a:rPr>
              <a:t>Composition</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p:txBody>
          <a:bodyPr>
            <a:normAutofit/>
          </a:bodyPr>
          <a:lstStyle/>
          <a:p>
            <a:pPr marL="0" indent="0">
              <a:buNone/>
            </a:pPr>
            <a:r>
              <a:rPr lang="en-US" b="1" dirty="0">
                <a:latin typeface="Arial" panose="020B0604020202020204" pitchFamily="34" charset="0"/>
                <a:cs typeface="Arial" panose="020B0604020202020204" pitchFamily="34" charset="0"/>
              </a:rPr>
              <a:t>ARTICLE IV – OFFICERS</a:t>
            </a:r>
          </a:p>
          <a:p>
            <a:pPr marL="0" indent="0">
              <a:buNone/>
            </a:pPr>
            <a:r>
              <a:rPr lang="en-GB" b="1" dirty="0">
                <a:latin typeface="Arial" panose="020B0604020202020204" pitchFamily="34" charset="0"/>
                <a:cs typeface="Arial" panose="020B0604020202020204" pitchFamily="34" charset="0"/>
              </a:rPr>
              <a:t>Section 1 – </a:t>
            </a:r>
            <a:r>
              <a:rPr lang="en-GB" b="1" dirty="0" smtClean="0">
                <a:latin typeface="Arial" panose="020B0604020202020204" pitchFamily="34" charset="0"/>
                <a:cs typeface="Arial" panose="020B0604020202020204" pitchFamily="34" charset="0"/>
              </a:rPr>
              <a:t>Officers</a:t>
            </a:r>
          </a:p>
          <a:p>
            <a:pPr marL="0" indent="0">
              <a:buNone/>
            </a:pPr>
            <a:r>
              <a:rPr lang="en-US" dirty="0">
                <a:latin typeface="Arial" panose="020B0604020202020204" pitchFamily="34" charset="0"/>
                <a:cs typeface="Arial" panose="020B0604020202020204" pitchFamily="34" charset="0"/>
              </a:rPr>
              <a:t>The Board shall appoint the Association President as Chair and may appoint any other person to be treasurer and secretary at its first meeting following the annual meeting of the Corporation.  The office of treasurer and secretary may be held by the same person and may be known as the secretary-treasurer.  At this same meeting, the Board will also appoint a </a:t>
            </a:r>
            <a:r>
              <a:rPr lang="en-US" b="1" strike="sngStrike" dirty="0">
                <a:latin typeface="Arial" panose="020B0604020202020204" pitchFamily="34" charset="0"/>
                <a:cs typeface="Arial" panose="020B0604020202020204" pitchFamily="34" charset="0"/>
              </a:rPr>
              <a:t>member of the Board of Directors as </a:t>
            </a:r>
            <a:r>
              <a:rPr lang="en-US" dirty="0">
                <a:latin typeface="Arial" panose="020B0604020202020204" pitchFamily="34" charset="0"/>
                <a:cs typeface="Arial" panose="020B0604020202020204" pitchFamily="34" charset="0"/>
              </a:rPr>
              <a:t>Vice-President for a one-year term as elected by the membership prior to the Annual General Meeting. </a:t>
            </a:r>
          </a:p>
        </p:txBody>
      </p:sp>
    </p:spTree>
    <p:extLst>
      <p:ext uri="{BB962C8B-B14F-4D97-AF65-F5344CB8AC3E}">
        <p14:creationId xmlns:p14="http://schemas.microsoft.com/office/powerpoint/2010/main" val="31158657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Proposed Changes to AMCTO By-laws</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 Board Composition</a:t>
            </a:r>
          </a:p>
        </p:txBody>
      </p:sp>
      <p:sp>
        <p:nvSpPr>
          <p:cNvPr id="3" name="Content Placeholder 2"/>
          <p:cNvSpPr>
            <a:spLocks noGrp="1"/>
          </p:cNvSpPr>
          <p:nvPr>
            <p:ph idx="1"/>
          </p:nvPr>
        </p:nvSpPr>
        <p:spPr/>
        <p:txBody>
          <a:bodyPr/>
          <a:lstStyle/>
          <a:p>
            <a:pPr marL="0" indent="0">
              <a:buNone/>
            </a:pPr>
            <a:r>
              <a:rPr lang="en-GB" b="1" dirty="0">
                <a:latin typeface="Arial" panose="020B0604020202020204" pitchFamily="34" charset="0"/>
                <a:cs typeface="Arial" panose="020B0604020202020204" pitchFamily="34" charset="0"/>
              </a:rPr>
              <a:t>ARTICLE V – DIRECTORS</a:t>
            </a:r>
            <a:endParaRPr lang="en-US" dirty="0">
              <a:latin typeface="Arial" panose="020B0604020202020204" pitchFamily="34" charset="0"/>
              <a:cs typeface="Arial" panose="020B0604020202020204" pitchFamily="34" charset="0"/>
            </a:endParaRPr>
          </a:p>
          <a:p>
            <a:pPr marL="0" indent="0">
              <a:buNone/>
            </a:pPr>
            <a:r>
              <a:rPr lang="en-US" b="1" dirty="0">
                <a:latin typeface="Arial" panose="020B0604020202020204" pitchFamily="34" charset="0"/>
                <a:cs typeface="Arial" panose="020B0604020202020204" pitchFamily="34" charset="0"/>
              </a:rPr>
              <a:t>Section 2 – Board of Directors</a:t>
            </a:r>
            <a:endParaRPr lang="en-US" dirty="0">
              <a:latin typeface="Arial" panose="020B0604020202020204" pitchFamily="34" charset="0"/>
              <a:cs typeface="Arial" panose="020B0604020202020204" pitchFamily="34" charset="0"/>
            </a:endParaRPr>
          </a:p>
          <a:p>
            <a:pPr marL="0" indent="0">
              <a:buNone/>
            </a:pPr>
            <a:r>
              <a:rPr lang="en-US" dirty="0">
                <a:latin typeface="Arial" panose="020B0604020202020204" pitchFamily="34" charset="0"/>
                <a:cs typeface="Arial" panose="020B0604020202020204" pitchFamily="34" charset="0"/>
              </a:rPr>
              <a:t> </a:t>
            </a:r>
            <a:r>
              <a:rPr lang="en-US" dirty="0" smtClean="0">
                <a:latin typeface="Arial" panose="020B0604020202020204" pitchFamily="34" charset="0"/>
                <a:cs typeface="Arial" panose="020B0604020202020204" pitchFamily="34" charset="0"/>
              </a:rPr>
              <a:t>The </a:t>
            </a:r>
            <a:r>
              <a:rPr lang="en-US" dirty="0">
                <a:latin typeface="Arial" panose="020B0604020202020204" pitchFamily="34" charset="0"/>
                <a:cs typeface="Arial" panose="020B0604020202020204" pitchFamily="34" charset="0"/>
              </a:rPr>
              <a:t>Board shall consist of </a:t>
            </a:r>
            <a:r>
              <a:rPr lang="en-US" b="1" strike="sngStrike" dirty="0">
                <a:latin typeface="Arial" panose="020B0604020202020204" pitchFamily="34" charset="0"/>
                <a:cs typeface="Arial" panose="020B0604020202020204" pitchFamily="34" charset="0"/>
              </a:rPr>
              <a:t>fifteen (15) </a:t>
            </a:r>
            <a:r>
              <a:rPr lang="en-US" b="1" u="sng" dirty="0">
                <a:latin typeface="Arial" panose="020B0604020202020204" pitchFamily="34" charset="0"/>
                <a:cs typeface="Arial" panose="020B0604020202020204" pitchFamily="34" charset="0"/>
              </a:rPr>
              <a:t>sixteen (16) </a:t>
            </a:r>
            <a:r>
              <a:rPr lang="en-US" dirty="0">
                <a:latin typeface="Arial" panose="020B0604020202020204" pitchFamily="34" charset="0"/>
                <a:cs typeface="Arial" panose="020B0604020202020204" pitchFamily="34" charset="0"/>
              </a:rPr>
              <a:t>Directors.</a:t>
            </a:r>
          </a:p>
          <a:p>
            <a:pPr marL="0" indent="0">
              <a:buNone/>
            </a:pPr>
            <a:endParaRPr lang="en-US" dirty="0" smtClean="0">
              <a:latin typeface="Arial" panose="020B0604020202020204" pitchFamily="34" charset="0"/>
              <a:cs typeface="Arial" panose="020B0604020202020204" pitchFamily="34" charset="0"/>
            </a:endParaRPr>
          </a:p>
          <a:p>
            <a:pPr marL="0" indent="0">
              <a:buNone/>
            </a:pPr>
            <a:r>
              <a:rPr lang="en-GB" b="1" dirty="0">
                <a:latin typeface="Arial" panose="020B0604020202020204" pitchFamily="34" charset="0"/>
                <a:cs typeface="Arial" panose="020B0604020202020204" pitchFamily="34" charset="0"/>
              </a:rPr>
              <a:t>Section 3 – Quorum</a:t>
            </a:r>
            <a:endParaRPr lang="en-US" dirty="0">
              <a:latin typeface="Arial" panose="020B0604020202020204" pitchFamily="34" charset="0"/>
              <a:cs typeface="Arial" panose="020B0604020202020204" pitchFamily="34" charset="0"/>
            </a:endParaRPr>
          </a:p>
          <a:p>
            <a:pPr marL="0" indent="0">
              <a:buNone/>
            </a:pPr>
            <a:r>
              <a:rPr lang="en-GB" b="1" strike="sngStrike" dirty="0">
                <a:latin typeface="Arial" panose="020B0604020202020204" pitchFamily="34" charset="0"/>
                <a:cs typeface="Arial" panose="020B0604020202020204" pitchFamily="34" charset="0"/>
              </a:rPr>
              <a:t>Eight (8) </a:t>
            </a:r>
            <a:r>
              <a:rPr lang="en-GB" b="1" u="sng" dirty="0">
                <a:latin typeface="Arial" panose="020B0604020202020204" pitchFamily="34" charset="0"/>
                <a:cs typeface="Arial" panose="020B0604020202020204" pitchFamily="34" charset="0"/>
              </a:rPr>
              <a:t> Nine (9) </a:t>
            </a:r>
            <a:r>
              <a:rPr lang="en-GB" dirty="0">
                <a:latin typeface="Arial" panose="020B0604020202020204" pitchFamily="34" charset="0"/>
                <a:cs typeface="Arial" panose="020B0604020202020204" pitchFamily="34" charset="0"/>
              </a:rPr>
              <a:t>Directors shall constitute a quorum at any meeting of the Board.</a:t>
            </a:r>
            <a:endParaRPr lang="en-US" dirty="0">
              <a:latin typeface="Arial" panose="020B0604020202020204" pitchFamily="34" charset="0"/>
              <a:cs typeface="Arial" panose="020B0604020202020204" pitchFamily="34" charset="0"/>
            </a:endParaRPr>
          </a:p>
          <a:p>
            <a:pPr marL="0" indent="0">
              <a:buNone/>
            </a:pP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076640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Proposed Changes to AMCTO By-laws</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 Board Composition</a:t>
            </a:r>
          </a:p>
        </p:txBody>
      </p:sp>
      <p:sp>
        <p:nvSpPr>
          <p:cNvPr id="3" name="Content Placeholder 2"/>
          <p:cNvSpPr>
            <a:spLocks noGrp="1"/>
          </p:cNvSpPr>
          <p:nvPr>
            <p:ph idx="1"/>
          </p:nvPr>
        </p:nvSpPr>
        <p:spPr/>
        <p:txBody>
          <a:bodyPr/>
          <a:lstStyle/>
          <a:p>
            <a:pPr marL="0" indent="0">
              <a:buNone/>
            </a:pPr>
            <a:r>
              <a:rPr lang="en-GB" b="1" dirty="0">
                <a:latin typeface="Arial" panose="020B0604020202020204" pitchFamily="34" charset="0"/>
                <a:cs typeface="Arial" panose="020B0604020202020204" pitchFamily="34" charset="0"/>
              </a:rPr>
              <a:t>ARTICLE V – DIRECTORS</a:t>
            </a:r>
            <a:endParaRPr lang="en-US"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 </a:t>
            </a:r>
            <a:r>
              <a:rPr lang="en-US" b="1" dirty="0" smtClean="0">
                <a:latin typeface="Arial" panose="020B0604020202020204" pitchFamily="34" charset="0"/>
                <a:cs typeface="Arial" panose="020B0604020202020204" pitchFamily="34" charset="0"/>
              </a:rPr>
              <a:t>Section </a:t>
            </a:r>
            <a:r>
              <a:rPr lang="en-US" b="1" dirty="0">
                <a:latin typeface="Arial" panose="020B0604020202020204" pitchFamily="34" charset="0"/>
                <a:cs typeface="Arial" panose="020B0604020202020204" pitchFamily="34" charset="0"/>
              </a:rPr>
              <a:t>2 – Board of Directors</a:t>
            </a:r>
            <a:endParaRPr lang="en-US" dirty="0">
              <a:latin typeface="Arial" panose="020B0604020202020204" pitchFamily="34" charset="0"/>
              <a:cs typeface="Arial" panose="020B0604020202020204" pitchFamily="34" charset="0"/>
            </a:endParaRPr>
          </a:p>
          <a:p>
            <a:pPr marL="0" indent="0">
              <a:buNone/>
            </a:pPr>
            <a:r>
              <a:rPr lang="en-US" dirty="0" smtClean="0">
                <a:latin typeface="Arial" panose="020B0604020202020204" pitchFamily="34" charset="0"/>
                <a:cs typeface="Arial" panose="020B0604020202020204" pitchFamily="34" charset="0"/>
              </a:rPr>
              <a:t>(</a:t>
            </a:r>
            <a:r>
              <a:rPr lang="en-US" dirty="0">
                <a:latin typeface="Arial" panose="020B0604020202020204" pitchFamily="34" charset="0"/>
                <a:cs typeface="Arial" panose="020B0604020202020204" pitchFamily="34" charset="0"/>
              </a:rPr>
              <a:t>c)  The thirteen (13) Directors shall be elected for a two-year term on a staggered basis as set out in this Section.  In addition, the President</a:t>
            </a:r>
            <a:r>
              <a:rPr lang="en-US" u="sng" dirty="0">
                <a:latin typeface="Arial" panose="020B0604020202020204" pitchFamily="34" charset="0"/>
                <a:cs typeface="Arial" panose="020B0604020202020204" pitchFamily="34" charset="0"/>
              </a:rPr>
              <a:t>, </a:t>
            </a:r>
            <a:r>
              <a:rPr lang="en-US" b="1" u="sng" dirty="0">
                <a:latin typeface="Arial" panose="020B0604020202020204" pitchFamily="34" charset="0"/>
                <a:cs typeface="Arial" panose="020B0604020202020204" pitchFamily="34" charset="0"/>
              </a:rPr>
              <a:t>Vice-President</a:t>
            </a:r>
            <a:r>
              <a:rPr lang="en-US" dirty="0">
                <a:latin typeface="Arial" panose="020B0604020202020204" pitchFamily="34" charset="0"/>
                <a:cs typeface="Arial" panose="020B0604020202020204" pitchFamily="34" charset="0"/>
              </a:rPr>
              <a:t> and Immediate Past President shall be Directors by virtue of their offices.  The term of office for the President</a:t>
            </a:r>
            <a:r>
              <a:rPr lang="en-US" b="1" u="sng" dirty="0">
                <a:latin typeface="Arial" panose="020B0604020202020204" pitchFamily="34" charset="0"/>
                <a:cs typeface="Arial" panose="020B0604020202020204" pitchFamily="34" charset="0"/>
              </a:rPr>
              <a:t>, Vice-President</a:t>
            </a:r>
            <a:r>
              <a:rPr lang="en-US" b="1"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and Immediate Past President shall be one year each.</a:t>
            </a:r>
          </a:p>
          <a:p>
            <a:pPr marL="0" indent="0">
              <a:buNone/>
            </a:pPr>
            <a:endParaRPr lang="en-US" dirty="0"/>
          </a:p>
        </p:txBody>
      </p:sp>
    </p:spTree>
    <p:extLst>
      <p:ext uri="{BB962C8B-B14F-4D97-AF65-F5344CB8AC3E}">
        <p14:creationId xmlns:p14="http://schemas.microsoft.com/office/powerpoint/2010/main" val="12037268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Proposed Changes to AMCTO By-laws</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 Board Composition</a:t>
            </a:r>
          </a:p>
        </p:txBody>
      </p:sp>
      <p:sp>
        <p:nvSpPr>
          <p:cNvPr id="3" name="Content Placeholder 2"/>
          <p:cNvSpPr>
            <a:spLocks noGrp="1"/>
          </p:cNvSpPr>
          <p:nvPr>
            <p:ph idx="1"/>
          </p:nvPr>
        </p:nvSpPr>
        <p:spPr/>
        <p:txBody>
          <a:bodyPr>
            <a:normAutofit fontScale="85000" lnSpcReduction="20000"/>
          </a:bodyPr>
          <a:lstStyle/>
          <a:p>
            <a:pPr marL="0" indent="0">
              <a:buNone/>
            </a:pPr>
            <a:r>
              <a:rPr lang="en-GB" b="1" dirty="0">
                <a:latin typeface="Arial" panose="020B0604020202020204" pitchFamily="34" charset="0"/>
                <a:cs typeface="Arial" panose="020B0604020202020204" pitchFamily="34" charset="0"/>
              </a:rPr>
              <a:t>ARTICLE V – DIRECTORS</a:t>
            </a:r>
            <a:endParaRPr lang="en-US"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 </a:t>
            </a:r>
            <a:r>
              <a:rPr lang="en-US" b="1" dirty="0" smtClean="0">
                <a:latin typeface="Arial" panose="020B0604020202020204" pitchFamily="34" charset="0"/>
                <a:cs typeface="Arial" panose="020B0604020202020204" pitchFamily="34" charset="0"/>
              </a:rPr>
              <a:t>Section </a:t>
            </a:r>
            <a:r>
              <a:rPr lang="en-US" b="1" dirty="0">
                <a:latin typeface="Arial" panose="020B0604020202020204" pitchFamily="34" charset="0"/>
                <a:cs typeface="Arial" panose="020B0604020202020204" pitchFamily="34" charset="0"/>
              </a:rPr>
              <a:t>2 – Board of Directors</a:t>
            </a:r>
            <a:endParaRPr lang="en-US" dirty="0">
              <a:latin typeface="Arial" panose="020B0604020202020204" pitchFamily="34" charset="0"/>
              <a:cs typeface="Arial" panose="020B0604020202020204" pitchFamily="34" charset="0"/>
            </a:endParaRPr>
          </a:p>
          <a:p>
            <a:endParaRPr lang="en-US" dirty="0">
              <a:latin typeface="Arial" panose="020B0604020202020204" pitchFamily="34" charset="0"/>
              <a:cs typeface="Arial" panose="020B0604020202020204" pitchFamily="34" charset="0"/>
            </a:endParaRPr>
          </a:p>
          <a:p>
            <a:pPr marL="0" indent="0">
              <a:lnSpc>
                <a:spcPct val="100000"/>
              </a:lnSpc>
              <a:spcBef>
                <a:spcPts val="0"/>
              </a:spcBef>
              <a:buNone/>
              <a:defRPr/>
            </a:pPr>
            <a:r>
              <a:rPr lang="en-US" dirty="0">
                <a:latin typeface="Arial" panose="020B0604020202020204" pitchFamily="34" charset="0"/>
                <a:cs typeface="Arial" panose="020B0604020202020204" pitchFamily="34" charset="0"/>
              </a:rPr>
              <a:t>(a)  Nine (9) Directors who are Full Members shall be elected, one from each Zone, </a:t>
            </a:r>
            <a:r>
              <a:rPr lang="en-US" b="1" strike="sngStrike" dirty="0">
                <a:latin typeface="Arial" panose="020B0604020202020204" pitchFamily="34" charset="0"/>
                <a:cs typeface="Arial" panose="020B0604020202020204" pitchFamily="34" charset="0"/>
              </a:rPr>
              <a:t>at a regularly scheduled Zone meeting preceding the Annual General Meeting </a:t>
            </a:r>
            <a:r>
              <a:rPr lang="en-US" b="1" u="sng" dirty="0">
                <a:latin typeface="Arial" panose="020B0604020202020204" pitchFamily="34" charset="0"/>
                <a:cs typeface="Arial" panose="020B0604020202020204" pitchFamily="34" charset="0"/>
              </a:rPr>
              <a:t> by the eligible voting members within the Zone </a:t>
            </a:r>
            <a:r>
              <a:rPr lang="en-US" dirty="0">
                <a:latin typeface="Arial" panose="020B0604020202020204" pitchFamily="34" charset="0"/>
                <a:cs typeface="Arial" panose="020B0604020202020204" pitchFamily="34" charset="0"/>
              </a:rPr>
              <a:t>and their election shall be ratified at the Annual General Meeting.</a:t>
            </a:r>
          </a:p>
          <a:p>
            <a:endParaRPr lang="en-US" dirty="0">
              <a:latin typeface="Arial" panose="020B0604020202020204" pitchFamily="34" charset="0"/>
              <a:cs typeface="Arial" panose="020B0604020202020204" pitchFamily="34" charset="0"/>
            </a:endParaRPr>
          </a:p>
          <a:p>
            <a:pPr marL="0" indent="0">
              <a:buNone/>
            </a:pPr>
            <a:r>
              <a:rPr lang="en-US" dirty="0">
                <a:latin typeface="Arial" panose="020B0604020202020204" pitchFamily="34" charset="0"/>
                <a:cs typeface="Arial" panose="020B0604020202020204" pitchFamily="34" charset="0"/>
              </a:rPr>
              <a:t>(d)  For the purpose of staggering the election of Zone representatives to the Board of Directors, Zones 1, 3, 5, 7 and 9 will elect representatives on the even-numbered years, and Zones 2, 4, 6 and 8 will elect representatives on the odd-numbered years.  Two Director-at-Large </a:t>
            </a:r>
            <a:r>
              <a:rPr lang="en-US" b="1" strike="sngStrike" dirty="0">
                <a:latin typeface="Arial" panose="020B0604020202020204" pitchFamily="34" charset="0"/>
                <a:cs typeface="Arial" panose="020B0604020202020204" pitchFamily="34" charset="0"/>
              </a:rPr>
              <a:t>positions </a:t>
            </a:r>
            <a:r>
              <a:rPr lang="en-US" b="1" u="sng" dirty="0">
                <a:latin typeface="Arial" panose="020B0604020202020204" pitchFamily="34" charset="0"/>
                <a:cs typeface="Arial" panose="020B0604020202020204" pitchFamily="34" charset="0"/>
              </a:rPr>
              <a:t>representatives </a:t>
            </a:r>
            <a:r>
              <a:rPr lang="en-US" dirty="0">
                <a:latin typeface="Arial" panose="020B0604020202020204" pitchFamily="34" charset="0"/>
                <a:cs typeface="Arial" panose="020B0604020202020204" pitchFamily="34" charset="0"/>
              </a:rPr>
              <a:t>shall be </a:t>
            </a:r>
            <a:r>
              <a:rPr lang="en-US" b="1" strike="sngStrike" dirty="0">
                <a:latin typeface="Arial" panose="020B0604020202020204" pitchFamily="34" charset="0"/>
                <a:cs typeface="Arial" panose="020B0604020202020204" pitchFamily="34" charset="0"/>
              </a:rPr>
              <a:t>filled </a:t>
            </a:r>
            <a:r>
              <a:rPr lang="en-US" b="1" u="sng" dirty="0">
                <a:latin typeface="Arial" panose="020B0604020202020204" pitchFamily="34" charset="0"/>
                <a:cs typeface="Arial" panose="020B0604020202020204" pitchFamily="34" charset="0"/>
              </a:rPr>
              <a:t>elected </a:t>
            </a:r>
            <a:r>
              <a:rPr lang="en-US" dirty="0">
                <a:latin typeface="Arial" panose="020B0604020202020204" pitchFamily="34" charset="0"/>
                <a:cs typeface="Arial" panose="020B0604020202020204" pitchFamily="34" charset="0"/>
              </a:rPr>
              <a:t>annually </a:t>
            </a:r>
            <a:r>
              <a:rPr lang="en-US" b="1" u="sng" dirty="0">
                <a:latin typeface="Arial" panose="020B0604020202020204" pitchFamily="34" charset="0"/>
                <a:cs typeface="Arial" panose="020B0604020202020204" pitchFamily="34" charset="0"/>
              </a:rPr>
              <a:t>and ratified </a:t>
            </a:r>
            <a:r>
              <a:rPr lang="en-US" dirty="0">
                <a:latin typeface="Arial" panose="020B0604020202020204" pitchFamily="34" charset="0"/>
                <a:cs typeface="Arial" panose="020B0604020202020204" pitchFamily="34" charset="0"/>
              </a:rPr>
              <a:t>at the Annual General Meeting.</a:t>
            </a:r>
          </a:p>
          <a:p>
            <a:pPr marL="0" indent="0">
              <a:buNone/>
            </a:pPr>
            <a:endParaRPr lang="en-US" dirty="0"/>
          </a:p>
        </p:txBody>
      </p:sp>
    </p:spTree>
    <p:extLst>
      <p:ext uri="{BB962C8B-B14F-4D97-AF65-F5344CB8AC3E}">
        <p14:creationId xmlns:p14="http://schemas.microsoft.com/office/powerpoint/2010/main" val="288875244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Arial" panose="020B0604020202020204" pitchFamily="34" charset="0"/>
                <a:cs typeface="Arial" panose="020B0604020202020204" pitchFamily="34" charset="0"/>
              </a:rPr>
              <a:t>Proposed Changes to AMCTO By-laws</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 Board Composition</a:t>
            </a:r>
          </a:p>
        </p:txBody>
      </p:sp>
      <p:sp>
        <p:nvSpPr>
          <p:cNvPr id="3" name="Content Placeholder 2"/>
          <p:cNvSpPr>
            <a:spLocks noGrp="1"/>
          </p:cNvSpPr>
          <p:nvPr>
            <p:ph idx="1"/>
          </p:nvPr>
        </p:nvSpPr>
        <p:spPr/>
        <p:txBody>
          <a:bodyPr>
            <a:normAutofit/>
          </a:bodyPr>
          <a:lstStyle/>
          <a:p>
            <a:pPr marL="0" indent="0">
              <a:buNone/>
            </a:pPr>
            <a:r>
              <a:rPr lang="en-GB" b="1" dirty="0">
                <a:latin typeface="Arial" panose="020B0604020202020204" pitchFamily="34" charset="0"/>
                <a:cs typeface="Arial" panose="020B0604020202020204" pitchFamily="34" charset="0"/>
              </a:rPr>
              <a:t>ARTICLE </a:t>
            </a:r>
            <a:r>
              <a:rPr lang="en-GB" b="1" dirty="0" smtClean="0">
                <a:latin typeface="Arial" panose="020B0604020202020204" pitchFamily="34" charset="0"/>
                <a:cs typeface="Arial" panose="020B0604020202020204" pitchFamily="34" charset="0"/>
              </a:rPr>
              <a:t>VI </a:t>
            </a:r>
            <a:r>
              <a:rPr lang="en-GB" b="1" dirty="0">
                <a:latin typeface="Arial" panose="020B0604020202020204" pitchFamily="34" charset="0"/>
                <a:cs typeface="Arial" panose="020B0604020202020204" pitchFamily="34" charset="0"/>
              </a:rPr>
              <a:t>– </a:t>
            </a:r>
            <a:r>
              <a:rPr lang="en-US" b="1" dirty="0" smtClean="0">
                <a:latin typeface="Arial" panose="020B0604020202020204" pitchFamily="34" charset="0"/>
                <a:cs typeface="Arial" panose="020B0604020202020204" pitchFamily="34" charset="0"/>
              </a:rPr>
              <a:t>NOMINATIONS</a:t>
            </a:r>
            <a:endParaRPr lang="en-US" dirty="0">
              <a:latin typeface="Arial" panose="020B0604020202020204" pitchFamily="34" charset="0"/>
              <a:cs typeface="Arial" panose="020B0604020202020204" pitchFamily="34" charset="0"/>
            </a:endParaRPr>
          </a:p>
          <a:p>
            <a:pPr marL="0" indent="0">
              <a:buNone/>
            </a:pPr>
            <a:r>
              <a:rPr lang="en-GB" dirty="0">
                <a:latin typeface="Arial" panose="020B0604020202020204" pitchFamily="34" charset="0"/>
                <a:cs typeface="Arial" panose="020B0604020202020204" pitchFamily="34" charset="0"/>
              </a:rPr>
              <a:t> </a:t>
            </a:r>
            <a:r>
              <a:rPr lang="en-US" b="1" dirty="0" smtClean="0">
                <a:latin typeface="Arial" panose="020B0604020202020204" pitchFamily="34" charset="0"/>
                <a:cs typeface="Arial" panose="020B0604020202020204" pitchFamily="34" charset="0"/>
              </a:rPr>
              <a:t>Section 3 </a:t>
            </a:r>
            <a:r>
              <a:rPr lang="en-US" b="1" dirty="0">
                <a:latin typeface="Arial" panose="020B0604020202020204" pitchFamily="34" charset="0"/>
                <a:cs typeface="Arial" panose="020B0604020202020204" pitchFamily="34" charset="0"/>
              </a:rPr>
              <a:t>– </a:t>
            </a:r>
            <a:r>
              <a:rPr lang="en-US" b="1" dirty="0" smtClean="0">
                <a:latin typeface="Arial" panose="020B0604020202020204" pitchFamily="34" charset="0"/>
                <a:cs typeface="Arial" panose="020B0604020202020204" pitchFamily="34" charset="0"/>
              </a:rPr>
              <a:t>Restriction</a:t>
            </a:r>
            <a:endParaRPr lang="en-US" dirty="0">
              <a:latin typeface="Arial" panose="020B0604020202020204" pitchFamily="34" charset="0"/>
              <a:cs typeface="Arial" panose="020B0604020202020204" pitchFamily="34" charset="0"/>
            </a:endParaRPr>
          </a:p>
          <a:p>
            <a:pPr marL="0" indent="0">
              <a:buNone/>
            </a:pPr>
            <a:r>
              <a:rPr lang="en-US" b="1" u="sng" dirty="0" smtClean="0">
                <a:latin typeface="Arial" panose="020B0604020202020204" pitchFamily="34" charset="0"/>
                <a:cs typeface="Arial" panose="020B0604020202020204" pitchFamily="34" charset="0"/>
              </a:rPr>
              <a:t>If </a:t>
            </a:r>
            <a:r>
              <a:rPr lang="en-US" b="1" u="sng" dirty="0">
                <a:latin typeface="Arial" panose="020B0604020202020204" pitchFamily="34" charset="0"/>
                <a:cs typeface="Arial" panose="020B0604020202020204" pitchFamily="34" charset="0"/>
              </a:rPr>
              <a:t>an eligible Member of the Corporation who has been nominated for a position on the Board of Directors is nominated for another position on the Board, the first nomination shall be deemed to have been withdrawn at the time the second nomination is filed. </a:t>
            </a:r>
            <a:endParaRPr lang="en-US" b="1" dirty="0">
              <a:latin typeface="Arial" panose="020B0604020202020204" pitchFamily="34" charset="0"/>
              <a:cs typeface="Arial" panose="020B0604020202020204" pitchFamily="34" charset="0"/>
            </a:endParaRPr>
          </a:p>
          <a:p>
            <a:pPr marL="0" indent="0">
              <a:buNone/>
            </a:pPr>
            <a:endParaRPr lang="en-US" dirty="0">
              <a:latin typeface="Arial" panose="020B0604020202020204" pitchFamily="34" charset="0"/>
              <a:cs typeface="Arial" panose="020B0604020202020204" pitchFamily="34" charset="0"/>
            </a:endParaRPr>
          </a:p>
          <a:p>
            <a:pPr marL="0" indent="0">
              <a:buNone/>
            </a:pPr>
            <a:endParaRPr lang="en-US" dirty="0"/>
          </a:p>
        </p:txBody>
      </p:sp>
    </p:spTree>
    <p:extLst>
      <p:ext uri="{BB962C8B-B14F-4D97-AF65-F5344CB8AC3E}">
        <p14:creationId xmlns:p14="http://schemas.microsoft.com/office/powerpoint/2010/main" val="368019795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707515"/>
          </a:xfrm>
        </p:spPr>
        <p:txBody>
          <a:bodyPr>
            <a:normAutofit fontScale="90000"/>
          </a:bodyPr>
          <a:lstStyle/>
          <a:p>
            <a:r>
              <a:rPr lang="en-US" dirty="0" smtClean="0"/>
              <a:t/>
            </a:r>
            <a:br>
              <a:rPr lang="en-US" dirty="0" smtClean="0"/>
            </a:br>
            <a:r>
              <a:rPr lang="en-US" sz="4900" dirty="0" smtClean="0">
                <a:latin typeface="Arial" panose="020B0604020202020204" pitchFamily="34" charset="0"/>
                <a:cs typeface="Arial" panose="020B0604020202020204" pitchFamily="34" charset="0"/>
              </a:rPr>
              <a:t>Program </a:t>
            </a:r>
            <a:r>
              <a:rPr lang="en-US" sz="4900" dirty="0">
                <a:latin typeface="Arial" panose="020B0604020202020204" pitchFamily="34" charset="0"/>
                <a:cs typeface="Arial" panose="020B0604020202020204" pitchFamily="34" charset="0"/>
              </a:rPr>
              <a:t>Pricing &amp; Discount </a:t>
            </a:r>
            <a:r>
              <a:rPr lang="en-US" sz="4900" dirty="0" smtClean="0">
                <a:latin typeface="Arial" panose="020B0604020202020204" pitchFamily="34" charset="0"/>
                <a:cs typeface="Arial" panose="020B0604020202020204" pitchFamily="34" charset="0"/>
              </a:rPr>
              <a:t>Structures</a:t>
            </a:r>
            <a:br>
              <a:rPr lang="en-US" sz="4900" dirty="0" smtClean="0">
                <a:latin typeface="Arial" panose="020B0604020202020204" pitchFamily="34" charset="0"/>
                <a:cs typeface="Arial" panose="020B0604020202020204" pitchFamily="34" charset="0"/>
              </a:rPr>
            </a:br>
            <a:r>
              <a:rPr lang="en-US" sz="4900" dirty="0" smtClean="0">
                <a:latin typeface="Arial" panose="020B0604020202020204" pitchFamily="34" charset="0"/>
                <a:cs typeface="Arial" panose="020B0604020202020204" pitchFamily="34" charset="0"/>
              </a:rPr>
              <a:t>Seeking </a:t>
            </a:r>
            <a:r>
              <a:rPr lang="en-US" sz="4900" dirty="0">
                <a:latin typeface="Arial" panose="020B0604020202020204" pitchFamily="34" charset="0"/>
                <a:cs typeface="Arial" panose="020B0604020202020204" pitchFamily="34" charset="0"/>
              </a:rPr>
              <a:t>Input</a:t>
            </a:r>
            <a:r>
              <a:rPr lang="en-US" dirty="0"/>
              <a:t/>
            </a:r>
            <a:br>
              <a:rPr lang="en-US" dirty="0"/>
            </a:br>
            <a:endParaRPr lang="en-US"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614930" y="2072639"/>
            <a:ext cx="6962140" cy="4104323"/>
          </a:xfrm>
        </p:spPr>
      </p:pic>
    </p:spTree>
    <p:extLst>
      <p:ext uri="{BB962C8B-B14F-4D97-AF65-F5344CB8AC3E}">
        <p14:creationId xmlns:p14="http://schemas.microsoft.com/office/powerpoint/2010/main" val="2445537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641038801"/>
              </p:ext>
            </p:extLst>
          </p:nvPr>
        </p:nvGraphicFramePr>
        <p:xfrm>
          <a:off x="731520" y="365753"/>
          <a:ext cx="10027920" cy="5658957"/>
        </p:xfrm>
        <a:graphic>
          <a:graphicData uri="http://schemas.openxmlformats.org/drawingml/2006/table">
            <a:tbl>
              <a:tblPr firstRow="1" firstCol="1" bandRow="1">
                <a:tableStyleId>{5C22544A-7EE6-4342-B048-85BDC9FD1C3A}</a:tableStyleId>
              </a:tblPr>
              <a:tblGrid>
                <a:gridCol w="6595643"/>
                <a:gridCol w="3432277"/>
              </a:tblGrid>
              <a:tr h="358878">
                <a:tc>
                  <a:txBody>
                    <a:bodyPr/>
                    <a:lstStyle/>
                    <a:p>
                      <a:pPr marL="0" marR="0" algn="ctr">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Professional Development Workshops</a:t>
                      </a:r>
                    </a:p>
                    <a:p>
                      <a:pPr marL="0" marR="0" algn="ctr">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 </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2017 Member Rate (per event day)</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58878">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AMCTO</a:t>
                      </a:r>
                    </a:p>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 </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$305</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58878">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Association of Municipal Administrators – NB (AMANB)</a:t>
                      </a:r>
                    </a:p>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 </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$75-$100</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58878">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Association of Municipal Administrators – NS (AMANS)</a:t>
                      </a:r>
                    </a:p>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 </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$292</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58878">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Association of Ontario Roads Supervisors (AORS)</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Variable</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58878">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Canadian Association of Municipal Administrators (CAMA)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N/A</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58878">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Economic Development Council of Ontario (EDCO)</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$50 - $100</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538317">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Local Government Administrators – NT (LGANT)</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N/A – included in price of annual conference</a:t>
                      </a:r>
                    </a:p>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 </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58878">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Local Government Management Association – BC (LGMA)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$258 - $280</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58878">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Manitoba Municipal Administrators Association (MMAA)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$249</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58878">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Municipal Finance Officers Association (MFOA)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$319 - $329</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58878">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Ontario Building Officials Association (OBOA)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$105</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58878">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Ontario Municipal Human Resources Association (OMHRA)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$250</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58878">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Ontario Professional Planners Institute (OPPI)</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$400 - $675</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58878">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Professional Management Association – NL (PMA)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$150</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378822988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970545657"/>
              </p:ext>
            </p:extLst>
          </p:nvPr>
        </p:nvGraphicFramePr>
        <p:xfrm>
          <a:off x="609600" y="320041"/>
          <a:ext cx="10134600" cy="5730240"/>
        </p:xfrm>
        <a:graphic>
          <a:graphicData uri="http://schemas.openxmlformats.org/drawingml/2006/table">
            <a:tbl>
              <a:tblPr firstRow="1" firstCol="1" bandRow="1">
                <a:tableStyleId>{5C22544A-7EE6-4342-B048-85BDC9FD1C3A}</a:tableStyleId>
              </a:tblPr>
              <a:tblGrid>
                <a:gridCol w="6665810"/>
                <a:gridCol w="3468790"/>
              </a:tblGrid>
              <a:tr h="382016">
                <a:tc>
                  <a:txBody>
                    <a:bodyPr/>
                    <a:lstStyle/>
                    <a:p>
                      <a:pPr marL="0" marR="0" algn="ctr">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Annual Conference</a:t>
                      </a:r>
                    </a:p>
                    <a:p>
                      <a:pPr marL="0" marR="0" algn="ctr">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 </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2017 Member Rate (per event day)</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2016">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AMCTO</a:t>
                      </a:r>
                    </a:p>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 </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$243</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2016">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Association of Municipal Administrators – NB (AMANB)</a:t>
                      </a:r>
                    </a:p>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 </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$136</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2016">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Association of Municipal Administrators – NS (AMANS)</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$132</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2016">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Association of Ontario Roads Supervisors (AORS)</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N/A</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2016">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Canadian Association of Municipal Administrators (CAMA)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$290</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2016">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Economic Development Council of Ontario (EDCO)</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$270</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2016">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Local Government Administrators – NT (LGANT)</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$25</a:t>
                      </a:r>
                    </a:p>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 </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2016">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Local Government Management Association – BC (LGMA)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$280</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2016">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Manitoba Municipal Administrators Association (MMAA)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$138</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2016">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Municipal Finance Officers Association (MFOA)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$383</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2016">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Ontario Building Officials Association (OBOA)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$162</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2016">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Ontario Municipal Human Resources Association (OMHRA)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$160</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2016">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Ontario Professional Planners Institute (OPPI)</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$253</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2016">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Professional Management Association – NL (PMA)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$120</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4392" marR="54392"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16679858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3931123809"/>
              </p:ext>
            </p:extLst>
          </p:nvPr>
        </p:nvGraphicFramePr>
        <p:xfrm>
          <a:off x="640080" y="198113"/>
          <a:ext cx="10287000" cy="5821691"/>
        </p:xfrm>
        <a:graphic>
          <a:graphicData uri="http://schemas.openxmlformats.org/drawingml/2006/table">
            <a:tbl>
              <a:tblPr firstRow="1" firstCol="1" bandRow="1">
                <a:tableStyleId>{5C22544A-7EE6-4342-B048-85BDC9FD1C3A}</a:tableStyleId>
              </a:tblPr>
              <a:tblGrid>
                <a:gridCol w="6766048"/>
                <a:gridCol w="3520952"/>
              </a:tblGrid>
              <a:tr h="563389">
                <a:tc>
                  <a:txBody>
                    <a:bodyPr/>
                    <a:lstStyle/>
                    <a:p>
                      <a:pPr marL="0" marR="0" algn="ctr">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
                      </a:r>
                      <a:br>
                        <a:rPr lang="en-US" sz="1200" dirty="0">
                          <a:solidFill>
                            <a:schemeClr val="tx1">
                              <a:lumMod val="95000"/>
                              <a:lumOff val="5000"/>
                            </a:schemeClr>
                          </a:solidFill>
                          <a:effectLst/>
                          <a:latin typeface="Arial" panose="020B0604020202020204" pitchFamily="34" charset="0"/>
                          <a:cs typeface="Arial" panose="020B0604020202020204" pitchFamily="34" charset="0"/>
                        </a:rPr>
                      </a:br>
                      <a:r>
                        <a:rPr lang="en-US" sz="1200" dirty="0">
                          <a:solidFill>
                            <a:schemeClr val="tx1">
                              <a:lumMod val="95000"/>
                              <a:lumOff val="5000"/>
                            </a:schemeClr>
                          </a:solidFill>
                          <a:effectLst/>
                          <a:latin typeface="Arial" panose="020B0604020202020204" pitchFamily="34" charset="0"/>
                          <a:cs typeface="Arial" panose="020B0604020202020204" pitchFamily="34" charset="0"/>
                        </a:rPr>
                        <a:t>Webinars</a:t>
                      </a:r>
                    </a:p>
                    <a:p>
                      <a:pPr marL="0" marR="0" algn="ctr">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 </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2017 Member Rate (per hour)</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5593">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AMCTO</a:t>
                      </a:r>
                    </a:p>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 </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$86</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5593">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Association of Municipal Administrators – NB (AMANB)</a:t>
                      </a:r>
                    </a:p>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 </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N/A</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5593">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Association of Municipal Administrators – NS (AMANS)</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N/A</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5593">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Association of Ontario Roads Supervisors (AORS)</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N/A</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5593">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Canadian Association of Municipal Administrators (CAMA)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N/A – offered through ICMA</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5593">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Economic Development Council of Ontario (EDCO)</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$12</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5593">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Local Government Administrators – NT (LGANT)</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N/A – third party source</a:t>
                      </a:r>
                    </a:p>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 </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5593">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Local Government Management Association – BC (LGMA)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$78</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5593">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Manitoba Municipal Administrators Association (MMAA)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$73</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5593">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Municipal Finance Officers Association (MFOA)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N/A</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5593">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Ontario Building Officials Association (OBOA)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N/A</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5593">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Ontario Municipal Human Resources Association (OMHRA)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N/A</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5593">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Ontario Professional Planners Institute (OPPI)</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N/A</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75593">
                <a:tc>
                  <a:txBody>
                    <a:bodyPr/>
                    <a:lstStyle/>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Professional Management Association – NL (PMA)</a:t>
                      </a:r>
                    </a:p>
                    <a:p>
                      <a:pPr marL="0" marR="0">
                        <a:spcBef>
                          <a:spcPts val="0"/>
                        </a:spcBef>
                        <a:spcAft>
                          <a:spcPts val="0"/>
                        </a:spcAft>
                      </a:pPr>
                      <a:r>
                        <a:rPr lang="en-US" sz="1200">
                          <a:solidFill>
                            <a:schemeClr val="tx1">
                              <a:lumMod val="95000"/>
                              <a:lumOff val="5000"/>
                            </a:schemeClr>
                          </a:solidFill>
                          <a:effectLst/>
                          <a:latin typeface="Arial" panose="020B0604020202020204" pitchFamily="34" charset="0"/>
                          <a:cs typeface="Arial" panose="020B0604020202020204" pitchFamily="34" charset="0"/>
                        </a:rPr>
                        <a:t> </a:t>
                      </a:r>
                      <a:endParaRPr lang="en-US" sz="12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N/A – third party source</a:t>
                      </a:r>
                    </a:p>
                    <a:p>
                      <a:pPr marL="0" marR="0">
                        <a:spcBef>
                          <a:spcPts val="0"/>
                        </a:spcBef>
                        <a:spcAft>
                          <a:spcPts val="0"/>
                        </a:spcAft>
                      </a:pPr>
                      <a:r>
                        <a:rPr lang="en-US" sz="1200" dirty="0">
                          <a:solidFill>
                            <a:schemeClr val="tx1">
                              <a:lumMod val="95000"/>
                              <a:lumOff val="5000"/>
                            </a:schemeClr>
                          </a:solidFill>
                          <a:effectLst/>
                          <a:latin typeface="Arial" panose="020B0604020202020204" pitchFamily="34" charset="0"/>
                          <a:cs typeface="Arial" panose="020B0604020202020204" pitchFamily="34" charset="0"/>
                        </a:rPr>
                        <a:t> </a:t>
                      </a:r>
                      <a:endParaRPr lang="en-US" sz="12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52637" marR="52637"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41475765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a:t/>
            </a:r>
            <a:br>
              <a:rPr lang="en-US" dirty="0"/>
            </a:b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11121369"/>
              </p:ext>
            </p:extLst>
          </p:nvPr>
        </p:nvGraphicFramePr>
        <p:xfrm>
          <a:off x="502920" y="731521"/>
          <a:ext cx="10728959" cy="5135882"/>
        </p:xfrm>
        <a:graphic>
          <a:graphicData uri="http://schemas.openxmlformats.org/drawingml/2006/table">
            <a:tbl>
              <a:tblPr firstRow="1" firstCol="1" bandRow="1">
                <a:tableStyleId>{5C22544A-7EE6-4342-B048-85BDC9FD1C3A}</a:tableStyleId>
              </a:tblPr>
              <a:tblGrid>
                <a:gridCol w="5460367"/>
                <a:gridCol w="1342452"/>
                <a:gridCol w="1246563"/>
                <a:gridCol w="1342452"/>
                <a:gridCol w="1337125"/>
              </a:tblGrid>
              <a:tr h="427991">
                <a:tc>
                  <a:txBody>
                    <a:bodyPr/>
                    <a:lstStyle/>
                    <a:p>
                      <a:pPr marL="0" marR="0" algn="ctr">
                        <a:spcBef>
                          <a:spcPts val="0"/>
                        </a:spcBef>
                        <a:spcAft>
                          <a:spcPts val="0"/>
                        </a:spcAft>
                      </a:pPr>
                      <a:r>
                        <a:rPr lang="en-US" sz="1600" dirty="0">
                          <a:solidFill>
                            <a:schemeClr val="tx1">
                              <a:lumMod val="95000"/>
                              <a:lumOff val="5000"/>
                            </a:schemeClr>
                          </a:solidFill>
                          <a:effectLst/>
                          <a:latin typeface="Arial" panose="020B0604020202020204" pitchFamily="34" charset="0"/>
                          <a:cs typeface="Arial" panose="020B0604020202020204" pitchFamily="34" charset="0"/>
                        </a:rPr>
                        <a:t> </a:t>
                      </a:r>
                      <a:endParaRPr lang="en-US" sz="16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2014</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2015</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2016</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ctr">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2017</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855980">
                <a:tc>
                  <a:txBody>
                    <a:bodyPr/>
                    <a:lstStyle/>
                    <a:p>
                      <a:pPr marL="0" marR="0">
                        <a:spcBef>
                          <a:spcPts val="0"/>
                        </a:spcBef>
                        <a:spcAft>
                          <a:spcPts val="0"/>
                        </a:spcAft>
                      </a:pPr>
                      <a:r>
                        <a:rPr lang="en-US" sz="1600" dirty="0">
                          <a:solidFill>
                            <a:schemeClr val="tx1">
                              <a:lumMod val="95000"/>
                              <a:lumOff val="5000"/>
                            </a:schemeClr>
                          </a:solidFill>
                          <a:effectLst/>
                          <a:latin typeface="Arial" panose="020B0604020202020204" pitchFamily="34" charset="0"/>
                          <a:cs typeface="Arial" panose="020B0604020202020204" pitchFamily="34" charset="0"/>
                        </a:rPr>
                        <a:t>Annual conference (full registrations)</a:t>
                      </a:r>
                    </a:p>
                    <a:p>
                      <a:pPr marL="0" marR="0">
                        <a:spcBef>
                          <a:spcPts val="0"/>
                        </a:spcBef>
                        <a:spcAft>
                          <a:spcPts val="0"/>
                        </a:spcAft>
                      </a:pPr>
                      <a:r>
                        <a:rPr lang="en-US" sz="1600" dirty="0">
                          <a:solidFill>
                            <a:schemeClr val="tx1">
                              <a:lumMod val="95000"/>
                              <a:lumOff val="5000"/>
                            </a:schemeClr>
                          </a:solidFill>
                          <a:effectLst/>
                          <a:latin typeface="Arial" panose="020B0604020202020204" pitchFamily="34" charset="0"/>
                          <a:cs typeface="Arial" panose="020B0604020202020204" pitchFamily="34" charset="0"/>
                        </a:rPr>
                        <a:t> </a:t>
                      </a:r>
                      <a:endParaRPr lang="en-US" sz="16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dirty="0">
                          <a:solidFill>
                            <a:schemeClr val="tx1">
                              <a:lumMod val="95000"/>
                              <a:lumOff val="5000"/>
                            </a:schemeClr>
                          </a:solidFill>
                          <a:effectLst/>
                          <a:latin typeface="Arial" panose="020B0604020202020204" pitchFamily="34" charset="0"/>
                          <a:cs typeface="Arial" panose="020B0604020202020204" pitchFamily="34" charset="0"/>
                        </a:rPr>
                        <a:t>375</a:t>
                      </a:r>
                      <a:endParaRPr lang="en-US" sz="16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273</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395</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383</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855980">
                <a:tc>
                  <a:txBody>
                    <a:bodyPr/>
                    <a:lstStyle/>
                    <a:p>
                      <a:pPr marL="0" marR="0">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Continuing education courses (total students)</a:t>
                      </a:r>
                    </a:p>
                    <a:p>
                      <a:pPr marL="0" marR="0">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 </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dirty="0">
                          <a:solidFill>
                            <a:schemeClr val="tx1">
                              <a:lumMod val="95000"/>
                              <a:lumOff val="5000"/>
                            </a:schemeClr>
                          </a:solidFill>
                          <a:effectLst/>
                          <a:latin typeface="Arial" panose="020B0604020202020204" pitchFamily="34" charset="0"/>
                          <a:cs typeface="Arial" panose="020B0604020202020204" pitchFamily="34" charset="0"/>
                        </a:rPr>
                        <a:t>1,191</a:t>
                      </a:r>
                      <a:endParaRPr lang="en-US" sz="16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dirty="0">
                          <a:solidFill>
                            <a:schemeClr val="tx1">
                              <a:lumMod val="95000"/>
                              <a:lumOff val="5000"/>
                            </a:schemeClr>
                          </a:solidFill>
                          <a:effectLst/>
                          <a:latin typeface="Arial" panose="020B0604020202020204" pitchFamily="34" charset="0"/>
                          <a:cs typeface="Arial" panose="020B0604020202020204" pitchFamily="34" charset="0"/>
                        </a:rPr>
                        <a:t>1,276</a:t>
                      </a:r>
                      <a:endParaRPr lang="en-US" sz="16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dirty="0">
                          <a:solidFill>
                            <a:schemeClr val="tx1">
                              <a:lumMod val="95000"/>
                              <a:lumOff val="5000"/>
                            </a:schemeClr>
                          </a:solidFill>
                          <a:effectLst/>
                          <a:latin typeface="Arial" panose="020B0604020202020204" pitchFamily="34" charset="0"/>
                          <a:cs typeface="Arial" panose="020B0604020202020204" pitchFamily="34" charset="0"/>
                        </a:rPr>
                        <a:t>1,116</a:t>
                      </a:r>
                      <a:endParaRPr lang="en-US" sz="16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1,386</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855980">
                <a:tc>
                  <a:txBody>
                    <a:bodyPr/>
                    <a:lstStyle/>
                    <a:p>
                      <a:pPr marL="0" marR="0">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Forums (avg. per event)</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100</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110</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dirty="0">
                          <a:solidFill>
                            <a:schemeClr val="tx1">
                              <a:lumMod val="95000"/>
                              <a:lumOff val="5000"/>
                            </a:schemeClr>
                          </a:solidFill>
                          <a:effectLst/>
                          <a:latin typeface="Arial" panose="020B0604020202020204" pitchFamily="34" charset="0"/>
                          <a:cs typeface="Arial" panose="020B0604020202020204" pitchFamily="34" charset="0"/>
                        </a:rPr>
                        <a:t>96</a:t>
                      </a:r>
                    </a:p>
                    <a:p>
                      <a:pPr marL="0" marR="0" algn="r">
                        <a:spcBef>
                          <a:spcPts val="0"/>
                        </a:spcBef>
                        <a:spcAft>
                          <a:spcPts val="0"/>
                        </a:spcAft>
                      </a:pPr>
                      <a:r>
                        <a:rPr lang="en-US" sz="1600" dirty="0">
                          <a:solidFill>
                            <a:schemeClr val="tx1">
                              <a:lumMod val="95000"/>
                              <a:lumOff val="5000"/>
                            </a:schemeClr>
                          </a:solidFill>
                          <a:effectLst/>
                          <a:latin typeface="Arial" panose="020B0604020202020204" pitchFamily="34" charset="0"/>
                          <a:cs typeface="Arial" panose="020B0604020202020204" pitchFamily="34" charset="0"/>
                        </a:rPr>
                        <a:t> </a:t>
                      </a:r>
                      <a:endParaRPr lang="en-US" sz="16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109</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283971">
                <a:tc>
                  <a:txBody>
                    <a:bodyPr/>
                    <a:lstStyle/>
                    <a:p>
                      <a:pPr marL="0" marR="0">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PD Workshops (avg. per event)</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dirty="0">
                          <a:solidFill>
                            <a:schemeClr val="tx1">
                              <a:lumMod val="95000"/>
                              <a:lumOff val="5000"/>
                            </a:schemeClr>
                          </a:solidFill>
                          <a:effectLst/>
                          <a:latin typeface="Arial" panose="020B0604020202020204" pitchFamily="34" charset="0"/>
                          <a:cs typeface="Arial" panose="020B0604020202020204" pitchFamily="34" charset="0"/>
                        </a:rPr>
                        <a:t>58</a:t>
                      </a:r>
                      <a:endParaRPr lang="en-US" sz="16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52</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dirty="0">
                          <a:solidFill>
                            <a:schemeClr val="tx1">
                              <a:lumMod val="95000"/>
                              <a:lumOff val="5000"/>
                            </a:schemeClr>
                          </a:solidFill>
                          <a:effectLst/>
                          <a:latin typeface="Arial" panose="020B0604020202020204" pitchFamily="34" charset="0"/>
                          <a:cs typeface="Arial" panose="020B0604020202020204" pitchFamily="34" charset="0"/>
                        </a:rPr>
                        <a:t>74</a:t>
                      </a:r>
                    </a:p>
                    <a:p>
                      <a:pPr marL="0" marR="0" algn="r">
                        <a:spcBef>
                          <a:spcPts val="0"/>
                        </a:spcBef>
                        <a:spcAft>
                          <a:spcPts val="0"/>
                        </a:spcAft>
                      </a:pPr>
                      <a:r>
                        <a:rPr lang="en-US" sz="1600" dirty="0">
                          <a:solidFill>
                            <a:schemeClr val="tx1">
                              <a:lumMod val="95000"/>
                              <a:lumOff val="5000"/>
                            </a:schemeClr>
                          </a:solidFill>
                          <a:effectLst/>
                          <a:latin typeface="Arial" panose="020B0604020202020204" pitchFamily="34" charset="0"/>
                          <a:cs typeface="Arial" panose="020B0604020202020204" pitchFamily="34" charset="0"/>
                        </a:rPr>
                        <a:t>(excl. Elections)</a:t>
                      </a:r>
                      <a:endParaRPr lang="en-US" sz="16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dirty="0">
                          <a:solidFill>
                            <a:schemeClr val="tx1">
                              <a:lumMod val="95000"/>
                              <a:lumOff val="5000"/>
                            </a:schemeClr>
                          </a:solidFill>
                          <a:effectLst/>
                          <a:latin typeface="Arial" panose="020B0604020202020204" pitchFamily="34" charset="0"/>
                          <a:cs typeface="Arial" panose="020B0604020202020204" pitchFamily="34" charset="0"/>
                        </a:rPr>
                        <a:t>60</a:t>
                      </a:r>
                    </a:p>
                    <a:p>
                      <a:pPr marL="0" marR="0" algn="r">
                        <a:spcBef>
                          <a:spcPts val="0"/>
                        </a:spcBef>
                        <a:spcAft>
                          <a:spcPts val="0"/>
                        </a:spcAft>
                      </a:pPr>
                      <a:r>
                        <a:rPr lang="en-US" sz="1600" dirty="0">
                          <a:solidFill>
                            <a:schemeClr val="tx1">
                              <a:lumMod val="95000"/>
                              <a:lumOff val="5000"/>
                            </a:schemeClr>
                          </a:solidFill>
                          <a:effectLst/>
                          <a:latin typeface="Arial" panose="020B0604020202020204" pitchFamily="34" charset="0"/>
                          <a:cs typeface="Arial" panose="020B0604020202020204" pitchFamily="34" charset="0"/>
                        </a:rPr>
                        <a:t>(excl. Elections)</a:t>
                      </a:r>
                      <a:endParaRPr lang="en-US" sz="16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855980">
                <a:tc>
                  <a:txBody>
                    <a:bodyPr/>
                    <a:lstStyle/>
                    <a:p>
                      <a:pPr marL="0" marR="0">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Webinars (avg. per event)</a:t>
                      </a:r>
                    </a:p>
                    <a:p>
                      <a:pPr marL="0" marR="0">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 </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24</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44</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a:solidFill>
                            <a:schemeClr val="tx1">
                              <a:lumMod val="95000"/>
                              <a:lumOff val="5000"/>
                            </a:schemeClr>
                          </a:solidFill>
                          <a:effectLst/>
                          <a:latin typeface="Arial" panose="020B0604020202020204" pitchFamily="34" charset="0"/>
                          <a:cs typeface="Arial" panose="020B0604020202020204" pitchFamily="34" charset="0"/>
                        </a:rPr>
                        <a:t>39</a:t>
                      </a:r>
                      <a:endParaRPr lang="en-US" sz="160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algn="r">
                        <a:spcBef>
                          <a:spcPts val="0"/>
                        </a:spcBef>
                        <a:spcAft>
                          <a:spcPts val="0"/>
                        </a:spcAft>
                      </a:pPr>
                      <a:r>
                        <a:rPr lang="en-US" sz="1600" dirty="0">
                          <a:solidFill>
                            <a:schemeClr val="tx1">
                              <a:lumMod val="95000"/>
                              <a:lumOff val="5000"/>
                            </a:schemeClr>
                          </a:solidFill>
                          <a:effectLst/>
                          <a:latin typeface="Arial" panose="020B0604020202020204" pitchFamily="34" charset="0"/>
                          <a:cs typeface="Arial" panose="020B0604020202020204" pitchFamily="34" charset="0"/>
                        </a:rPr>
                        <a:t>74</a:t>
                      </a:r>
                      <a:endParaRPr lang="en-US" sz="1600" dirty="0">
                        <a:solidFill>
                          <a:schemeClr val="tx1">
                            <a:lumMod val="95000"/>
                            <a:lumOff val="5000"/>
                          </a:schemeClr>
                        </a:solidFill>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146498250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Program Pricing &amp; Discount Structures</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Seeking Input</a:t>
            </a:r>
          </a:p>
        </p:txBody>
      </p:sp>
      <p:sp>
        <p:nvSpPr>
          <p:cNvPr id="3" name="Content Placeholder 2"/>
          <p:cNvSpPr>
            <a:spLocks noGrp="1"/>
          </p:cNvSpPr>
          <p:nvPr>
            <p:ph idx="1"/>
          </p:nvPr>
        </p:nvSpPr>
        <p:spPr/>
        <p:txBody>
          <a:bodyPr/>
          <a:lstStyle/>
          <a:p>
            <a:pPr marL="514350" indent="-514350">
              <a:buFont typeface="+mj-lt"/>
              <a:buAutoNum type="arabicPeriod"/>
            </a:pPr>
            <a:endParaRPr lang="en-US" dirty="0" smtClean="0">
              <a:latin typeface="Arial" panose="020B0604020202020204" pitchFamily="34" charset="0"/>
              <a:cs typeface="Arial" panose="020B0604020202020204" pitchFamily="34" charset="0"/>
            </a:endParaRPr>
          </a:p>
          <a:p>
            <a:pPr marL="514350" indent="-514350">
              <a:buFont typeface="+mj-lt"/>
              <a:buAutoNum type="arabicPeriod"/>
            </a:pPr>
            <a:r>
              <a:rPr lang="en-US" dirty="0" smtClean="0">
                <a:latin typeface="Arial" panose="020B0604020202020204" pitchFamily="34" charset="0"/>
                <a:cs typeface="Arial" panose="020B0604020202020204" pitchFamily="34" charset="0"/>
              </a:rPr>
              <a:t>In terms of affordability concerns, which AMCTO programs are the most problematic?</a:t>
            </a:r>
          </a:p>
          <a:p>
            <a:pPr marL="514350" indent="-514350">
              <a:buFont typeface="+mj-lt"/>
              <a:buAutoNum type="arabicPeriod"/>
            </a:pPr>
            <a:endParaRPr lang="en-US" dirty="0" smtClean="0">
              <a:latin typeface="Arial" panose="020B0604020202020204" pitchFamily="34" charset="0"/>
              <a:cs typeface="Arial" panose="020B0604020202020204" pitchFamily="34" charset="0"/>
            </a:endParaRPr>
          </a:p>
          <a:p>
            <a:pPr marL="514350" indent="-514350">
              <a:buFont typeface="+mj-lt"/>
              <a:buAutoNum type="arabicPeriod"/>
            </a:pPr>
            <a:endParaRPr lang="en-US" dirty="0">
              <a:latin typeface="Arial" panose="020B0604020202020204" pitchFamily="34" charset="0"/>
              <a:cs typeface="Arial" panose="020B0604020202020204" pitchFamily="34" charset="0"/>
            </a:endParaRPr>
          </a:p>
          <a:p>
            <a:pPr marL="514350" indent="-514350">
              <a:buFont typeface="+mj-lt"/>
              <a:buAutoNum type="arabicPeriod"/>
            </a:pPr>
            <a:r>
              <a:rPr lang="en-US" dirty="0" smtClean="0">
                <a:latin typeface="Arial" panose="020B0604020202020204" pitchFamily="34" charset="0"/>
                <a:cs typeface="Arial" panose="020B0604020202020204" pitchFamily="34" charset="0"/>
              </a:rPr>
              <a:t>Other than the specific price for registration, are there other cost barriers that need to be taken into consideration in assessing affordability concerns?</a:t>
            </a:r>
            <a:endParaRPr lang="en-US"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3463350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Program Pricing &amp; Discount Structures</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Seeking Input</a:t>
            </a:r>
          </a:p>
        </p:txBody>
      </p:sp>
      <p:sp>
        <p:nvSpPr>
          <p:cNvPr id="3" name="Content Placeholder 2"/>
          <p:cNvSpPr>
            <a:spLocks noGrp="1"/>
          </p:cNvSpPr>
          <p:nvPr>
            <p:ph sz="half" idx="1"/>
          </p:nvPr>
        </p:nvSpPr>
        <p:spPr/>
        <p:txBody>
          <a:bodyPr>
            <a:normAutofit/>
          </a:bodyPr>
          <a:lstStyle/>
          <a:p>
            <a:r>
              <a:rPr lang="en-US" sz="3200" dirty="0" smtClean="0">
                <a:latin typeface="Arial" panose="020B0604020202020204" pitchFamily="34" charset="0"/>
                <a:cs typeface="Arial" panose="020B0604020202020204" pitchFamily="34" charset="0"/>
              </a:rPr>
              <a:t>Sliding scales</a:t>
            </a:r>
          </a:p>
          <a:p>
            <a:endParaRPr lang="en-US" sz="3200" dirty="0" smtClean="0">
              <a:latin typeface="Arial" panose="020B0604020202020204" pitchFamily="34" charset="0"/>
              <a:cs typeface="Arial" panose="020B0604020202020204" pitchFamily="34" charset="0"/>
            </a:endParaRPr>
          </a:p>
          <a:p>
            <a:r>
              <a:rPr lang="en-US" sz="3200" dirty="0" smtClean="0">
                <a:latin typeface="Arial" panose="020B0604020202020204" pitchFamily="34" charset="0"/>
                <a:cs typeface="Arial" panose="020B0604020202020204" pitchFamily="34" charset="0"/>
              </a:rPr>
              <a:t>Program bundling</a:t>
            </a:r>
          </a:p>
          <a:p>
            <a:endParaRPr lang="en-US" sz="3200" dirty="0" smtClean="0">
              <a:latin typeface="Arial" panose="020B0604020202020204" pitchFamily="34" charset="0"/>
              <a:cs typeface="Arial" panose="020B0604020202020204" pitchFamily="34" charset="0"/>
            </a:endParaRPr>
          </a:p>
          <a:p>
            <a:r>
              <a:rPr lang="en-US" sz="3200" dirty="0" smtClean="0">
                <a:latin typeface="Arial" panose="020B0604020202020204" pitchFamily="34" charset="0"/>
                <a:cs typeface="Arial" panose="020B0604020202020204" pitchFamily="34" charset="0"/>
              </a:rPr>
              <a:t>Multiple registration</a:t>
            </a:r>
            <a:endParaRPr lang="en-US" sz="3200"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p:txBody>
          <a:bodyPr>
            <a:normAutofit/>
          </a:bodyPr>
          <a:lstStyle/>
          <a:p>
            <a:r>
              <a:rPr lang="en-US" sz="3200" dirty="0" smtClean="0">
                <a:latin typeface="Arial" panose="020B0604020202020204" pitchFamily="34" charset="0"/>
                <a:cs typeface="Arial" panose="020B0604020202020204" pitchFamily="34" charset="0"/>
              </a:rPr>
              <a:t>Preferential pricing</a:t>
            </a:r>
          </a:p>
          <a:p>
            <a:endParaRPr lang="en-US" sz="3200" dirty="0" smtClean="0">
              <a:latin typeface="Arial" panose="020B0604020202020204" pitchFamily="34" charset="0"/>
              <a:cs typeface="Arial" panose="020B0604020202020204" pitchFamily="34" charset="0"/>
            </a:endParaRPr>
          </a:p>
          <a:p>
            <a:r>
              <a:rPr lang="en-US" sz="3200" dirty="0" smtClean="0">
                <a:latin typeface="Arial" panose="020B0604020202020204" pitchFamily="34" charset="0"/>
                <a:cs typeface="Arial" panose="020B0604020202020204" pitchFamily="34" charset="0"/>
              </a:rPr>
              <a:t>Early registration</a:t>
            </a:r>
          </a:p>
          <a:p>
            <a:endParaRPr lang="en-US" sz="3200" dirty="0" smtClean="0">
              <a:latin typeface="Arial" panose="020B0604020202020204" pitchFamily="34" charset="0"/>
              <a:cs typeface="Arial" panose="020B0604020202020204" pitchFamily="34" charset="0"/>
            </a:endParaRPr>
          </a:p>
          <a:p>
            <a:r>
              <a:rPr lang="en-US" sz="3200" dirty="0" smtClean="0">
                <a:latin typeface="Arial" panose="020B0604020202020204" pitchFamily="34" charset="0"/>
                <a:cs typeface="Arial" panose="020B0604020202020204" pitchFamily="34" charset="0"/>
              </a:rPr>
              <a:t>Targeted servicing</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821306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latin typeface="Arial" panose="020B0604020202020204" pitchFamily="34" charset="0"/>
                <a:cs typeface="Arial" panose="020B0604020202020204" pitchFamily="34" charset="0"/>
              </a:rPr>
              <a:t>Program Pricing &amp; Discount Structures</a:t>
            </a:r>
            <a:br>
              <a:rPr lang="en-US" dirty="0">
                <a:latin typeface="Arial" panose="020B0604020202020204" pitchFamily="34" charset="0"/>
                <a:cs typeface="Arial" panose="020B0604020202020204" pitchFamily="34" charset="0"/>
              </a:rPr>
            </a:br>
            <a:r>
              <a:rPr lang="en-US" dirty="0">
                <a:latin typeface="Arial" panose="020B0604020202020204" pitchFamily="34" charset="0"/>
                <a:cs typeface="Arial" panose="020B0604020202020204" pitchFamily="34" charset="0"/>
              </a:rPr>
              <a:t>Seeking Input</a:t>
            </a:r>
          </a:p>
        </p:txBody>
      </p:sp>
      <p:sp>
        <p:nvSpPr>
          <p:cNvPr id="3" name="Content Placeholder 2"/>
          <p:cNvSpPr>
            <a:spLocks noGrp="1"/>
          </p:cNvSpPr>
          <p:nvPr>
            <p:ph idx="1"/>
          </p:nvPr>
        </p:nvSpPr>
        <p:spPr/>
        <p:txBody>
          <a:bodyPr>
            <a:normAutofit/>
          </a:bodyPr>
          <a:lstStyle/>
          <a:p>
            <a:endParaRPr lang="en-US" sz="3200" dirty="0" smtClean="0">
              <a:latin typeface="Arial" panose="020B0604020202020204" pitchFamily="34" charset="0"/>
              <a:cs typeface="Arial" panose="020B0604020202020204" pitchFamily="34" charset="0"/>
            </a:endParaRPr>
          </a:p>
          <a:p>
            <a:r>
              <a:rPr lang="en-US" sz="3200" dirty="0" smtClean="0">
                <a:latin typeface="Arial" panose="020B0604020202020204" pitchFamily="34" charset="0"/>
                <a:cs typeface="Arial" panose="020B0604020202020204" pitchFamily="34" charset="0"/>
              </a:rPr>
              <a:t>Other input/feedback</a:t>
            </a:r>
          </a:p>
          <a:p>
            <a:endParaRPr lang="en-US" sz="3200" dirty="0" smtClean="0">
              <a:latin typeface="Arial" panose="020B0604020202020204" pitchFamily="34" charset="0"/>
              <a:cs typeface="Arial" panose="020B0604020202020204" pitchFamily="34" charset="0"/>
            </a:endParaRPr>
          </a:p>
          <a:p>
            <a:endParaRPr lang="en-US" sz="3200" dirty="0">
              <a:latin typeface="Arial" panose="020B0604020202020204" pitchFamily="34" charset="0"/>
              <a:cs typeface="Arial" panose="020B0604020202020204" pitchFamily="34" charset="0"/>
            </a:endParaRPr>
          </a:p>
          <a:p>
            <a:r>
              <a:rPr lang="en-US" sz="3200" dirty="0" smtClean="0">
                <a:latin typeface="Arial" panose="020B0604020202020204" pitchFamily="34" charset="0"/>
                <a:cs typeface="Arial" panose="020B0604020202020204" pitchFamily="34" charset="0"/>
              </a:rPr>
              <a:t>Next steps</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5851389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37160"/>
            <a:ext cx="11869687" cy="6720840"/>
          </a:xfrm>
          <a:prstGeom prst="rect">
            <a:avLst/>
          </a:prstGeom>
        </p:spPr>
      </p:pic>
    </p:spTree>
    <p:extLst>
      <p:ext uri="{BB962C8B-B14F-4D97-AF65-F5344CB8AC3E}">
        <p14:creationId xmlns:p14="http://schemas.microsoft.com/office/powerpoint/2010/main" val="345694934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Arial" panose="020B0604020202020204" pitchFamily="34" charset="0"/>
                <a:cs typeface="Arial" panose="020B0604020202020204" pitchFamily="34" charset="0"/>
              </a:rPr>
              <a:t>AMCTO Zone Meeting Presentation</a:t>
            </a:r>
            <a:endParaRPr lang="en-CA" dirty="0">
              <a:latin typeface="Arial" panose="020B0604020202020204" pitchFamily="34" charset="0"/>
              <a:cs typeface="Arial" panose="020B0604020202020204" pitchFamily="34" charset="0"/>
            </a:endParaRPr>
          </a:p>
        </p:txBody>
      </p:sp>
      <p:sp>
        <p:nvSpPr>
          <p:cNvPr id="3" name="Subtitle 2"/>
          <p:cNvSpPr>
            <a:spLocks noGrp="1"/>
          </p:cNvSpPr>
          <p:nvPr>
            <p:ph type="subTitle" idx="1"/>
          </p:nvPr>
        </p:nvSpPr>
        <p:spPr/>
        <p:txBody>
          <a:bodyPr/>
          <a:lstStyle/>
          <a:p>
            <a:r>
              <a:rPr lang="en-US" dirty="0" smtClean="0">
                <a:latin typeface="Arial" panose="020B0604020202020204" pitchFamily="34" charset="0"/>
                <a:cs typeface="Arial" panose="020B0604020202020204" pitchFamily="34" charset="0"/>
              </a:rPr>
              <a:t>Spring 2018</a:t>
            </a:r>
            <a:endParaRPr lang="en-CA" dirty="0">
              <a:latin typeface="Arial" panose="020B0604020202020204" pitchFamily="34" charset="0"/>
              <a:cs typeface="Arial" panose="020B0604020202020204" pitchFamily="34" charset="0"/>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71637" y="3906678"/>
            <a:ext cx="2702243" cy="2702243"/>
          </a:xfrm>
          <a:prstGeom prst="rect">
            <a:avLst/>
          </a:prstGeom>
        </p:spPr>
      </p:pic>
    </p:spTree>
    <p:extLst>
      <p:ext uri="{BB962C8B-B14F-4D97-AF65-F5344CB8AC3E}">
        <p14:creationId xmlns:p14="http://schemas.microsoft.com/office/powerpoint/2010/main" val="4049092107"/>
      </p:ext>
    </p:extLst>
  </p:cSld>
  <p:clrMapOvr>
    <a:masterClrMapping/>
  </p:clrMapOvr>
  <p:timing>
    <p:tnLst>
      <p:par>
        <p:cTn id="1" dur="indefinite" restart="never" nodeType="tmRoot"/>
      </p:par>
    </p:tnLst>
  </p:timing>
</p:sld>
</file>

<file path=ppt/theme/theme1.xml><?xml version="1.0" encoding="utf-8"?>
<a:theme xmlns:a="http://schemas.openxmlformats.org/drawingml/2006/main" name="AMCTO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746</TotalTime>
  <Words>3067</Words>
  <Application>Microsoft Office PowerPoint</Application>
  <PresentationFormat>Widescreen</PresentationFormat>
  <Paragraphs>407</Paragraphs>
  <Slides>22</Slides>
  <Notes>19</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22</vt:i4>
      </vt:variant>
    </vt:vector>
  </HeadingPairs>
  <TitlesOfParts>
    <vt:vector size="27" baseType="lpstr">
      <vt:lpstr>Arial</vt:lpstr>
      <vt:lpstr>Arial Narrow</vt:lpstr>
      <vt:lpstr>Calibri</vt:lpstr>
      <vt:lpstr>Times New Roman</vt:lpstr>
      <vt:lpstr>AMCTO Theme</vt:lpstr>
      <vt:lpstr>AMCTO Zone Meeting Presentation</vt:lpstr>
      <vt:lpstr>Topics for Today</vt:lpstr>
      <vt:lpstr>Engagement Working Group – Survey Results/Lessons Learned</vt:lpstr>
      <vt:lpstr>Engagement Working Group – Survey Results/Lessons Learned</vt:lpstr>
      <vt:lpstr>Engagement Working Group – Survey Results/Lessons Learned</vt:lpstr>
      <vt:lpstr>PowerPoint Presentation</vt:lpstr>
      <vt:lpstr>Proposed Changes to AMCTO By-laws Board Composition</vt:lpstr>
      <vt:lpstr>Proposed Changes to AMCTO By-laws  Board Composition</vt:lpstr>
      <vt:lpstr>Proposed Changes to AMCTO By-laws  Board Composition</vt:lpstr>
      <vt:lpstr>Proposed Changes to AMCTO By-laws  Board Composition</vt:lpstr>
      <vt:lpstr>Proposed Changes to AMCTO By-laws  Board Composition</vt:lpstr>
      <vt:lpstr>Proposed Changes to AMCTO By-laws  Board Composition</vt:lpstr>
      <vt:lpstr> Program Pricing &amp; Discount Structures Seeking Input </vt:lpstr>
      <vt:lpstr>PowerPoint Presentation</vt:lpstr>
      <vt:lpstr>PowerPoint Presentation</vt:lpstr>
      <vt:lpstr>PowerPoint Presentation</vt:lpstr>
      <vt:lpstr> </vt:lpstr>
      <vt:lpstr>Program Pricing &amp; Discount Structures Seeking Input</vt:lpstr>
      <vt:lpstr>Program Pricing &amp; Discount Structures Seeking Input</vt:lpstr>
      <vt:lpstr>Program Pricing &amp; Discount Structures Seeking Input</vt:lpstr>
      <vt:lpstr>PowerPoint Presentation</vt:lpstr>
      <vt:lpstr>AMCTO Zone Meeting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Andy Koopmans</dc:creator>
  <cp:lastModifiedBy>Andy Koopmans</cp:lastModifiedBy>
  <cp:revision>54</cp:revision>
  <cp:lastPrinted>2017-09-08T15:22:24Z</cp:lastPrinted>
  <dcterms:created xsi:type="dcterms:W3CDTF">2017-09-08T13:54:39Z</dcterms:created>
  <dcterms:modified xsi:type="dcterms:W3CDTF">2018-03-13T20:05:27Z</dcterms:modified>
</cp:coreProperties>
</file>