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Lst>
  <p:notesMasterIdLst>
    <p:notesMasterId r:id="rId19"/>
  </p:notesMasterIdLst>
  <p:sldIdLst>
    <p:sldId id="256" r:id="rId3"/>
    <p:sldId id="271" r:id="rId4"/>
    <p:sldId id="304" r:id="rId5"/>
    <p:sldId id="303" r:id="rId6"/>
    <p:sldId id="275" r:id="rId7"/>
    <p:sldId id="269" r:id="rId8"/>
    <p:sldId id="264" r:id="rId9"/>
    <p:sldId id="265" r:id="rId10"/>
    <p:sldId id="266" r:id="rId11"/>
    <p:sldId id="267" r:id="rId12"/>
    <p:sldId id="300" r:id="rId13"/>
    <p:sldId id="305" r:id="rId14"/>
    <p:sldId id="258" r:id="rId15"/>
    <p:sldId id="259" r:id="rId16"/>
    <p:sldId id="268" r:id="rId17"/>
    <p:sldId id="298" r:id="rId18"/>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1pPr>
    <a:lvl2pPr marL="0" marR="0" indent="2286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2pPr>
    <a:lvl3pPr marL="0" marR="0" indent="4572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3pPr>
    <a:lvl4pPr marL="0" marR="0" indent="6858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4pPr>
    <a:lvl5pPr marL="0" marR="0" indent="9144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5pPr>
    <a:lvl6pPr marL="0" marR="0" indent="11430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6pPr>
    <a:lvl7pPr marL="0" marR="0" indent="13716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7pPr>
    <a:lvl8pPr marL="0" marR="0" indent="16002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8pPr>
    <a:lvl9pPr marL="0" marR="0" indent="18288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9" autoAdjust="0"/>
    <p:restoredTop sz="78205" autoAdjust="0"/>
  </p:normalViewPr>
  <p:slideViewPr>
    <p:cSldViewPr snapToGrid="0" snapToObjects="1">
      <p:cViewPr varScale="1">
        <p:scale>
          <a:sx n="35" d="100"/>
          <a:sy n="35" d="100"/>
        </p:scale>
        <p:origin x="110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531" name="Shape 531"/>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8480352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Good Morning/Afternoon:</a:t>
            </a:r>
          </a:p>
          <a:p>
            <a:endParaRPr lang="en-US" dirty="0"/>
          </a:p>
          <a:p>
            <a:r>
              <a:rPr lang="en-US" dirty="0"/>
              <a:t>It is a pleasure to be here and provide an update from AMCTO on some exciting initiatives ahead. </a:t>
            </a:r>
          </a:p>
        </p:txBody>
      </p:sp>
    </p:spTree>
    <p:extLst>
      <p:ext uri="{BB962C8B-B14F-4D97-AF65-F5344CB8AC3E}">
        <p14:creationId xmlns:p14="http://schemas.microsoft.com/office/powerpoint/2010/main" val="1262349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Finally, AMCTO is getting an early start on pulling together our review </a:t>
            </a:r>
            <a:r>
              <a:rPr lang="en-US" dirty="0" smtClean="0"/>
              <a:t>of </a:t>
            </a:r>
            <a:r>
              <a:rPr lang="en-US" dirty="0"/>
              <a:t>the MEA. </a:t>
            </a:r>
          </a:p>
          <a:p>
            <a:endParaRPr lang="en-US" dirty="0"/>
          </a:p>
          <a:p>
            <a:r>
              <a:rPr lang="en-US" dirty="0"/>
              <a:t>This review started with some analysis of the 2018 post-election survey.  This material was made available to members via a summary deck and access to a cleaned up dataset (member access only). </a:t>
            </a:r>
          </a:p>
          <a:p>
            <a:endParaRPr lang="en-US" dirty="0"/>
          </a:p>
          <a:p>
            <a:r>
              <a:rPr lang="en-US" dirty="0"/>
              <a:t>Following </a:t>
            </a:r>
            <a:r>
              <a:rPr lang="en-US" dirty="0" smtClean="0"/>
              <a:t>this, AMCTO pulled together the </a:t>
            </a:r>
            <a:r>
              <a:rPr lang="en-US" dirty="0"/>
              <a:t>MEA Advisory Group </a:t>
            </a:r>
            <a:r>
              <a:rPr lang="en-US" dirty="0" smtClean="0"/>
              <a:t>which has been </a:t>
            </a:r>
            <a:r>
              <a:rPr lang="en-US" dirty="0"/>
              <a:t>deliberating over a series of </a:t>
            </a:r>
            <a:r>
              <a:rPr lang="en-US" dirty="0" smtClean="0"/>
              <a:t>policy positions</a:t>
            </a:r>
            <a:r>
              <a:rPr lang="en-US" baseline="0" dirty="0" smtClean="0"/>
              <a:t> a</a:t>
            </a:r>
            <a:r>
              <a:rPr lang="en-US" dirty="0" smtClean="0"/>
              <a:t>nd </a:t>
            </a:r>
            <a:r>
              <a:rPr lang="en-US" dirty="0"/>
              <a:t>technical amendments.  </a:t>
            </a:r>
            <a:r>
              <a:rPr lang="en-US" dirty="0" smtClean="0"/>
              <a:t>This</a:t>
            </a:r>
            <a:r>
              <a:rPr lang="en-US" baseline="0" dirty="0" smtClean="0"/>
              <a:t> </a:t>
            </a:r>
            <a:r>
              <a:rPr lang="en-US" dirty="0" smtClean="0"/>
              <a:t>group </a:t>
            </a:r>
            <a:r>
              <a:rPr lang="en-US" dirty="0"/>
              <a:t>is </a:t>
            </a:r>
            <a:r>
              <a:rPr lang="en-US" dirty="0" smtClean="0"/>
              <a:t>chaired by </a:t>
            </a:r>
            <a:r>
              <a:rPr lang="en-US" dirty="0"/>
              <a:t>Stephen </a:t>
            </a:r>
            <a:r>
              <a:rPr lang="en-US" dirty="0" smtClean="0"/>
              <a:t>O’Brien - City </a:t>
            </a:r>
            <a:r>
              <a:rPr lang="en-US" dirty="0"/>
              <a:t>Clerk in Guelph.  </a:t>
            </a:r>
          </a:p>
          <a:p>
            <a:endParaRPr lang="en-US" dirty="0"/>
          </a:p>
          <a:p>
            <a:r>
              <a:rPr lang="en-US" dirty="0"/>
              <a:t>The plan for AMCTO is to have a draft submission </a:t>
            </a:r>
            <a:r>
              <a:rPr lang="en-US" dirty="0" smtClean="0"/>
              <a:t>in </a:t>
            </a:r>
            <a:r>
              <a:rPr lang="en-US" dirty="0"/>
              <a:t>the Fall with the opportunity to </a:t>
            </a:r>
            <a:r>
              <a:rPr lang="en-US" dirty="0" smtClean="0"/>
              <a:t>discuss technical </a:t>
            </a:r>
            <a:r>
              <a:rPr lang="en-US" dirty="0"/>
              <a:t>amendments </a:t>
            </a:r>
            <a:r>
              <a:rPr lang="en-US" dirty="0" smtClean="0"/>
              <a:t>with Ministry staff. This </a:t>
            </a:r>
            <a:r>
              <a:rPr lang="en-US" dirty="0"/>
              <a:t>advanced effort seeks to build upon our success in 2015 whereby 75% of our recommendations were adopted </a:t>
            </a:r>
            <a:r>
              <a:rPr lang="en-US" dirty="0" smtClean="0"/>
              <a:t>as part of the MEA review and sustain the strong and</a:t>
            </a:r>
            <a:r>
              <a:rPr lang="en-US" baseline="0" dirty="0" smtClean="0"/>
              <a:t> informed voice of </a:t>
            </a:r>
            <a:r>
              <a:rPr lang="en-US" dirty="0" smtClean="0"/>
              <a:t>municipal election administrators. </a:t>
            </a:r>
            <a:endParaRPr lang="en-US" dirty="0"/>
          </a:p>
        </p:txBody>
      </p:sp>
    </p:spTree>
    <p:extLst>
      <p:ext uri="{BB962C8B-B14F-4D97-AF65-F5344CB8AC3E}">
        <p14:creationId xmlns:p14="http://schemas.microsoft.com/office/powerpoint/2010/main" val="254775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rtl="0"/>
            <a:r>
              <a:rPr lang="en-US" dirty="0"/>
              <a:t>Finally, beyond our active files we have a number of ways to keep members informed. If you are not aware, please do check out the following:</a:t>
            </a:r>
          </a:p>
          <a:p>
            <a:pPr rtl="0"/>
            <a:endParaRPr lang="en-US" dirty="0"/>
          </a:p>
          <a:p>
            <a:pPr marL="342900" indent="-342900" rtl="0">
              <a:buFont typeface="Arial" panose="020B0604020202020204" pitchFamily="34" charset="0"/>
              <a:buChar char="•"/>
            </a:pPr>
            <a:r>
              <a:rPr lang="en-US" dirty="0"/>
              <a:t>Our Issue at a Glance series takes some of our more prominent policy files and distills them into short but meaningful briefing </a:t>
            </a:r>
            <a:r>
              <a:rPr lang="en-US" dirty="0" smtClean="0"/>
              <a:t>notes</a:t>
            </a:r>
            <a:r>
              <a:rPr lang="en-US" baseline="0" dirty="0" smtClean="0"/>
              <a:t> for members</a:t>
            </a:r>
            <a:r>
              <a:rPr lang="en-US" dirty="0" smtClean="0"/>
              <a:t> </a:t>
            </a:r>
            <a:r>
              <a:rPr lang="en-US" dirty="0"/>
              <a:t/>
            </a:r>
            <a:br>
              <a:rPr lang="en-US" dirty="0"/>
            </a:br>
            <a:endParaRPr lang="en-US" dirty="0"/>
          </a:p>
          <a:p>
            <a:pPr marL="342900" indent="-342900" rtl="0">
              <a:buFont typeface="Arial" panose="020B0604020202020204" pitchFamily="34" charset="0"/>
              <a:buChar char="•"/>
            </a:pPr>
            <a:r>
              <a:rPr lang="en-US" dirty="0"/>
              <a:t>Our Policy Blog is the most active policy resource in the sector.  </a:t>
            </a:r>
            <a:r>
              <a:rPr lang="en-US" dirty="0" smtClean="0"/>
              <a:t>Subscribe today</a:t>
            </a:r>
            <a:r>
              <a:rPr lang="en-US" baseline="0" dirty="0" smtClean="0"/>
              <a:t> and </a:t>
            </a:r>
            <a:r>
              <a:rPr lang="en-US" dirty="0" smtClean="0"/>
              <a:t>you </a:t>
            </a:r>
            <a:r>
              <a:rPr lang="en-US" dirty="0"/>
              <a:t>won’t miss a single </a:t>
            </a:r>
            <a:r>
              <a:rPr lang="en-US" dirty="0" smtClean="0"/>
              <a:t>post</a:t>
            </a:r>
            <a:r>
              <a:rPr lang="en-US" baseline="0" dirty="0" smtClean="0"/>
              <a:t> where </a:t>
            </a:r>
            <a:r>
              <a:rPr lang="en-US" dirty="0" smtClean="0"/>
              <a:t>we </a:t>
            </a:r>
            <a:r>
              <a:rPr lang="en-US" dirty="0"/>
              <a:t>provide a snapshot of </a:t>
            </a:r>
            <a:r>
              <a:rPr lang="en-US" dirty="0" smtClean="0"/>
              <a:t>issues, key </a:t>
            </a:r>
            <a:r>
              <a:rPr lang="en-US" dirty="0"/>
              <a:t>government news releases, media stories, legislative reviews and </a:t>
            </a:r>
            <a:r>
              <a:rPr lang="en-US" dirty="0" smtClean="0"/>
              <a:t>relevant information for the municipal sector. </a:t>
            </a:r>
            <a:endParaRPr lang="en-US" dirty="0"/>
          </a:p>
          <a:p>
            <a:pPr rtl="0"/>
            <a:endParaRPr lang="en-US" dirty="0"/>
          </a:p>
          <a:p>
            <a:pPr marL="342900" indent="-342900" rtl="0">
              <a:buFont typeface="Arial" panose="020B0604020202020204" pitchFamily="34" charset="0"/>
              <a:buChar char="•"/>
            </a:pPr>
            <a:r>
              <a:rPr lang="en-US" dirty="0"/>
              <a:t>The Municipal Minute is a weekly round-up of items important to the municipal sector: news, events, legislative updates, resources, and career postings. You can subscribe through the </a:t>
            </a:r>
            <a:r>
              <a:rPr lang="en-US" i="1" dirty="0"/>
              <a:t>Municipal Minute</a:t>
            </a:r>
            <a:r>
              <a:rPr lang="en-US" i="0" dirty="0"/>
              <a:t> link on our website.</a:t>
            </a:r>
          </a:p>
          <a:p>
            <a:pPr rtl="0"/>
            <a:endParaRPr lang="en-US" i="0" dirty="0"/>
          </a:p>
          <a:p>
            <a:pPr marL="342900" indent="-342900" rtl="0">
              <a:buFont typeface="Arial" panose="020B0604020202020204" pitchFamily="34" charset="0"/>
              <a:buChar char="•"/>
            </a:pPr>
            <a:r>
              <a:rPr lang="en-US" i="0" dirty="0"/>
              <a:t>For longer reads, the </a:t>
            </a:r>
            <a:r>
              <a:rPr lang="en-US" i="1" dirty="0"/>
              <a:t>Municipal Monitor</a:t>
            </a:r>
            <a:r>
              <a:rPr lang="en-US" i="0" dirty="0"/>
              <a:t> is </a:t>
            </a:r>
            <a:r>
              <a:rPr lang="en-US" i="0" dirty="0" smtClean="0"/>
              <a:t>our </a:t>
            </a:r>
            <a:r>
              <a:rPr lang="en-US" i="0" dirty="0"/>
              <a:t>quarterly magazine featuring in-depth articles on many different </a:t>
            </a:r>
            <a:r>
              <a:rPr lang="en-US" i="0" dirty="0" smtClean="0"/>
              <a:t>management and leadership topics</a:t>
            </a:r>
            <a:r>
              <a:rPr lang="en-US" i="0" dirty="0"/>
              <a:t>. Recent issues have included articles on the regional governance review, impacts of cannabis </a:t>
            </a:r>
            <a:r>
              <a:rPr lang="en-US" i="0" dirty="0" smtClean="0"/>
              <a:t>legalization, and ransomware attacks on</a:t>
            </a:r>
            <a:r>
              <a:rPr lang="en-US" i="0" baseline="0" dirty="0" smtClean="0"/>
              <a:t> </a:t>
            </a:r>
            <a:r>
              <a:rPr lang="en-US" i="0" dirty="0" smtClean="0"/>
              <a:t>municipalities. </a:t>
            </a:r>
            <a:endParaRPr lang="en-US" i="0" dirty="0"/>
          </a:p>
          <a:p>
            <a:pPr rtl="0"/>
            <a:endParaRPr lang="en-US" i="0" dirty="0"/>
          </a:p>
          <a:p>
            <a:pPr rtl="0"/>
            <a:endParaRPr lang="en-US" dirty="0"/>
          </a:p>
          <a:p>
            <a:pPr rtl="0"/>
            <a:endParaRPr lang="en-US" dirty="0"/>
          </a:p>
          <a:p>
            <a:pPr rtl="0"/>
            <a:endParaRPr lang="en-US" dirty="0"/>
          </a:p>
          <a:p>
            <a:pPr rtl="0"/>
            <a:endParaRPr lang="en-US" dirty="0"/>
          </a:p>
          <a:p>
            <a:endParaRPr lang="en-US" dirty="0"/>
          </a:p>
        </p:txBody>
      </p:sp>
    </p:spTree>
    <p:extLst>
      <p:ext uri="{BB962C8B-B14F-4D97-AF65-F5344CB8AC3E}">
        <p14:creationId xmlns:p14="http://schemas.microsoft.com/office/powerpoint/2010/main" val="2840063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Shifting</a:t>
            </a:r>
            <a:r>
              <a:rPr lang="en-US" baseline="0" dirty="0" smtClean="0"/>
              <a:t> over to membership, t</a:t>
            </a:r>
            <a:r>
              <a:rPr lang="en-US" dirty="0" smtClean="0"/>
              <a:t>he </a:t>
            </a:r>
            <a:r>
              <a:rPr lang="en-US" dirty="0"/>
              <a:t>AMCTO State of the Membership Survey </a:t>
            </a:r>
            <a:r>
              <a:rPr lang="en-US" dirty="0" smtClean="0"/>
              <a:t>is set to go</a:t>
            </a:r>
            <a:r>
              <a:rPr lang="en-US" baseline="0" dirty="0" smtClean="0"/>
              <a:t> out to members this Fall.  </a:t>
            </a:r>
            <a:r>
              <a:rPr lang="en-US" dirty="0" smtClean="0"/>
              <a:t>This survey done every two years </a:t>
            </a:r>
            <a:r>
              <a:rPr lang="en-US" dirty="0"/>
              <a:t>has received great uptake in </a:t>
            </a:r>
            <a:r>
              <a:rPr lang="en-US" dirty="0" smtClean="0"/>
              <a:t>2015 and 2017.  We hope it continues to be an avenue </a:t>
            </a:r>
            <a:r>
              <a:rPr lang="en-US" dirty="0"/>
              <a:t>for members to provide input about AMCTO, it’s mandate, services, and overall perceptions </a:t>
            </a:r>
            <a:r>
              <a:rPr lang="en-US" dirty="0" smtClean="0"/>
              <a:t>of the association.</a:t>
            </a:r>
            <a:endParaRPr lang="en-US" dirty="0"/>
          </a:p>
          <a:p>
            <a:endParaRPr lang="en-US" dirty="0"/>
          </a:p>
          <a:p>
            <a:r>
              <a:rPr lang="en-US" dirty="0"/>
              <a:t>The data is analyzed deeply by the association and presented to the Board of Directors.  The </a:t>
            </a:r>
            <a:r>
              <a:rPr lang="en-US" dirty="0" smtClean="0"/>
              <a:t>data also drives</a:t>
            </a:r>
            <a:r>
              <a:rPr lang="en-US" baseline="0" dirty="0" smtClean="0"/>
              <a:t> reforms to </a:t>
            </a:r>
            <a:r>
              <a:rPr lang="en-US" dirty="0" smtClean="0"/>
              <a:t>programming and services along with the fact that benchmarking allows </a:t>
            </a:r>
            <a:r>
              <a:rPr lang="en-US" dirty="0"/>
              <a:t>the association </a:t>
            </a:r>
            <a:r>
              <a:rPr lang="en-US" dirty="0" smtClean="0"/>
              <a:t>to more</a:t>
            </a:r>
            <a:r>
              <a:rPr lang="en-US" baseline="0" dirty="0" smtClean="0"/>
              <a:t> accurately track the</a:t>
            </a:r>
            <a:r>
              <a:rPr lang="en-US" dirty="0" smtClean="0"/>
              <a:t> </a:t>
            </a:r>
            <a:r>
              <a:rPr lang="en-US" dirty="0"/>
              <a:t>changing </a:t>
            </a:r>
            <a:r>
              <a:rPr lang="en-US" dirty="0" smtClean="0"/>
              <a:t>membership needs/expectations at AMCTO. </a:t>
            </a:r>
            <a:endParaRPr lang="en-US" dirty="0"/>
          </a:p>
          <a:p>
            <a:endParaRPr lang="en-US" dirty="0"/>
          </a:p>
          <a:p>
            <a:r>
              <a:rPr lang="en-US" dirty="0" smtClean="0"/>
              <a:t>We hope you look </a:t>
            </a:r>
            <a:r>
              <a:rPr lang="en-US" dirty="0"/>
              <a:t>out for the SOTM survey </a:t>
            </a:r>
            <a:r>
              <a:rPr lang="en-US" dirty="0" smtClean="0"/>
              <a:t>this Fall and take the</a:t>
            </a:r>
            <a:r>
              <a:rPr lang="en-US" baseline="0" dirty="0" smtClean="0"/>
              <a:t> time to complete it in full. </a:t>
            </a:r>
            <a:endParaRPr lang="en-US" dirty="0"/>
          </a:p>
          <a:p>
            <a:endParaRPr lang="en-US" dirty="0"/>
          </a:p>
          <a:p>
            <a:endParaRPr lang="en-US" dirty="0"/>
          </a:p>
        </p:txBody>
      </p:sp>
    </p:spTree>
    <p:extLst>
      <p:ext uri="{BB962C8B-B14F-4D97-AF65-F5344CB8AC3E}">
        <p14:creationId xmlns:p14="http://schemas.microsoft.com/office/powerpoint/2010/main" val="232825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After a successful 2019 Annual Conference, work is already underway with our 2020 Conference Planning Committee to prepare for our next conference taking place at the Blue Mountain Resort.   We had a great response to our call for workshop presentations and the Committee is working to ensure that the proposals accepted are geared to the most pressing needs of our conference attendees.  The Committee members have also been providing input on the overall theme for the conference and on keynote speakers that might fit with our theme.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This year, the Committee has also been tasked with providing some input on the overall structure and content of the conference program.  While our current structure works well, there is always a benefit in looking at what might be changed to keep the program fresh and interesting for our frequent conference attendees.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Today we would like to also gather your input on the AMCTO conference program.  So we’d like to ask you the following three questions: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What parts of the current AMCTO conference program do you like the most?</a:t>
            </a:r>
          </a:p>
          <a:p>
            <a:pPr marL="171450" indent="-171450">
              <a:buFont typeface="Arial" panose="020B0604020202020204" pitchFamily="34" charset="0"/>
              <a:buChar char="•"/>
            </a:pPr>
            <a:r>
              <a:rPr lang="en-US" baseline="0" dirty="0"/>
              <a:t>What do you think is missing from the current AMCTO conference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you could change one thing about the AMCTO conference program or structure, what would you change?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i="1" baseline="0" dirty="0"/>
              <a:t>Solicit input from attendees for each of the three questions.  Staff will record responses.</a:t>
            </a:r>
          </a:p>
          <a:p>
            <a:pPr marL="0" indent="0">
              <a:buFont typeface="Arial" panose="020B0604020202020204" pitchFamily="34" charset="0"/>
              <a:buNone/>
            </a:pPr>
            <a:endParaRPr lang="en-US" i="1" baseline="0" dirty="0"/>
          </a:p>
          <a:p>
            <a:pPr marL="0" indent="0">
              <a:buFont typeface="Arial" panose="020B0604020202020204" pitchFamily="34" charset="0"/>
              <a:buNone/>
            </a:pPr>
            <a:r>
              <a:rPr lang="en-US" i="0" baseline="0" dirty="0"/>
              <a:t>Thank you for this input.</a:t>
            </a:r>
          </a:p>
          <a:p>
            <a:pPr marL="0" indent="0">
              <a:buFont typeface="Arial" panose="020B0604020202020204" pitchFamily="34" charset="0"/>
              <a:buNone/>
            </a:pPr>
            <a:endParaRPr lang="en-US" i="0" baseline="0" dirty="0"/>
          </a:p>
          <a:p>
            <a:pPr marL="0" indent="0">
              <a:buFont typeface="Arial" panose="020B0604020202020204" pitchFamily="34" charset="0"/>
              <a:buNone/>
            </a:pPr>
            <a:r>
              <a:rPr lang="en-US" baseline="0" dirty="0"/>
              <a:t>I hope that many of you will be able to attend the conference.  If you are planning to attend, a link is already available on the AMCTO website ‘Conference’ page, to book your accommodations at Blue Mountain.  And watch for the launch of our online conference registration later this year.</a:t>
            </a:r>
          </a:p>
        </p:txBody>
      </p:sp>
    </p:spTree>
    <p:extLst>
      <p:ext uri="{BB962C8B-B14F-4D97-AF65-F5344CB8AC3E}">
        <p14:creationId xmlns:p14="http://schemas.microsoft.com/office/powerpoint/2010/main" val="95871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any organization, from time to time, AMCTO needs to pause and reflect on the organizational structure and how it relates to the environment in which the Association operates.   With the last major organizational review occurring five years ago, the Board of Directors has decided to initiate another review which should be completed by early 2020.</a:t>
            </a:r>
          </a:p>
          <a:p>
            <a:endParaRPr lang="en-US" dirty="0"/>
          </a:p>
          <a:p>
            <a:r>
              <a:rPr lang="en-US" dirty="0"/>
              <a:t>As all of you know, there have been a lot of changes in the municipal sector over the past five years.  These changes in the municipal environment, coupled with the significant change in municipal staffing over this same timeframe, have led to significant changes in the programs and services needed by municipal professionals across the province.  While AMCTO has worked hard to successfully meet these program and service needs, we have done so without making any significant changes to our basic organizational structure.</a:t>
            </a:r>
          </a:p>
          <a:p>
            <a:endParaRPr lang="en-US" dirty="0"/>
          </a:p>
          <a:p>
            <a:r>
              <a:rPr lang="en-US" dirty="0"/>
              <a:t>The primary goal of this Organizational Review will be to ensure that AMCTO is properly positioned and structured to continue delivering the programs and services that are needed by our members and others working in the municipal sector in the most effective way possible.  Through this Review, we also want to capitalize on our existing dedicated Staff team and take full advantage of the capabilities and skill-sets that they possess.  </a:t>
            </a:r>
          </a:p>
          <a:p>
            <a:endParaRPr lang="en-US" dirty="0"/>
          </a:p>
          <a:p>
            <a:r>
              <a:rPr lang="en-US" dirty="0"/>
              <a:t>The Board will be retaining an external consultant to undertake this Review and to make recommendations. The review’s major emphasis will be on organizational design with consideration given to current issues and anticipated future strategic focus.  Once the Review has been completed, we will be sharing details of any significant changes arising from the recommendations.</a:t>
            </a:r>
          </a:p>
          <a:p>
            <a:endParaRPr lang="en-US" dirty="0"/>
          </a:p>
        </p:txBody>
      </p:sp>
    </p:spTree>
    <p:extLst>
      <p:ext uri="{BB962C8B-B14F-4D97-AF65-F5344CB8AC3E}">
        <p14:creationId xmlns:p14="http://schemas.microsoft.com/office/powerpoint/2010/main" val="359894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 reminder – please follow us on Social Media.  There is lots of good content there and plenty more to come! </a:t>
            </a:r>
          </a:p>
        </p:txBody>
      </p:sp>
    </p:spTree>
    <p:extLst>
      <p:ext uri="{BB962C8B-B14F-4D97-AF65-F5344CB8AC3E}">
        <p14:creationId xmlns:p14="http://schemas.microsoft.com/office/powerpoint/2010/main" val="2984747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Thank you, any questions?</a:t>
            </a:r>
            <a:endParaRPr lang="en-US" dirty="0"/>
          </a:p>
        </p:txBody>
      </p:sp>
    </p:spTree>
    <p:extLst>
      <p:ext uri="{BB962C8B-B14F-4D97-AF65-F5344CB8AC3E}">
        <p14:creationId xmlns:p14="http://schemas.microsoft.com/office/powerpoint/2010/main" val="182626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We would like to start this presentation by committing </a:t>
            </a:r>
            <a:r>
              <a:rPr lang="en-US" dirty="0" smtClean="0"/>
              <a:t>ourselves to </a:t>
            </a:r>
            <a:r>
              <a:rPr lang="en-US" dirty="0"/>
              <a:t>a discussion around AMCTO and its accreditation portfolio.  Since 2015, </a:t>
            </a:r>
            <a:r>
              <a:rPr lang="en-US" dirty="0" smtClean="0"/>
              <a:t>significant reforms have </a:t>
            </a:r>
            <a:r>
              <a:rPr lang="en-US" dirty="0"/>
              <a:t>bolstered our </a:t>
            </a:r>
            <a:r>
              <a:rPr lang="en-US" dirty="0" smtClean="0"/>
              <a:t>leading edge program, </a:t>
            </a:r>
            <a:r>
              <a:rPr lang="en-US" dirty="0"/>
              <a:t>created new ones and made the value proposition around </a:t>
            </a:r>
            <a:r>
              <a:rPr lang="en-US" dirty="0" smtClean="0"/>
              <a:t>attaining</a:t>
            </a:r>
            <a:r>
              <a:rPr lang="en-US" baseline="0" dirty="0" smtClean="0"/>
              <a:t> a professional accreditation</a:t>
            </a:r>
            <a:r>
              <a:rPr lang="en-US" dirty="0" smtClean="0"/>
              <a:t> </a:t>
            </a:r>
            <a:r>
              <a:rPr lang="en-US" dirty="0"/>
              <a:t>higher than ever. </a:t>
            </a:r>
          </a:p>
          <a:p>
            <a:endParaRPr lang="en-US" dirty="0"/>
          </a:p>
          <a:p>
            <a:r>
              <a:rPr lang="en-US" dirty="0" smtClean="0"/>
              <a:t>We </a:t>
            </a:r>
            <a:r>
              <a:rPr lang="en-US" dirty="0"/>
              <a:t>offer the CMO, AMP and AOMC </a:t>
            </a:r>
            <a:r>
              <a:rPr lang="en-US" dirty="0" smtClean="0"/>
              <a:t>programs by making our designations fully inclusive to rapidly</a:t>
            </a:r>
            <a:r>
              <a:rPr lang="en-US" baseline="0" dirty="0" smtClean="0"/>
              <a:t> evolving </a:t>
            </a:r>
            <a:r>
              <a:rPr lang="en-US" dirty="0" smtClean="0"/>
              <a:t>AMCTO </a:t>
            </a:r>
            <a:r>
              <a:rPr lang="en-US" dirty="0"/>
              <a:t>membership.  </a:t>
            </a:r>
          </a:p>
          <a:p>
            <a:endParaRPr lang="en-US" dirty="0"/>
          </a:p>
          <a:p>
            <a:r>
              <a:rPr lang="en-US" dirty="0" smtClean="0"/>
              <a:t>We understand </a:t>
            </a:r>
            <a:r>
              <a:rPr lang="en-US" dirty="0"/>
              <a:t>that improving career prospects is the primary driver </a:t>
            </a:r>
            <a:r>
              <a:rPr lang="en-US" dirty="0" smtClean="0"/>
              <a:t>for members.  A</a:t>
            </a:r>
            <a:r>
              <a:rPr lang="en-US" baseline="0" dirty="0" smtClean="0"/>
              <a:t>ttainment can lead to</a:t>
            </a:r>
            <a:r>
              <a:rPr lang="en-US" dirty="0" smtClean="0"/>
              <a:t> </a:t>
            </a:r>
            <a:r>
              <a:rPr lang="en-US" dirty="0"/>
              <a:t>increased </a:t>
            </a:r>
            <a:r>
              <a:rPr lang="en-US" dirty="0" smtClean="0"/>
              <a:t>upward opportunities</a:t>
            </a:r>
            <a:r>
              <a:rPr lang="en-US" baseline="0" dirty="0" smtClean="0"/>
              <a:t> and w</a:t>
            </a:r>
            <a:r>
              <a:rPr lang="en-US" dirty="0" smtClean="0"/>
              <a:t>e also know that members utilize our competency</a:t>
            </a:r>
            <a:r>
              <a:rPr lang="en-US" baseline="0" dirty="0" smtClean="0"/>
              <a:t> based process </a:t>
            </a:r>
            <a:r>
              <a:rPr lang="en-US" dirty="0" smtClean="0"/>
              <a:t>to </a:t>
            </a:r>
            <a:r>
              <a:rPr lang="en-US" dirty="0"/>
              <a:t>reflect </a:t>
            </a:r>
            <a:r>
              <a:rPr lang="en-US" dirty="0" smtClean="0"/>
              <a:t>on</a:t>
            </a:r>
            <a:r>
              <a:rPr lang="en-US" baseline="0" dirty="0" smtClean="0"/>
              <a:t> their career accomplishments. By doing so, there is a fairly strong recognition process that is involved with attainment within the sector, your organization and personally. </a:t>
            </a:r>
            <a:r>
              <a:rPr lang="en-US" dirty="0" smtClean="0"/>
              <a:t>To that end, AMCTO </a:t>
            </a:r>
            <a:r>
              <a:rPr lang="en-US" dirty="0"/>
              <a:t>is </a:t>
            </a:r>
            <a:r>
              <a:rPr lang="en-US" dirty="0" smtClean="0"/>
              <a:t>increasingly looking to new methods for recognizing</a:t>
            </a:r>
            <a:r>
              <a:rPr lang="en-US" baseline="0" dirty="0" smtClean="0"/>
              <a:t> and celebrating</a:t>
            </a:r>
            <a:r>
              <a:rPr lang="en-US" dirty="0" smtClean="0"/>
              <a:t> </a:t>
            </a:r>
            <a:r>
              <a:rPr lang="en-US" dirty="0"/>
              <a:t>members </a:t>
            </a:r>
            <a:r>
              <a:rPr lang="en-US" dirty="0" smtClean="0"/>
              <a:t>for these professional </a:t>
            </a:r>
            <a:r>
              <a:rPr lang="en-US" dirty="0"/>
              <a:t>achievements.</a:t>
            </a:r>
          </a:p>
          <a:p>
            <a:endParaRPr lang="en-US" dirty="0"/>
          </a:p>
          <a:p>
            <a:r>
              <a:rPr lang="en-US" baseline="0" dirty="0" smtClean="0"/>
              <a:t>Finally, we note that pursuit of a designation is somewhat intrinsic and personal. So whatever your motivation, we definitely </a:t>
            </a:r>
            <a:r>
              <a:rPr lang="en-US" dirty="0" smtClean="0"/>
              <a:t>encourage </a:t>
            </a:r>
            <a:r>
              <a:rPr lang="en-US" dirty="0"/>
              <a:t>you </a:t>
            </a:r>
            <a:r>
              <a:rPr lang="en-US" dirty="0" smtClean="0"/>
              <a:t>to check out the </a:t>
            </a:r>
            <a:r>
              <a:rPr lang="en-US" dirty="0"/>
              <a:t>improved accreditation webpage with </a:t>
            </a:r>
            <a:r>
              <a:rPr lang="en-US" dirty="0" smtClean="0"/>
              <a:t>newly updated resources. The</a:t>
            </a:r>
            <a:r>
              <a:rPr lang="en-US" baseline="0" dirty="0" smtClean="0"/>
              <a:t> website </a:t>
            </a:r>
            <a:r>
              <a:rPr lang="en-US" dirty="0" smtClean="0"/>
              <a:t>will</a:t>
            </a:r>
            <a:r>
              <a:rPr lang="en-US" baseline="0" dirty="0" smtClean="0"/>
              <a:t> get you on the right path and inform any discussions you have with AMCTO staff or assigned accreditation mentors. </a:t>
            </a:r>
            <a:endParaRPr lang="en-US" dirty="0"/>
          </a:p>
          <a:p>
            <a:endParaRPr lang="en-US" dirty="0"/>
          </a:p>
          <a:p>
            <a:r>
              <a:rPr lang="en-US" dirty="0" smtClean="0"/>
              <a:t>At this time, I want to show you a short accreditation video including testimonials </a:t>
            </a:r>
            <a:r>
              <a:rPr lang="en-US" dirty="0"/>
              <a:t>from AMCTO members holding each of our designations. </a:t>
            </a:r>
          </a:p>
        </p:txBody>
      </p:sp>
    </p:spTree>
    <p:extLst>
      <p:ext uri="{BB962C8B-B14F-4D97-AF65-F5344CB8AC3E}">
        <p14:creationId xmlns:p14="http://schemas.microsoft.com/office/powerpoint/2010/main" val="232166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video – ensure sound is appropriate. </a:t>
            </a:r>
            <a:endParaRPr lang="en-CA" dirty="0"/>
          </a:p>
        </p:txBody>
      </p:sp>
    </p:spTree>
    <p:extLst>
      <p:ext uri="{BB962C8B-B14F-4D97-AF65-F5344CB8AC3E}">
        <p14:creationId xmlns:p14="http://schemas.microsoft.com/office/powerpoint/2010/main" val="105378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you enjoyed that video and are motivated</a:t>
            </a:r>
            <a:r>
              <a:rPr lang="en-US" baseline="0" dirty="0" smtClean="0"/>
              <a:t> by hearing from members the value they derived from pursuing a designation with AMCTO. </a:t>
            </a:r>
          </a:p>
          <a:p>
            <a:endParaRPr lang="en-US" baseline="0" dirty="0" smtClean="0"/>
          </a:p>
          <a:p>
            <a:r>
              <a:rPr lang="en-US" dirty="0" smtClean="0"/>
              <a:t>To add to the video, some relevant data points include:</a:t>
            </a:r>
            <a:endParaRPr lang="en-US" dirty="0"/>
          </a:p>
          <a:p>
            <a:endParaRPr lang="en-US" dirty="0"/>
          </a:p>
          <a:p>
            <a:pPr marL="342900" indent="-342900">
              <a:buFont typeface="Arial" panose="020B0604020202020204" pitchFamily="34" charset="0"/>
              <a:buChar char="•"/>
            </a:pPr>
            <a:r>
              <a:rPr lang="en-US" dirty="0" smtClean="0"/>
              <a:t>We currently have 152 </a:t>
            </a:r>
            <a:r>
              <a:rPr lang="en-US" dirty="0"/>
              <a:t>candidates registered and working </a:t>
            </a:r>
            <a:r>
              <a:rPr lang="en-US" dirty="0" smtClean="0"/>
              <a:t>on pursuing </a:t>
            </a:r>
            <a:r>
              <a:rPr lang="en-US" dirty="0"/>
              <a:t>their designation.  </a:t>
            </a:r>
            <a:r>
              <a:rPr lang="en-US" dirty="0" smtClean="0"/>
              <a:t>Some a ready to submit and others are working on achieving</a:t>
            </a:r>
            <a:r>
              <a:rPr lang="en-US" baseline="0" dirty="0" smtClean="0"/>
              <a:t> the necessary competencies through their municipal roles. Nonetheless, the pipeline is healthy but can and should grow with your involvement. </a:t>
            </a:r>
            <a:endParaRPr lang="en-US" dirty="0"/>
          </a:p>
          <a:p>
            <a:endParaRPr lang="en-US" dirty="0"/>
          </a:p>
          <a:p>
            <a:r>
              <a:rPr lang="en-US" dirty="0" smtClean="0"/>
              <a:t>As you can see, the strongest </a:t>
            </a:r>
            <a:r>
              <a:rPr lang="en-US" dirty="0"/>
              <a:t>interest </a:t>
            </a:r>
            <a:r>
              <a:rPr lang="en-US" dirty="0" smtClean="0"/>
              <a:t>rests with </a:t>
            </a:r>
            <a:r>
              <a:rPr lang="en-US" dirty="0"/>
              <a:t>the CMO and </a:t>
            </a:r>
            <a:r>
              <a:rPr lang="en-US" dirty="0" smtClean="0"/>
              <a:t>AMP – our competency based designation s.  The AOMC program is picking up steam and its scoring method is easy for you to self assess.  We expect Clerks to carry the weight of this designation as their opportunity to have the profession accredited like many others in the sector. </a:t>
            </a:r>
            <a:endParaRPr lang="en-US" dirty="0"/>
          </a:p>
          <a:p>
            <a:endParaRPr lang="en-US" dirty="0"/>
          </a:p>
          <a:p>
            <a:r>
              <a:rPr lang="en-US" dirty="0"/>
              <a:t>Some additional stats:</a:t>
            </a:r>
          </a:p>
          <a:p>
            <a:endParaRPr lang="en-US" dirty="0"/>
          </a:p>
          <a:p>
            <a:pPr marL="342900" indent="-342900">
              <a:buFontTx/>
              <a:buChar char="-"/>
            </a:pPr>
            <a:r>
              <a:rPr lang="en-US" dirty="0"/>
              <a:t>43% of </a:t>
            </a:r>
            <a:r>
              <a:rPr lang="en-US" dirty="0" smtClean="0"/>
              <a:t>AMCTO</a:t>
            </a:r>
            <a:r>
              <a:rPr lang="en-US" baseline="0" dirty="0" smtClean="0"/>
              <a:t> </a:t>
            </a:r>
            <a:r>
              <a:rPr lang="en-US" dirty="0" smtClean="0"/>
              <a:t>members hold </a:t>
            </a:r>
            <a:r>
              <a:rPr lang="en-US" dirty="0"/>
              <a:t>a voluntary professional </a:t>
            </a:r>
            <a:r>
              <a:rPr lang="en-US" dirty="0" smtClean="0"/>
              <a:t>designation with the association. For</a:t>
            </a:r>
            <a:r>
              <a:rPr lang="en-US" baseline="0" dirty="0" smtClean="0"/>
              <a:t> comparison purposes, t</a:t>
            </a:r>
            <a:r>
              <a:rPr lang="en-US" dirty="0" smtClean="0"/>
              <a:t>hat </a:t>
            </a:r>
            <a:r>
              <a:rPr lang="en-US" dirty="0"/>
              <a:t>is extremely high for voluntary </a:t>
            </a:r>
            <a:r>
              <a:rPr lang="en-US" dirty="0" smtClean="0"/>
              <a:t>accreditation</a:t>
            </a:r>
            <a:r>
              <a:rPr lang="en-US" baseline="0" dirty="0" smtClean="0"/>
              <a:t> programs</a:t>
            </a:r>
            <a:r>
              <a:rPr lang="en-US" dirty="0" smtClean="0"/>
              <a:t> </a:t>
            </a:r>
            <a:r>
              <a:rPr lang="en-US" dirty="0"/>
              <a:t>and speaks volumes about the ambition and commitment of our members to professional growth</a:t>
            </a:r>
            <a:r>
              <a:rPr lang="en-US" dirty="0" smtClean="0"/>
              <a:t>.</a:t>
            </a:r>
            <a:br>
              <a:rPr lang="en-US" dirty="0" smtClean="0"/>
            </a:br>
            <a:endParaRPr lang="en-US" dirty="0"/>
          </a:p>
          <a:p>
            <a:pPr marL="342900" indent="-342900">
              <a:buFontTx/>
              <a:buChar char="-"/>
            </a:pPr>
            <a:r>
              <a:rPr lang="en-US" dirty="0" smtClean="0"/>
              <a:t>Over half of </a:t>
            </a:r>
            <a:r>
              <a:rPr lang="en-US" dirty="0"/>
              <a:t>CMO holders </a:t>
            </a:r>
            <a:r>
              <a:rPr lang="en-US" dirty="0" smtClean="0"/>
              <a:t>hold </a:t>
            </a:r>
            <a:r>
              <a:rPr lang="en-US" dirty="0"/>
              <a:t>university </a:t>
            </a:r>
            <a:r>
              <a:rPr lang="en-US" dirty="0" smtClean="0"/>
              <a:t>degrees</a:t>
            </a:r>
            <a:r>
              <a:rPr lang="en-US" baseline="0" dirty="0" smtClean="0"/>
              <a:t> – refuting the fact that education precludes pursuit of a professional accreditation. Especially for a wide ranging field like municipal government. </a:t>
            </a:r>
            <a:br>
              <a:rPr lang="en-US" baseline="0" dirty="0" smtClean="0"/>
            </a:br>
            <a:endParaRPr lang="en-US" baseline="0" dirty="0" smtClean="0"/>
          </a:p>
          <a:p>
            <a:pPr marL="342900" indent="-342900">
              <a:buFontTx/>
              <a:buChar char="-"/>
            </a:pPr>
            <a:r>
              <a:rPr lang="en-US" dirty="0" smtClean="0"/>
              <a:t>Additionally, over half CMO </a:t>
            </a:r>
            <a:r>
              <a:rPr lang="en-US" dirty="0"/>
              <a:t>holders </a:t>
            </a:r>
            <a:r>
              <a:rPr lang="en-US" dirty="0" smtClean="0"/>
              <a:t>earn</a:t>
            </a:r>
            <a:r>
              <a:rPr lang="en-US" baseline="0" dirty="0" smtClean="0"/>
              <a:t> a salary </a:t>
            </a:r>
            <a:r>
              <a:rPr lang="en-US" dirty="0" smtClean="0"/>
              <a:t>over </a:t>
            </a:r>
            <a:r>
              <a:rPr lang="en-US" dirty="0"/>
              <a:t>100k </a:t>
            </a:r>
            <a:r>
              <a:rPr lang="en-US" dirty="0" smtClean="0"/>
              <a:t>annually. CMO holders</a:t>
            </a:r>
            <a:r>
              <a:rPr lang="en-US" baseline="0" dirty="0" smtClean="0"/>
              <a:t> noted that their career and salary both improved following being granted the designation. </a:t>
            </a:r>
            <a:endParaRPr lang="en-US" dirty="0"/>
          </a:p>
          <a:p>
            <a:pPr marL="342900" indent="-342900">
              <a:buFontTx/>
              <a:buChar char="-"/>
            </a:pPr>
            <a:endParaRPr lang="en-US" dirty="0"/>
          </a:p>
          <a:p>
            <a:pPr marL="0" indent="0">
              <a:buFontTx/>
              <a:buNone/>
            </a:pPr>
            <a:r>
              <a:rPr lang="en-US" dirty="0"/>
              <a:t> </a:t>
            </a:r>
          </a:p>
          <a:p>
            <a:pPr marL="342900" indent="-342900">
              <a:buFontTx/>
              <a:buChar char="-"/>
            </a:pPr>
            <a:endParaRPr lang="en-US" dirty="0"/>
          </a:p>
        </p:txBody>
      </p:sp>
    </p:spTree>
    <p:extLst>
      <p:ext uri="{BB962C8B-B14F-4D97-AF65-F5344CB8AC3E}">
        <p14:creationId xmlns:p14="http://schemas.microsoft.com/office/powerpoint/2010/main" val="135567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 how</a:t>
            </a:r>
            <a:r>
              <a:rPr lang="en-US" baseline="0" dirty="0" smtClean="0"/>
              <a:t> do we encourage you to get involved?</a:t>
            </a:r>
          </a:p>
          <a:p>
            <a:endParaRPr lang="en-US" baseline="0" dirty="0" smtClean="0"/>
          </a:p>
          <a:p>
            <a:r>
              <a:rPr lang="en-US" baseline="0" dirty="0" smtClean="0"/>
              <a:t>We wanted to </a:t>
            </a:r>
            <a:r>
              <a:rPr lang="en-US" dirty="0" smtClean="0"/>
              <a:t>sweeten </a:t>
            </a:r>
            <a:r>
              <a:rPr lang="en-US" dirty="0"/>
              <a:t>the pot a </a:t>
            </a:r>
            <a:r>
              <a:rPr lang="en-US" dirty="0" smtClean="0"/>
              <a:t>little by launching a new AMCTO Accreditation Zone </a:t>
            </a:r>
            <a:r>
              <a:rPr lang="en-US" dirty="0"/>
              <a:t>Challenge.</a:t>
            </a:r>
          </a:p>
          <a:p>
            <a:r>
              <a:rPr lang="en-US" dirty="0"/>
              <a:t/>
            </a:r>
            <a:br>
              <a:rPr lang="en-US" dirty="0"/>
            </a:br>
            <a:r>
              <a:rPr lang="en-US" dirty="0" smtClean="0"/>
              <a:t>This challenge WILL INCLUDE ALL </a:t>
            </a:r>
            <a:r>
              <a:rPr lang="en-US" dirty="0"/>
              <a:t>designations and the rules are simple.  </a:t>
            </a:r>
            <a:endParaRPr lang="en-US" dirty="0" smtClean="0"/>
          </a:p>
          <a:p>
            <a:endParaRPr lang="en-US" dirty="0" smtClean="0"/>
          </a:p>
          <a:p>
            <a:pPr marL="342900" indent="-342900">
              <a:buFont typeface="Arial" panose="020B0604020202020204" pitchFamily="34" charset="0"/>
              <a:buChar char="•"/>
            </a:pPr>
            <a:r>
              <a:rPr lang="en-US" dirty="0" smtClean="0"/>
              <a:t>The </a:t>
            </a:r>
            <a:r>
              <a:rPr lang="en-US" dirty="0"/>
              <a:t>zone that garners the most new designations </a:t>
            </a:r>
            <a:r>
              <a:rPr lang="en-US" dirty="0" smtClean="0"/>
              <a:t>AND </a:t>
            </a:r>
            <a:r>
              <a:rPr lang="en-US" dirty="0"/>
              <a:t>the highest % from June this year to June next year will win a free workshop </a:t>
            </a:r>
            <a:r>
              <a:rPr lang="en-US" dirty="0" smtClean="0"/>
              <a:t>from AMCTO for</a:t>
            </a:r>
            <a:r>
              <a:rPr lang="en-US" baseline="0" dirty="0" smtClean="0"/>
              <a:t> its members</a:t>
            </a:r>
            <a:r>
              <a:rPr lang="en-US" dirty="0" smtClean="0"/>
              <a:t>.  So to be clear there is two opportunities to win. </a:t>
            </a:r>
            <a:endParaRPr lang="en-US" dirty="0"/>
          </a:p>
          <a:p>
            <a:endParaRPr lang="en-US" dirty="0"/>
          </a:p>
          <a:p>
            <a:pPr marL="342900" indent="-342900">
              <a:buFont typeface="Arial" panose="020B0604020202020204" pitchFamily="34" charset="0"/>
              <a:buChar char="•"/>
            </a:pPr>
            <a:r>
              <a:rPr lang="en-US" dirty="0" smtClean="0"/>
              <a:t>It is worth noting that </a:t>
            </a:r>
            <a:r>
              <a:rPr lang="en-US" b="1" dirty="0" smtClean="0"/>
              <a:t>Zone </a:t>
            </a:r>
            <a:r>
              <a:rPr lang="en-US" b="1" dirty="0"/>
              <a:t>6 and Zone 8 </a:t>
            </a:r>
            <a:r>
              <a:rPr lang="en-US" dirty="0"/>
              <a:t>are defending </a:t>
            </a:r>
            <a:r>
              <a:rPr lang="en-US" dirty="0" smtClean="0"/>
              <a:t>champions of the last Zone Challenge </a:t>
            </a:r>
            <a:r>
              <a:rPr lang="en-US" dirty="0"/>
              <a:t>and </a:t>
            </a:r>
            <a:r>
              <a:rPr lang="en-US" dirty="0" smtClean="0"/>
              <a:t>word has it they plan to retain </a:t>
            </a:r>
            <a:r>
              <a:rPr lang="en-US" dirty="0"/>
              <a:t>their </a:t>
            </a:r>
            <a:r>
              <a:rPr lang="en-US" dirty="0" smtClean="0"/>
              <a:t>title. (Adjust</a:t>
            </a:r>
            <a:r>
              <a:rPr lang="en-US" baseline="0" dirty="0" smtClean="0"/>
              <a:t> based on zone). </a:t>
            </a:r>
            <a:r>
              <a:rPr lang="en-US" i="1" u="sng" baseline="0" dirty="0" smtClean="0">
                <a:solidFill>
                  <a:srgbClr val="FF0000"/>
                </a:solidFill>
              </a:rPr>
              <a:t>Dean and Rob may wish to brag about their Zone here. </a:t>
            </a:r>
            <a:endParaRPr lang="en-US" i="1" u="sng" dirty="0">
              <a:solidFill>
                <a:srgbClr val="FF0000"/>
              </a:solidFill>
            </a:endParaRPr>
          </a:p>
          <a:p>
            <a:endParaRPr lang="en-US" dirty="0"/>
          </a:p>
          <a:p>
            <a:r>
              <a:rPr lang="en-US" dirty="0" smtClean="0"/>
              <a:t>To keep track, AMCTO wants to make this </a:t>
            </a:r>
            <a:r>
              <a:rPr lang="en-US" dirty="0"/>
              <a:t>challenge a bit more fun and interactive – </a:t>
            </a:r>
            <a:r>
              <a:rPr lang="en-US" dirty="0" smtClean="0"/>
              <a:t>as such, we </a:t>
            </a:r>
            <a:r>
              <a:rPr lang="en-US" dirty="0"/>
              <a:t>will have a live tracker and webpage which will allow you to follow progress and it will be updated regularly to show not only attainment but enrollment from each zone</a:t>
            </a:r>
            <a:r>
              <a:rPr lang="en-US" dirty="0" smtClean="0"/>
              <a:t>! </a:t>
            </a:r>
            <a:br>
              <a:rPr lang="en-US" dirty="0" smtClean="0"/>
            </a:br>
            <a:r>
              <a:rPr lang="en-US" dirty="0" smtClean="0"/>
              <a:t/>
            </a:r>
            <a:br>
              <a:rPr lang="en-US" dirty="0" smtClean="0"/>
            </a:br>
            <a:r>
              <a:rPr lang="en-US" dirty="0" smtClean="0"/>
              <a:t>The tracker</a:t>
            </a:r>
            <a:r>
              <a:rPr lang="en-US" baseline="0" dirty="0" smtClean="0"/>
              <a:t> will count down until the March 15</a:t>
            </a:r>
            <a:r>
              <a:rPr lang="en-US" baseline="30000" dirty="0" smtClean="0"/>
              <a:t>th</a:t>
            </a:r>
            <a:r>
              <a:rPr lang="en-US" baseline="0" dirty="0" smtClean="0"/>
              <a:t> submission deadline to submit for review ahead of the final approvals.  We then celebrate the professional accomplishments of these new holders at our Annual Conference in Blue Mountain next June. </a:t>
            </a:r>
            <a:endParaRPr lang="en-US" dirty="0"/>
          </a:p>
          <a:p>
            <a:endParaRPr lang="en-US" dirty="0"/>
          </a:p>
          <a:p>
            <a:endParaRPr lang="en-US" dirty="0"/>
          </a:p>
        </p:txBody>
      </p:sp>
    </p:spTree>
    <p:extLst>
      <p:ext uri="{BB962C8B-B14F-4D97-AF65-F5344CB8AC3E}">
        <p14:creationId xmlns:p14="http://schemas.microsoft.com/office/powerpoint/2010/main" val="51138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can you today get involved?</a:t>
            </a:r>
            <a:endParaRPr lang="en-US" dirty="0"/>
          </a:p>
          <a:p>
            <a:endParaRPr lang="en-US" dirty="0"/>
          </a:p>
          <a:p>
            <a:r>
              <a:rPr lang="en-US" dirty="0" smtClean="0"/>
              <a:t>Well each of you can quickly self assess for any designation and begin by registering </a:t>
            </a:r>
            <a:r>
              <a:rPr lang="en-US" dirty="0"/>
              <a:t>(there is no cost</a:t>
            </a:r>
            <a:r>
              <a:rPr lang="en-US" dirty="0" smtClean="0"/>
              <a:t>) to gain access to program materials.  </a:t>
            </a:r>
          </a:p>
          <a:p>
            <a:endParaRPr lang="en-US" dirty="0" smtClean="0"/>
          </a:p>
          <a:p>
            <a:pPr marL="342900" indent="-342900">
              <a:buFont typeface="Arial" panose="020B0604020202020204" pitchFamily="34" charset="0"/>
              <a:buChar char="•"/>
            </a:pPr>
            <a:r>
              <a:rPr lang="en-US" dirty="0" smtClean="0"/>
              <a:t>If </a:t>
            </a:r>
            <a:r>
              <a:rPr lang="en-US" dirty="0"/>
              <a:t>you can’t do </a:t>
            </a:r>
            <a:r>
              <a:rPr lang="en-US" dirty="0" smtClean="0"/>
              <a:t>it or already</a:t>
            </a:r>
            <a:r>
              <a:rPr lang="en-US" baseline="0" dirty="0" smtClean="0"/>
              <a:t> </a:t>
            </a:r>
            <a:r>
              <a:rPr lang="en-US" dirty="0" smtClean="0"/>
              <a:t>hold a designation, we ask you to serve as a accreditation champion by</a:t>
            </a:r>
            <a:r>
              <a:rPr lang="en-US" baseline="0" dirty="0" smtClean="0"/>
              <a:t> </a:t>
            </a:r>
            <a:r>
              <a:rPr lang="en-US" dirty="0" smtClean="0"/>
              <a:t>encouraging </a:t>
            </a:r>
            <a:r>
              <a:rPr lang="en-US" dirty="0"/>
              <a:t>or </a:t>
            </a:r>
            <a:r>
              <a:rPr lang="en-US" dirty="0" smtClean="0"/>
              <a:t>mentoring </a:t>
            </a:r>
            <a:r>
              <a:rPr lang="en-US" dirty="0"/>
              <a:t>someone or a group of individuals and </a:t>
            </a:r>
            <a:r>
              <a:rPr lang="en-US" dirty="0" smtClean="0"/>
              <a:t>further build </a:t>
            </a:r>
            <a:r>
              <a:rPr lang="en-US" dirty="0"/>
              <a:t>the professionalism of our great </a:t>
            </a:r>
            <a:r>
              <a:rPr lang="en-US" dirty="0" smtClean="0"/>
              <a:t>association!</a:t>
            </a:r>
            <a:endParaRPr lang="en-US" dirty="0"/>
          </a:p>
          <a:p>
            <a:endParaRPr lang="en-US" dirty="0"/>
          </a:p>
          <a:p>
            <a:r>
              <a:rPr lang="en-US" dirty="0" smtClean="0"/>
              <a:t>Once you commit, then it is really</a:t>
            </a:r>
            <a:r>
              <a:rPr lang="en-US" baseline="0" dirty="0" smtClean="0"/>
              <a:t> important</a:t>
            </a:r>
            <a:r>
              <a:rPr lang="en-US" dirty="0" smtClean="0"/>
              <a:t> to build </a:t>
            </a:r>
            <a:r>
              <a:rPr lang="en-US" dirty="0"/>
              <a:t>a plan – </a:t>
            </a:r>
            <a:r>
              <a:rPr lang="en-US" dirty="0" smtClean="0"/>
              <a:t>and really </a:t>
            </a:r>
            <a:r>
              <a:rPr lang="en-US" dirty="0"/>
              <a:t>think about how you will tackle this opportunity.  </a:t>
            </a:r>
            <a:endParaRPr lang="en-US" dirty="0" smtClean="0"/>
          </a:p>
          <a:p>
            <a:endParaRPr lang="en-US" dirty="0" smtClean="0"/>
          </a:p>
          <a:p>
            <a:pPr marL="342900" indent="-342900">
              <a:buFont typeface="Arial" panose="020B0604020202020204" pitchFamily="34" charset="0"/>
              <a:buChar char="•"/>
            </a:pPr>
            <a:r>
              <a:rPr lang="en-US" baseline="0" dirty="0" smtClean="0"/>
              <a:t>We get it, members </a:t>
            </a:r>
            <a:r>
              <a:rPr lang="en-US" dirty="0" smtClean="0"/>
              <a:t>have </a:t>
            </a:r>
            <a:r>
              <a:rPr lang="en-US" dirty="0"/>
              <a:t>busy lives and having a solid </a:t>
            </a:r>
            <a:r>
              <a:rPr lang="en-US" dirty="0" smtClean="0"/>
              <a:t>plan</a:t>
            </a:r>
            <a:r>
              <a:rPr lang="en-US" baseline="0" dirty="0" smtClean="0"/>
              <a:t> of action</a:t>
            </a:r>
            <a:r>
              <a:rPr lang="en-US" dirty="0" smtClean="0"/>
              <a:t> will assist</a:t>
            </a:r>
            <a:r>
              <a:rPr lang="en-US" baseline="0" dirty="0" smtClean="0"/>
              <a:t> in tackling the work to needed to e</a:t>
            </a:r>
            <a:r>
              <a:rPr lang="en-US" dirty="0" smtClean="0"/>
              <a:t>arn a designation while balancing your work </a:t>
            </a:r>
            <a:r>
              <a:rPr lang="en-US" dirty="0"/>
              <a:t>load, family and life in general.  </a:t>
            </a:r>
          </a:p>
          <a:p>
            <a:endParaRPr lang="en-US" dirty="0"/>
          </a:p>
          <a:p>
            <a:r>
              <a:rPr lang="en-US" dirty="0" smtClean="0"/>
              <a:t>When it is all </a:t>
            </a:r>
            <a:r>
              <a:rPr lang="en-US" dirty="0"/>
              <a:t>said and </a:t>
            </a:r>
            <a:r>
              <a:rPr lang="en-US" dirty="0" smtClean="0"/>
              <a:t>done…the</a:t>
            </a:r>
            <a:r>
              <a:rPr lang="en-US" baseline="0" dirty="0" smtClean="0"/>
              <a:t> reward that</a:t>
            </a:r>
            <a:r>
              <a:rPr lang="en-US" dirty="0" smtClean="0"/>
              <a:t> awaits you is gratifying</a:t>
            </a:r>
            <a:r>
              <a:rPr lang="en-US" baseline="0" dirty="0" smtClean="0"/>
              <a:t> and professionally advantageous to you</a:t>
            </a:r>
            <a:r>
              <a:rPr lang="en-US" dirty="0" smtClean="0"/>
              <a:t>. You can then be recognized </a:t>
            </a:r>
            <a:r>
              <a:rPr lang="en-US" dirty="0"/>
              <a:t>for your efforts in front of your </a:t>
            </a:r>
            <a:r>
              <a:rPr lang="en-US" dirty="0" smtClean="0"/>
              <a:t>peers at the annual conference..  </a:t>
            </a:r>
          </a:p>
          <a:p>
            <a:endParaRPr lang="en-US" dirty="0" smtClean="0"/>
          </a:p>
          <a:p>
            <a:r>
              <a:rPr lang="en-US" dirty="0" smtClean="0"/>
              <a:t>If you have been thinking about getting involved or we have peaked your interest, please do visit the website and/or get in touch with Nikki Gaudon at the AMCTO offices. </a:t>
            </a:r>
            <a:endParaRPr lang="en-US" dirty="0"/>
          </a:p>
        </p:txBody>
      </p:sp>
    </p:spTree>
    <p:extLst>
      <p:ext uri="{BB962C8B-B14F-4D97-AF65-F5344CB8AC3E}">
        <p14:creationId xmlns:p14="http://schemas.microsoft.com/office/powerpoint/2010/main" val="621236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rtl="0"/>
            <a:r>
              <a:rPr lang="en-US" dirty="0" smtClean="0"/>
              <a:t>Shifting Gears:</a:t>
            </a:r>
          </a:p>
          <a:p>
            <a:pPr rtl="0"/>
            <a:endParaRPr lang="en-US" dirty="0" smtClean="0"/>
          </a:p>
          <a:p>
            <a:pPr rtl="0"/>
            <a:r>
              <a:rPr lang="en-US" dirty="0" smtClean="0"/>
              <a:t>It </a:t>
            </a:r>
            <a:r>
              <a:rPr lang="en-US" dirty="0"/>
              <a:t>has been a busy and successful year for AMCTO on the public affairs front.</a:t>
            </a:r>
          </a:p>
          <a:p>
            <a:pPr rtl="0"/>
            <a:endParaRPr lang="en-US" dirty="0"/>
          </a:p>
          <a:p>
            <a:pPr rtl="0"/>
            <a:r>
              <a:rPr lang="en-US" dirty="0"/>
              <a:t>Since </a:t>
            </a:r>
            <a:r>
              <a:rPr lang="en-US" dirty="0" smtClean="0"/>
              <a:t>early </a:t>
            </a:r>
            <a:r>
              <a:rPr lang="en-US" dirty="0"/>
              <a:t>January when our Pre-Budget submission was released, AMCTO </a:t>
            </a:r>
            <a:r>
              <a:rPr lang="en-US" dirty="0" smtClean="0"/>
              <a:t>has seen the government act on two of our primary recommendations</a:t>
            </a:r>
            <a:r>
              <a:rPr lang="en-US" dirty="0"/>
              <a:t>.  First, </a:t>
            </a:r>
            <a:r>
              <a:rPr lang="en-US" dirty="0" smtClean="0"/>
              <a:t>joint </a:t>
            </a:r>
            <a:r>
              <a:rPr lang="en-US" dirty="0"/>
              <a:t>and several liability </a:t>
            </a:r>
            <a:r>
              <a:rPr lang="en-US" dirty="0" smtClean="0"/>
              <a:t>consultations were announced </a:t>
            </a:r>
            <a:r>
              <a:rPr lang="en-US" dirty="0"/>
              <a:t>by Premier Ford at this year’s ROMA conference and secondly, it was </a:t>
            </a:r>
            <a:r>
              <a:rPr lang="en-US" dirty="0" smtClean="0"/>
              <a:t>welcomed </a:t>
            </a:r>
            <a:r>
              <a:rPr lang="en-US" dirty="0"/>
              <a:t>news to hear that fiscal sustainability in the sector </a:t>
            </a:r>
            <a:r>
              <a:rPr lang="en-US" dirty="0" smtClean="0"/>
              <a:t>was being </a:t>
            </a:r>
            <a:r>
              <a:rPr lang="en-US" dirty="0"/>
              <a:t>protected as OMPF funding will remain stable at $505 </a:t>
            </a:r>
            <a:r>
              <a:rPr lang="en-US" dirty="0" smtClean="0"/>
              <a:t>million over 2020</a:t>
            </a:r>
            <a:r>
              <a:rPr lang="en-US" baseline="0" dirty="0" smtClean="0"/>
              <a:t> to municipalities to budget confidently for the year ahead</a:t>
            </a:r>
            <a:r>
              <a:rPr lang="en-US" dirty="0" smtClean="0"/>
              <a:t>.</a:t>
            </a:r>
            <a:endParaRPr lang="en-US" dirty="0"/>
          </a:p>
          <a:p>
            <a:pPr rtl="0"/>
            <a:endParaRPr lang="en-US" dirty="0"/>
          </a:p>
          <a:p>
            <a:pPr rtl="0"/>
            <a:r>
              <a:rPr lang="en-US" dirty="0" smtClean="0"/>
              <a:t>While these two items only scratch </a:t>
            </a:r>
            <a:r>
              <a:rPr lang="en-US" dirty="0"/>
              <a:t>the surface of activity as this new government has been </a:t>
            </a:r>
            <a:r>
              <a:rPr lang="en-US" dirty="0" smtClean="0"/>
              <a:t>busy focusing much </a:t>
            </a:r>
            <a:r>
              <a:rPr lang="en-US" dirty="0"/>
              <a:t>attention on our sector.  </a:t>
            </a:r>
            <a:r>
              <a:rPr lang="en-US" dirty="0" smtClean="0"/>
              <a:t>Over the next couples slides, we will discuss </a:t>
            </a:r>
            <a:r>
              <a:rPr lang="en-US" dirty="0"/>
              <a:t>some </a:t>
            </a:r>
            <a:r>
              <a:rPr lang="en-US" dirty="0" smtClean="0"/>
              <a:t>priority </a:t>
            </a:r>
            <a:r>
              <a:rPr lang="en-US" dirty="0"/>
              <a:t>files for AMCTO.</a:t>
            </a:r>
          </a:p>
          <a:p>
            <a:pPr rtl="0"/>
            <a:endParaRPr lang="en-US" dirty="0"/>
          </a:p>
        </p:txBody>
      </p:sp>
    </p:spTree>
    <p:extLst>
      <p:ext uri="{BB962C8B-B14F-4D97-AF65-F5344CB8AC3E}">
        <p14:creationId xmlns:p14="http://schemas.microsoft.com/office/powerpoint/2010/main" val="6056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Late in 2018, the Ministry of Municipal Affairs and Housing began to </a:t>
            </a:r>
            <a:r>
              <a:rPr lang="en-US" dirty="0" smtClean="0"/>
              <a:t>examine</a:t>
            </a:r>
            <a:r>
              <a:rPr lang="en-US" baseline="0" dirty="0" smtClean="0"/>
              <a:t> the</a:t>
            </a:r>
            <a:r>
              <a:rPr lang="en-US" dirty="0" smtClean="0"/>
              <a:t> </a:t>
            </a:r>
            <a:r>
              <a:rPr lang="en-US" dirty="0"/>
              <a:t>Municipal Reporting Burden. As you know, the 2017 AMCTO </a:t>
            </a:r>
            <a:r>
              <a:rPr lang="en-US" dirty="0" smtClean="0"/>
              <a:t>released</a:t>
            </a:r>
            <a:r>
              <a:rPr lang="en-US" baseline="0" dirty="0" smtClean="0"/>
              <a:t> its </a:t>
            </a:r>
            <a:r>
              <a:rPr lang="en-US" dirty="0" smtClean="0"/>
              <a:t>report and inventory</a:t>
            </a:r>
            <a:r>
              <a:rPr lang="en-US" baseline="0" dirty="0" smtClean="0"/>
              <a:t> that is now a government priority</a:t>
            </a:r>
            <a:r>
              <a:rPr lang="en-US" dirty="0" smtClean="0"/>
              <a:t>.</a:t>
            </a:r>
            <a:endParaRPr lang="en-US" dirty="0"/>
          </a:p>
          <a:p>
            <a:endParaRPr lang="en-US" dirty="0"/>
          </a:p>
          <a:p>
            <a:r>
              <a:rPr lang="en-US" dirty="0"/>
              <a:t>Since </a:t>
            </a:r>
            <a:r>
              <a:rPr lang="en-US" dirty="0" smtClean="0"/>
              <a:t>December, AMCTO has leveraged sector </a:t>
            </a:r>
            <a:r>
              <a:rPr lang="en-US" dirty="0"/>
              <a:t>expertise to </a:t>
            </a:r>
            <a:r>
              <a:rPr lang="en-US" dirty="0" smtClean="0"/>
              <a:t>guide </a:t>
            </a:r>
            <a:r>
              <a:rPr lang="en-US" dirty="0"/>
              <a:t>discussions with </a:t>
            </a:r>
            <a:r>
              <a:rPr lang="en-US" dirty="0" smtClean="0"/>
              <a:t>various</a:t>
            </a:r>
            <a:r>
              <a:rPr lang="en-US" baseline="0" dirty="0" smtClean="0"/>
              <a:t> Ministries on problematic </a:t>
            </a:r>
            <a:r>
              <a:rPr lang="en-US" dirty="0" smtClean="0"/>
              <a:t>municipal reporting areas. These </a:t>
            </a:r>
            <a:r>
              <a:rPr lang="en-US" dirty="0"/>
              <a:t>meetings </a:t>
            </a:r>
            <a:r>
              <a:rPr lang="en-US" dirty="0" smtClean="0"/>
              <a:t>represented the first</a:t>
            </a:r>
            <a:r>
              <a:rPr lang="en-US" baseline="0" dirty="0" smtClean="0"/>
              <a:t> time government officials have been educated on the scale of this problem. To tackle it, each municipal service area/theme had its own meeting whereby potential </a:t>
            </a:r>
            <a:r>
              <a:rPr lang="en-US" dirty="0" smtClean="0"/>
              <a:t>reporting </a:t>
            </a:r>
            <a:r>
              <a:rPr lang="en-US" dirty="0"/>
              <a:t>burden reductions </a:t>
            </a:r>
            <a:r>
              <a:rPr lang="en-US" dirty="0" smtClean="0"/>
              <a:t>could occur. </a:t>
            </a:r>
            <a:endParaRPr lang="en-US" dirty="0"/>
          </a:p>
          <a:p>
            <a:endParaRPr lang="en-US" dirty="0"/>
          </a:p>
          <a:p>
            <a:r>
              <a:rPr lang="en-US" dirty="0"/>
              <a:t>At this year’s AMO Conference, both Premier Ford and Minister Clark </a:t>
            </a:r>
            <a:r>
              <a:rPr lang="en-US" dirty="0" smtClean="0"/>
              <a:t>addressed </a:t>
            </a:r>
            <a:r>
              <a:rPr lang="en-US" dirty="0"/>
              <a:t>the </a:t>
            </a:r>
            <a:r>
              <a:rPr lang="en-US" dirty="0" smtClean="0"/>
              <a:t>AMCTO reporting </a:t>
            </a:r>
            <a:r>
              <a:rPr lang="en-US" dirty="0"/>
              <a:t>burden </a:t>
            </a:r>
            <a:r>
              <a:rPr lang="en-US" dirty="0" smtClean="0"/>
              <a:t>file in their respective speeches. </a:t>
            </a:r>
            <a:r>
              <a:rPr lang="en-US" dirty="0"/>
              <a:t>They announced that the government </a:t>
            </a:r>
            <a:r>
              <a:rPr lang="en-US" dirty="0" smtClean="0"/>
              <a:t>had </a:t>
            </a:r>
            <a:r>
              <a:rPr lang="en-US" dirty="0"/>
              <a:t>eliminated 94 municipal reports and either simplified or consolidated 27 more. While we applaud </a:t>
            </a:r>
            <a:r>
              <a:rPr lang="en-US" dirty="0" smtClean="0"/>
              <a:t>this</a:t>
            </a:r>
            <a:r>
              <a:rPr lang="en-US" baseline="0" dirty="0" smtClean="0"/>
              <a:t> effort, AMCTO has</a:t>
            </a:r>
            <a:r>
              <a:rPr lang="en-US" dirty="0" smtClean="0"/>
              <a:t> </a:t>
            </a:r>
            <a:r>
              <a:rPr lang="en-US" dirty="0"/>
              <a:t>adopted a “wait-and-see” approach as the reduction list </a:t>
            </a:r>
            <a:r>
              <a:rPr lang="en-US" dirty="0" smtClean="0"/>
              <a:t>is still to be provided.  </a:t>
            </a:r>
            <a:r>
              <a:rPr lang="en-US" dirty="0"/>
              <a:t>Until we have further analysis, it is difficult to assess whether municipalities </a:t>
            </a:r>
            <a:r>
              <a:rPr lang="en-US" dirty="0" smtClean="0"/>
              <a:t>will in fact, experience or feel </a:t>
            </a:r>
            <a:r>
              <a:rPr lang="en-US" dirty="0"/>
              <a:t>a real </a:t>
            </a:r>
            <a:r>
              <a:rPr lang="en-US" dirty="0" smtClean="0"/>
              <a:t>reporting burden reduction.</a:t>
            </a:r>
            <a:endParaRPr lang="en-US" dirty="0"/>
          </a:p>
          <a:p>
            <a:endParaRPr lang="en-US" dirty="0"/>
          </a:p>
          <a:p>
            <a:r>
              <a:rPr lang="en-US" dirty="0"/>
              <a:t>The positive news is that </a:t>
            </a:r>
            <a:r>
              <a:rPr lang="en-US" dirty="0" smtClean="0"/>
              <a:t>Minister </a:t>
            </a:r>
            <a:r>
              <a:rPr lang="en-US" dirty="0"/>
              <a:t>Clark </a:t>
            </a:r>
            <a:r>
              <a:rPr lang="en-US" dirty="0" smtClean="0"/>
              <a:t>indicated </a:t>
            </a:r>
            <a:r>
              <a:rPr lang="en-US" dirty="0"/>
              <a:t>that this is </a:t>
            </a:r>
            <a:r>
              <a:rPr lang="en-US" dirty="0" smtClean="0"/>
              <a:t>just the beginning. He wants to continue to work with key stakeholders</a:t>
            </a:r>
            <a:r>
              <a:rPr lang="en-US" baseline="0" dirty="0" smtClean="0"/>
              <a:t> like</a:t>
            </a:r>
            <a:r>
              <a:rPr lang="en-US" dirty="0" smtClean="0"/>
              <a:t> </a:t>
            </a:r>
            <a:r>
              <a:rPr lang="en-US" dirty="0"/>
              <a:t>AMCTO to ensure </a:t>
            </a:r>
            <a:r>
              <a:rPr lang="en-US" dirty="0" smtClean="0"/>
              <a:t>ongoing efforts </a:t>
            </a:r>
            <a:r>
              <a:rPr lang="en-US" dirty="0"/>
              <a:t>are meaningful and sustained.  </a:t>
            </a:r>
            <a:r>
              <a:rPr lang="en-US" dirty="0" smtClean="0"/>
              <a:t>The association plans to continue to provide leadership on this file over the coming months ahead. </a:t>
            </a:r>
            <a:endParaRPr lang="en-US" dirty="0"/>
          </a:p>
        </p:txBody>
      </p:sp>
    </p:spTree>
    <p:extLst>
      <p:ext uri="{BB962C8B-B14F-4D97-AF65-F5344CB8AC3E}">
        <p14:creationId xmlns:p14="http://schemas.microsoft.com/office/powerpoint/2010/main" val="213686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Next up is the Voters’ List File:</a:t>
            </a:r>
          </a:p>
          <a:p>
            <a:endParaRPr lang="en-US" dirty="0"/>
          </a:p>
          <a:p>
            <a:pPr marL="0" marR="0" lvl="0" indent="0" defTabSz="457200" rtl="0" eaLnBrk="1" fontAlgn="auto" latinLnBrk="0" hangingPunct="1">
              <a:lnSpc>
                <a:spcPct val="117999"/>
              </a:lnSpc>
              <a:spcBef>
                <a:spcPts val="0"/>
              </a:spcBef>
              <a:spcAft>
                <a:spcPts val="0"/>
              </a:spcAft>
              <a:buClrTx/>
              <a:buSzTx/>
              <a:buFontTx/>
              <a:buNone/>
              <a:tabLst/>
              <a:defRPr/>
            </a:pPr>
            <a:r>
              <a:rPr lang="en-US" dirty="0"/>
              <a:t>We have also seen some success on the Voters’ List file. In April, Elections Ontario submitted recommendations to the Ontario Legislature that, if adopted, would see responsibility for the municipal voters’ list move from MPAC to Elections Ontario. We are awaiting word on whether the government will accept these recommendations, but in the meantime we have continued our advocacy work in support of our position.</a:t>
            </a:r>
          </a:p>
          <a:p>
            <a:pPr rtl="0"/>
            <a:endParaRPr lang="en-US" dirty="0"/>
          </a:p>
          <a:p>
            <a:pPr rtl="0"/>
            <a:r>
              <a:rPr lang="en-US" i="0" dirty="0" smtClean="0"/>
              <a:t>Along</a:t>
            </a:r>
            <a:r>
              <a:rPr lang="en-US" i="0" baseline="0" dirty="0" smtClean="0"/>
              <a:t> with our position paper, AMCTO has </a:t>
            </a:r>
            <a:r>
              <a:rPr lang="en-US" i="0" dirty="0" smtClean="0"/>
              <a:t>ensured </a:t>
            </a:r>
            <a:r>
              <a:rPr lang="en-US" i="0" dirty="0"/>
              <a:t>that both Minister </a:t>
            </a:r>
            <a:r>
              <a:rPr lang="en-US" i="0" dirty="0" smtClean="0"/>
              <a:t>Clark, the Minister of Finance and the Attorney </a:t>
            </a:r>
            <a:r>
              <a:rPr lang="en-US" i="0" dirty="0"/>
              <a:t>General </a:t>
            </a:r>
            <a:r>
              <a:rPr lang="en-US" i="0" dirty="0" smtClean="0"/>
              <a:t>understand </a:t>
            </a:r>
            <a:r>
              <a:rPr lang="en-US" i="0" dirty="0"/>
              <a:t>the importance of fixing this list.  </a:t>
            </a:r>
            <a:endParaRPr lang="en-US" i="0" dirty="0" smtClean="0"/>
          </a:p>
          <a:p>
            <a:pPr rtl="0"/>
            <a:endParaRPr lang="en-US" i="0" dirty="0"/>
          </a:p>
          <a:p>
            <a:pPr rtl="0"/>
            <a:r>
              <a:rPr lang="en-US" i="0" dirty="0"/>
              <a:t>As we move closer to a decision, AMCTO is keen to seek your involvement to let Minister Clark, the Minister of Finance, Attorney General and your local </a:t>
            </a:r>
            <a:r>
              <a:rPr lang="en-US" i="0" dirty="0" smtClean="0"/>
              <a:t>MPPs </a:t>
            </a:r>
            <a:r>
              <a:rPr lang="en-US" i="0" dirty="0"/>
              <a:t>know how important a fix to the voters’ list and that they should endorse Election’s Ontario’s recommendations to assume control ahead of the 2022 municipal elections. </a:t>
            </a:r>
            <a:r>
              <a:rPr lang="en-US" i="0" dirty="0" smtClean="0"/>
              <a:t>Please</a:t>
            </a:r>
            <a:r>
              <a:rPr lang="en-US" i="0" baseline="0" dirty="0" smtClean="0"/>
              <a:t> stay tuned as AMCTO will organize a broader call to action on this matter in the weeks ahead. </a:t>
            </a:r>
            <a:endParaRPr lang="en-US" i="0" dirty="0"/>
          </a:p>
          <a:p>
            <a:endParaRPr lang="en-US" dirty="0"/>
          </a:p>
        </p:txBody>
      </p:sp>
    </p:spTree>
    <p:extLst>
      <p:ext uri="{BB962C8B-B14F-4D97-AF65-F5344CB8AC3E}">
        <p14:creationId xmlns:p14="http://schemas.microsoft.com/office/powerpoint/2010/main" val="264783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copy 7">
    <p:spTree>
      <p:nvGrpSpPr>
        <p:cNvPr id="1" name=""/>
        <p:cNvGrpSpPr/>
        <p:nvPr/>
      </p:nvGrpSpPr>
      <p:grpSpPr>
        <a:xfrm>
          <a:off x="0" y="0"/>
          <a:ext cx="0" cy="0"/>
          <a:chOff x="0" y="0"/>
          <a:chExt cx="0" cy="0"/>
        </a:xfrm>
      </p:grpSpPr>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22" name="_.jpg"/>
          <p:cNvSpPr>
            <a:spLocks noGrp="1"/>
          </p:cNvSpPr>
          <p:nvPr>
            <p:ph type="pic" sz="quarter" idx="13"/>
          </p:nvPr>
        </p:nvSpPr>
        <p:spPr>
          <a:xfrm>
            <a:off x="12187564" y="1336563"/>
            <a:ext cx="10093883" cy="3673602"/>
          </a:xfrm>
          <a:prstGeom prst="rect">
            <a:avLst/>
          </a:prstGeom>
        </p:spPr>
        <p:txBody>
          <a:bodyPr lIns="91439" tIns="45719" rIns="91439" bIns="45719" anchor="t">
            <a:noAutofit/>
          </a:bodyPr>
          <a:lstStyle/>
          <a:p>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copy 30">
    <p:spTree>
      <p:nvGrpSpPr>
        <p:cNvPr id="1" name=""/>
        <p:cNvGrpSpPr/>
        <p:nvPr/>
      </p:nvGrpSpPr>
      <p:grpSpPr>
        <a:xfrm>
          <a:off x="0" y="0"/>
          <a:ext cx="0" cy="0"/>
          <a:chOff x="0" y="0"/>
          <a:chExt cx="0" cy="0"/>
        </a:xfrm>
      </p:grpSpPr>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copy 8">
    <p:spTree>
      <p:nvGrpSpPr>
        <p:cNvPr id="1" name=""/>
        <p:cNvGrpSpPr/>
        <p:nvPr/>
      </p:nvGrpSpPr>
      <p:grpSpPr>
        <a:xfrm>
          <a:off x="0" y="0"/>
          <a:ext cx="0" cy="0"/>
          <a:chOff x="0" y="0"/>
          <a:chExt cx="0" cy="0"/>
        </a:xfrm>
      </p:grpSpPr>
      <p:sp>
        <p:nvSpPr>
          <p:cNvPr id="13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37" name="_.jpg"/>
          <p:cNvSpPr>
            <a:spLocks noGrp="1"/>
          </p:cNvSpPr>
          <p:nvPr>
            <p:ph type="pic" sz="half" idx="13"/>
          </p:nvPr>
        </p:nvSpPr>
        <p:spPr>
          <a:xfrm>
            <a:off x="12187564" y="1336563"/>
            <a:ext cx="10093882" cy="10726978"/>
          </a:xfrm>
          <a:prstGeom prst="rect">
            <a:avLst/>
          </a:prstGeom>
        </p:spPr>
        <p:txBody>
          <a:bodyPr lIns="91439" tIns="45719" rIns="91439" bIns="45719" anchor="t">
            <a:noAutofit/>
          </a:bodyPr>
          <a:lstStyle/>
          <a:p>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copy 31">
    <p:spTree>
      <p:nvGrpSpPr>
        <p:cNvPr id="1" name=""/>
        <p:cNvGrpSpPr/>
        <p:nvPr/>
      </p:nvGrpSpPr>
      <p:grpSpPr>
        <a:xfrm>
          <a:off x="0" y="0"/>
          <a:ext cx="0" cy="0"/>
          <a:chOff x="0" y="0"/>
          <a:chExt cx="0" cy="0"/>
        </a:xfrm>
      </p:grpSpPr>
      <p:sp>
        <p:nvSpPr>
          <p:cNvPr id="14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copy 9">
    <p:spTree>
      <p:nvGrpSpPr>
        <p:cNvPr id="1" name=""/>
        <p:cNvGrpSpPr/>
        <p:nvPr/>
      </p:nvGrpSpPr>
      <p:grpSpPr>
        <a:xfrm>
          <a:off x="0" y="0"/>
          <a:ext cx="0" cy="0"/>
          <a:chOff x="0" y="0"/>
          <a:chExt cx="0" cy="0"/>
        </a:xfrm>
      </p:grpSpPr>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52" name="Rectangle"/>
          <p:cNvSpPr/>
          <p:nvPr/>
        </p:nvSpPr>
        <p:spPr>
          <a:xfrm>
            <a:off x="2151" y="1288906"/>
            <a:ext cx="24505810" cy="5973304"/>
          </a:xfrm>
          <a:prstGeom prst="rect">
            <a:avLst/>
          </a:prstGeom>
          <a:solidFill>
            <a:srgbClr val="3D4767"/>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53" name="_.jpg"/>
          <p:cNvSpPr>
            <a:spLocks noGrp="1"/>
          </p:cNvSpPr>
          <p:nvPr>
            <p:ph type="pic" sz="quarter" idx="13"/>
          </p:nvPr>
        </p:nvSpPr>
        <p:spPr>
          <a:xfrm>
            <a:off x="2079808" y="5960936"/>
            <a:ext cx="6462756" cy="6180692"/>
          </a:xfrm>
          <a:prstGeom prst="rect">
            <a:avLst/>
          </a:prstGeom>
        </p:spPr>
        <p:txBody>
          <a:bodyPr lIns="91439" tIns="45719" rIns="91439" bIns="45719" anchor="t">
            <a:noAutofit/>
          </a:bodyPr>
          <a:lstStyle/>
          <a:p>
            <a:endParaRPr dirty="0"/>
          </a:p>
        </p:txBody>
      </p:sp>
      <p:sp>
        <p:nvSpPr>
          <p:cNvPr id="154" name="_.jpg"/>
          <p:cNvSpPr>
            <a:spLocks noGrp="1"/>
          </p:cNvSpPr>
          <p:nvPr>
            <p:ph type="pic" sz="quarter" idx="14"/>
          </p:nvPr>
        </p:nvSpPr>
        <p:spPr>
          <a:xfrm>
            <a:off x="8960643" y="5960936"/>
            <a:ext cx="6462756" cy="6198753"/>
          </a:xfrm>
          <a:prstGeom prst="rect">
            <a:avLst/>
          </a:prstGeom>
        </p:spPr>
        <p:txBody>
          <a:bodyPr lIns="91439" tIns="45719" rIns="91439" bIns="45719" anchor="t">
            <a:noAutofit/>
          </a:bodyPr>
          <a:lstStyle/>
          <a:p>
            <a:endParaRPr dirty="0"/>
          </a:p>
        </p:txBody>
      </p:sp>
      <p:sp>
        <p:nvSpPr>
          <p:cNvPr id="155" name="_.jpg"/>
          <p:cNvSpPr>
            <a:spLocks noGrp="1"/>
          </p:cNvSpPr>
          <p:nvPr>
            <p:ph type="pic" sz="quarter" idx="15"/>
          </p:nvPr>
        </p:nvSpPr>
        <p:spPr>
          <a:xfrm>
            <a:off x="15841478" y="5960936"/>
            <a:ext cx="6462756" cy="6212625"/>
          </a:xfrm>
          <a:prstGeom prst="rect">
            <a:avLst/>
          </a:prstGeom>
        </p:spPr>
        <p:txBody>
          <a:bodyPr lIns="91439" tIns="45719" rIns="91439" bIns="45719" anchor="t">
            <a:noAutofit/>
          </a:bodyPr>
          <a:lstStyle/>
          <a:p>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copy 32">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copy 10">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70" name="Rectangle"/>
          <p:cNvSpPr/>
          <p:nvPr/>
        </p:nvSpPr>
        <p:spPr>
          <a:xfrm>
            <a:off x="2151" y="1288906"/>
            <a:ext cx="24505810" cy="5973304"/>
          </a:xfrm>
          <a:prstGeom prst="rect">
            <a:avLst/>
          </a:prstGeom>
          <a:solidFill>
            <a:srgbClr val="3D4767"/>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71" name="_.jpg"/>
          <p:cNvSpPr>
            <a:spLocks noGrp="1"/>
          </p:cNvSpPr>
          <p:nvPr>
            <p:ph type="pic" sz="quarter" idx="13"/>
          </p:nvPr>
        </p:nvSpPr>
        <p:spPr>
          <a:xfrm>
            <a:off x="2079808" y="5960936"/>
            <a:ext cx="6462756" cy="6180692"/>
          </a:xfrm>
          <a:prstGeom prst="rect">
            <a:avLst/>
          </a:prstGeom>
        </p:spPr>
        <p:txBody>
          <a:bodyPr lIns="91439" tIns="45719" rIns="91439" bIns="45719" anchor="t">
            <a:noAutofit/>
          </a:bodyPr>
          <a:lstStyle/>
          <a:p>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copy 33">
    <p:spTree>
      <p:nvGrpSpPr>
        <p:cNvPr id="1" name=""/>
        <p:cNvGrpSpPr/>
        <p:nvPr/>
      </p:nvGrpSpPr>
      <p:grpSpPr>
        <a:xfrm>
          <a:off x="0" y="0"/>
          <a:ext cx="0" cy="0"/>
          <a:chOff x="0" y="0"/>
          <a:chExt cx="0" cy="0"/>
        </a:xfrm>
      </p:grpSpPr>
      <p:sp>
        <p:nvSpPr>
          <p:cNvPr id="17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copy 11">
    <p:spTree>
      <p:nvGrpSpPr>
        <p:cNvPr id="1" name=""/>
        <p:cNvGrpSpPr/>
        <p:nvPr/>
      </p:nvGrpSpPr>
      <p:grpSpPr>
        <a:xfrm>
          <a:off x="0" y="0"/>
          <a:ext cx="0" cy="0"/>
          <a:chOff x="0" y="0"/>
          <a:chExt cx="0" cy="0"/>
        </a:xfrm>
      </p:grpSpPr>
      <p:sp>
        <p:nvSpPr>
          <p:cNvPr id="185" name="Rectangle"/>
          <p:cNvSpPr/>
          <p:nvPr/>
        </p:nvSpPr>
        <p:spPr>
          <a:xfrm>
            <a:off x="2151" y="1288906"/>
            <a:ext cx="24505810" cy="5973304"/>
          </a:xfrm>
          <a:prstGeom prst="rect">
            <a:avLst/>
          </a:prstGeom>
          <a:solidFill>
            <a:srgbClr val="3D4767"/>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86"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nvGrpSpPr>
          <p:cNvPr id="190" name="Group"/>
          <p:cNvGrpSpPr/>
          <p:nvPr/>
        </p:nvGrpSpPr>
        <p:grpSpPr>
          <a:xfrm>
            <a:off x="453704" y="356765"/>
            <a:ext cx="366639" cy="303206"/>
            <a:chOff x="0" y="0"/>
            <a:chExt cx="366637" cy="303205"/>
          </a:xfrm>
        </p:grpSpPr>
        <p:sp>
          <p:nvSpPr>
            <p:cNvPr id="187" name="Rectangle"/>
            <p:cNvSpPr/>
            <p:nvPr/>
          </p:nvSpPr>
          <p:spPr>
            <a:xfrm>
              <a:off x="0" y="0"/>
              <a:ext cx="366638" cy="49049"/>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88" name="Rectangle"/>
            <p:cNvSpPr/>
            <p:nvPr/>
          </p:nvSpPr>
          <p:spPr>
            <a:xfrm>
              <a:off x="0" y="127078"/>
              <a:ext cx="366638" cy="49049"/>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89" name="Rectangle"/>
            <p:cNvSpPr/>
            <p:nvPr/>
          </p:nvSpPr>
          <p:spPr>
            <a:xfrm>
              <a:off x="0" y="254156"/>
              <a:ext cx="366638" cy="49050"/>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sp>
        <p:nvSpPr>
          <p:cNvPr id="191" name="Line"/>
          <p:cNvSpPr/>
          <p:nvPr/>
        </p:nvSpPr>
        <p:spPr>
          <a:xfrm flipV="1">
            <a:off x="1154651" y="215377"/>
            <a:ext cx="1" cy="585982"/>
          </a:xfrm>
          <a:prstGeom prst="line">
            <a:avLst/>
          </a:prstGeom>
          <a:ln w="25400">
            <a:solidFill>
              <a:srgbClr val="D5D5D5"/>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92" name="Presentation Title"/>
          <p:cNvSpPr txBox="1"/>
          <p:nvPr/>
        </p:nvSpPr>
        <p:spPr>
          <a:xfrm>
            <a:off x="1488960" y="298817"/>
            <a:ext cx="2211897" cy="419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30000"/>
              </a:lnSpc>
              <a:defRPr cap="none" spc="0">
                <a:solidFill>
                  <a:srgbClr val="5E5E5E"/>
                </a:solidFill>
                <a:latin typeface="Lato Regular"/>
                <a:ea typeface="Lato Regular"/>
                <a:cs typeface="Lato Regular"/>
                <a:sym typeface="Lato Regular"/>
              </a:defRPr>
            </a:lvl1pPr>
          </a:lstStyle>
          <a:p>
            <a:r>
              <a:rPr dirty="0"/>
              <a:t>Presentation Title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94" name="_.jpg"/>
          <p:cNvSpPr>
            <a:spLocks noGrp="1"/>
          </p:cNvSpPr>
          <p:nvPr>
            <p:ph type="pic" idx="13"/>
          </p:nvPr>
        </p:nvSpPr>
        <p:spPr>
          <a:xfrm>
            <a:off x="-55597" y="1336563"/>
            <a:ext cx="24495193" cy="5939824"/>
          </a:xfrm>
          <a:prstGeom prst="rect">
            <a:avLst/>
          </a:prstGeom>
        </p:spPr>
        <p:txBody>
          <a:bodyPr lIns="91439" tIns="45719" rIns="91439" bIns="45719" anchor="t">
            <a:noAutofit/>
          </a:bodyPr>
          <a:lstStyle/>
          <a:p>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copy 34">
    <p:spTree>
      <p:nvGrpSpPr>
        <p:cNvPr id="1" name=""/>
        <p:cNvGrpSpPr/>
        <p:nvPr/>
      </p:nvGrpSpPr>
      <p:grpSpPr>
        <a:xfrm>
          <a:off x="0" y="0"/>
          <a:ext cx="0" cy="0"/>
          <a:chOff x="0" y="0"/>
          <a:chExt cx="0" cy="0"/>
        </a:xfrm>
      </p:grpSpPr>
      <p:sp>
        <p:nvSpPr>
          <p:cNvPr id="20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copy 50">
    <p:spTree>
      <p:nvGrpSpPr>
        <p:cNvPr id="1" name=""/>
        <p:cNvGrpSpPr/>
        <p:nvPr/>
      </p:nvGrpSpPr>
      <p:grpSpPr>
        <a:xfrm>
          <a:off x="0" y="0"/>
          <a:ext cx="0" cy="0"/>
          <a:chOff x="0" y="0"/>
          <a:chExt cx="0" cy="0"/>
        </a:xfrm>
      </p:grpSpPr>
      <p:sp>
        <p:nvSpPr>
          <p:cNvPr id="25" name="_.jpg"/>
          <p:cNvSpPr>
            <a:spLocks noGrp="1"/>
          </p:cNvSpPr>
          <p:nvPr>
            <p:ph type="pic" idx="13"/>
          </p:nvPr>
        </p:nvSpPr>
        <p:spPr>
          <a:xfrm>
            <a:off x="-1" y="-1"/>
            <a:ext cx="24384001" cy="13716001"/>
          </a:xfrm>
          <a:prstGeom prst="rect">
            <a:avLst/>
          </a:prstGeom>
        </p:spPr>
        <p:txBody>
          <a:bodyPr lIns="91439" tIns="45719" rIns="91439" bIns="45719" anchor="t">
            <a:noAutofit/>
          </a:bodyPr>
          <a:lstStyle/>
          <a:p>
            <a:endParaRPr dirty="0"/>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copy 35">
    <p:spTree>
      <p:nvGrpSpPr>
        <p:cNvPr id="1" name=""/>
        <p:cNvGrpSpPr/>
        <p:nvPr/>
      </p:nvGrpSpPr>
      <p:grpSpPr>
        <a:xfrm>
          <a:off x="0" y="0"/>
          <a:ext cx="0" cy="0"/>
          <a:chOff x="0" y="0"/>
          <a:chExt cx="0" cy="0"/>
        </a:xfrm>
      </p:grpSpPr>
      <p:sp>
        <p:nvSpPr>
          <p:cNvPr id="2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ank copy 38">
    <p:spTree>
      <p:nvGrpSpPr>
        <p:cNvPr id="1" name=""/>
        <p:cNvGrpSpPr/>
        <p:nvPr/>
      </p:nvGrpSpPr>
      <p:grpSpPr>
        <a:xfrm>
          <a:off x="0" y="0"/>
          <a:ext cx="0" cy="0"/>
          <a:chOff x="0" y="0"/>
          <a:chExt cx="0" cy="0"/>
        </a:xfrm>
      </p:grpSpPr>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copy 39">
    <p:spTree>
      <p:nvGrpSpPr>
        <p:cNvPr id="1" name=""/>
        <p:cNvGrpSpPr/>
        <p:nvPr/>
      </p:nvGrpSpPr>
      <p:grpSpPr>
        <a:xfrm>
          <a:off x="0" y="0"/>
          <a:ext cx="0" cy="0"/>
          <a:chOff x="0" y="0"/>
          <a:chExt cx="0" cy="0"/>
        </a:xfrm>
      </p:grpSpPr>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copy 36">
    <p:spTree>
      <p:nvGrpSpPr>
        <p:cNvPr id="1" name=""/>
        <p:cNvGrpSpPr/>
        <p:nvPr/>
      </p:nvGrpSpPr>
      <p:grpSpPr>
        <a:xfrm>
          <a:off x="0" y="0"/>
          <a:ext cx="0" cy="0"/>
          <a:chOff x="0" y="0"/>
          <a:chExt cx="0" cy="0"/>
        </a:xfrm>
      </p:grpSpPr>
      <p:sp>
        <p:nvSpPr>
          <p:cNvPr id="29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copy 40">
    <p:spTree>
      <p:nvGrpSpPr>
        <p:cNvPr id="1" name=""/>
        <p:cNvGrpSpPr/>
        <p:nvPr/>
      </p:nvGrpSpPr>
      <p:grpSpPr>
        <a:xfrm>
          <a:off x="0" y="0"/>
          <a:ext cx="0" cy="0"/>
          <a:chOff x="0" y="0"/>
          <a:chExt cx="0" cy="0"/>
        </a:xfrm>
      </p:grpSpPr>
      <p:sp>
        <p:nvSpPr>
          <p:cNvPr id="30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copy 37">
    <p:spTree>
      <p:nvGrpSpPr>
        <p:cNvPr id="1" name=""/>
        <p:cNvGrpSpPr/>
        <p:nvPr/>
      </p:nvGrpSpPr>
      <p:grpSpPr>
        <a:xfrm>
          <a:off x="0" y="0"/>
          <a:ext cx="0" cy="0"/>
          <a:chOff x="0" y="0"/>
          <a:chExt cx="0" cy="0"/>
        </a:xfrm>
      </p:grpSpPr>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copy 41">
    <p:spTree>
      <p:nvGrpSpPr>
        <p:cNvPr id="1" name=""/>
        <p:cNvGrpSpPr/>
        <p:nvPr/>
      </p:nvGrpSpPr>
      <p:grpSpPr>
        <a:xfrm>
          <a:off x="0" y="0"/>
          <a:ext cx="0" cy="0"/>
          <a:chOff x="0" y="0"/>
          <a:chExt cx="0" cy="0"/>
        </a:xfrm>
      </p:grpSpPr>
      <p:sp>
        <p:nvSpPr>
          <p:cNvPr id="34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ank copy 42">
    <p:spTree>
      <p:nvGrpSpPr>
        <p:cNvPr id="1" name=""/>
        <p:cNvGrpSpPr/>
        <p:nvPr/>
      </p:nvGrpSpPr>
      <p:grpSpPr>
        <a:xfrm>
          <a:off x="0" y="0"/>
          <a:ext cx="0" cy="0"/>
          <a:chOff x="0" y="0"/>
          <a:chExt cx="0" cy="0"/>
        </a:xfrm>
      </p:grpSpPr>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copy 43">
    <p:spTree>
      <p:nvGrpSpPr>
        <p:cNvPr id="1" name=""/>
        <p:cNvGrpSpPr/>
        <p:nvPr/>
      </p:nvGrpSpPr>
      <p:grpSpPr>
        <a:xfrm>
          <a:off x="0" y="0"/>
          <a:ext cx="0" cy="0"/>
          <a:chOff x="0" y="0"/>
          <a:chExt cx="0" cy="0"/>
        </a:xfrm>
      </p:grpSpPr>
      <p:sp>
        <p:nvSpPr>
          <p:cNvPr id="38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ank copy 44">
    <p:spTree>
      <p:nvGrpSpPr>
        <p:cNvPr id="1" name=""/>
        <p:cNvGrpSpPr/>
        <p:nvPr/>
      </p:nvGrpSpPr>
      <p:grpSpPr>
        <a:xfrm>
          <a:off x="0" y="0"/>
          <a:ext cx="0" cy="0"/>
          <a:chOff x="0" y="0"/>
          <a:chExt cx="0" cy="0"/>
        </a:xfrm>
      </p:grpSpPr>
      <p:sp>
        <p:nvSpPr>
          <p:cNvPr id="40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copy 1">
    <p:spTree>
      <p:nvGrpSpPr>
        <p:cNvPr id="1" name=""/>
        <p:cNvGrpSpPr/>
        <p:nvPr/>
      </p:nvGrpSpPr>
      <p:grpSpPr>
        <a:xfrm>
          <a:off x="0" y="0"/>
          <a:ext cx="0" cy="0"/>
          <a:chOff x="0" y="0"/>
          <a:chExt cx="0" cy="0"/>
        </a:xfrm>
      </p:grpSpPr>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copy 45">
    <p:spTree>
      <p:nvGrpSpPr>
        <p:cNvPr id="1" name=""/>
        <p:cNvGrpSpPr/>
        <p:nvPr/>
      </p:nvGrpSpPr>
      <p:grpSpPr>
        <a:xfrm>
          <a:off x="0" y="0"/>
          <a:ext cx="0" cy="0"/>
          <a:chOff x="0" y="0"/>
          <a:chExt cx="0" cy="0"/>
        </a:xfrm>
      </p:grpSpPr>
      <p:sp>
        <p:nvSpPr>
          <p:cNvPr id="42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lank copy 46">
    <p:spTree>
      <p:nvGrpSpPr>
        <p:cNvPr id="1" name=""/>
        <p:cNvGrpSpPr/>
        <p:nvPr/>
      </p:nvGrpSpPr>
      <p:grpSpPr>
        <a:xfrm>
          <a:off x="0" y="0"/>
          <a:ext cx="0" cy="0"/>
          <a:chOff x="0" y="0"/>
          <a:chExt cx="0" cy="0"/>
        </a:xfrm>
      </p:grpSpPr>
      <p:sp>
        <p:nvSpPr>
          <p:cNvPr id="44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lank copy 47">
    <p:spTree>
      <p:nvGrpSpPr>
        <p:cNvPr id="1" name=""/>
        <p:cNvGrpSpPr/>
        <p:nvPr/>
      </p:nvGrpSpPr>
      <p:grpSpPr>
        <a:xfrm>
          <a:off x="0" y="0"/>
          <a:ext cx="0" cy="0"/>
          <a:chOff x="0" y="0"/>
          <a:chExt cx="0" cy="0"/>
        </a:xfrm>
      </p:grpSpPr>
      <p:sp>
        <p:nvSpPr>
          <p:cNvPr id="46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copy 25">
    <p:spTree>
      <p:nvGrpSpPr>
        <p:cNvPr id="1" name=""/>
        <p:cNvGrpSpPr/>
        <p:nvPr/>
      </p:nvGrpSpPr>
      <p:grpSpPr>
        <a:xfrm>
          <a:off x="0" y="0"/>
          <a:ext cx="0" cy="0"/>
          <a:chOff x="0" y="0"/>
          <a:chExt cx="0" cy="0"/>
        </a:xfrm>
      </p:grpSpPr>
      <p:sp>
        <p:nvSpPr>
          <p:cNvPr id="473"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grpSp>
        <p:nvGrpSpPr>
          <p:cNvPr id="477" name="Group"/>
          <p:cNvGrpSpPr/>
          <p:nvPr/>
        </p:nvGrpSpPr>
        <p:grpSpPr>
          <a:xfrm>
            <a:off x="15612217" y="2638674"/>
            <a:ext cx="7039643" cy="9053542"/>
            <a:chOff x="0" y="0"/>
            <a:chExt cx="7039641" cy="9053540"/>
          </a:xfrm>
        </p:grpSpPr>
        <p:pic>
          <p:nvPicPr>
            <p:cNvPr id="474" name="iPad Air 2 FRONT.png" descr="iPad Air 2 FRONT.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7039642" cy="9053541"/>
            </a:xfrm>
            <a:prstGeom prst="rect">
              <a:avLst/>
            </a:prstGeom>
            <a:ln w="12700" cap="flat">
              <a:noFill/>
              <a:miter lim="400000"/>
            </a:ln>
            <a:effectLst/>
          </p:spPr>
        </p:pic>
        <p:pic>
          <p:nvPicPr>
            <p:cNvPr id="475" name="iPad Air 2 FRONTa.png" descr="iPad Air 2 FRONTa.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7039642" cy="9053541"/>
            </a:xfrm>
            <a:prstGeom prst="rect">
              <a:avLst/>
            </a:prstGeom>
            <a:ln w="12700" cap="flat">
              <a:noFill/>
              <a:miter lim="400000"/>
            </a:ln>
            <a:effectLst/>
          </p:spPr>
        </p:pic>
        <p:sp>
          <p:nvSpPr>
            <p:cNvPr id="476" name="Rectangle"/>
            <p:cNvSpPr/>
            <p:nvPr/>
          </p:nvSpPr>
          <p:spPr>
            <a:xfrm>
              <a:off x="725671" y="813329"/>
              <a:ext cx="5547358" cy="7396176"/>
            </a:xfrm>
            <a:prstGeom prst="rect">
              <a:avLst/>
            </a:prstGeom>
            <a:gradFill flip="none" rotWithShape="1">
              <a:gsLst>
                <a:gs pos="0">
                  <a:srgbClr val="51A7F9"/>
                </a:gs>
                <a:gs pos="100000">
                  <a:srgbClr val="0365C0"/>
                </a:gs>
              </a:gsLst>
              <a:lin ang="5400000" scaled="0"/>
            </a:gradFill>
            <a:ln w="25400" cap="flat">
              <a:solidFill>
                <a:srgbClr val="404C55"/>
              </a:solidFill>
              <a:prstDash val="solid"/>
              <a:round/>
            </a:ln>
            <a:effectLst/>
          </p:spPr>
          <p:txBody>
            <a:bodyPr wrap="square" lIns="71437" tIns="71437" rIns="71437" bIns="71437" numCol="1" anchor="ctr">
              <a:noAutofit/>
            </a:bodyPr>
            <a:lstStyle/>
            <a:p>
              <a:pPr algn="ctr" defTabSz="584200">
                <a:lnSpc>
                  <a:spcPct val="100000"/>
                </a:lnSpc>
                <a:defRPr sz="3200" cap="none" spc="0">
                  <a:solidFill>
                    <a:srgbClr val="FFFFFF"/>
                  </a:solidFill>
                  <a:latin typeface="Helvetica Light"/>
                  <a:ea typeface="Helvetica Light"/>
                  <a:cs typeface="Helvetica Light"/>
                  <a:sym typeface="Helvetica Light"/>
                </a:defRPr>
              </a:pPr>
              <a:endParaRPr dirty="0"/>
            </a:p>
          </p:txBody>
        </p:sp>
      </p:grpSp>
      <p:sp>
        <p:nvSpPr>
          <p:cNvPr id="478" name="Image"/>
          <p:cNvSpPr>
            <a:spLocks noGrp="1"/>
          </p:cNvSpPr>
          <p:nvPr>
            <p:ph type="pic" sz="quarter" idx="13"/>
          </p:nvPr>
        </p:nvSpPr>
        <p:spPr>
          <a:xfrm>
            <a:off x="19585009" y="3452003"/>
            <a:ext cx="2320708" cy="7396176"/>
          </a:xfrm>
          <a:prstGeom prst="rect">
            <a:avLst/>
          </a:prstGeom>
          <a:ln w="38100">
            <a:solidFill>
              <a:srgbClr val="000000"/>
            </a:solidFill>
          </a:ln>
        </p:spPr>
        <p:txBody>
          <a:bodyPr lIns="91439" tIns="45719" rIns="91439" bIns="45719" anchor="t">
            <a:noAutofit/>
          </a:bodyPr>
          <a:lstStyle/>
          <a:p>
            <a:endParaRPr dirty="0"/>
          </a:p>
        </p:txBody>
      </p:sp>
      <p:grpSp>
        <p:nvGrpSpPr>
          <p:cNvPr id="482" name="Group"/>
          <p:cNvGrpSpPr/>
          <p:nvPr/>
        </p:nvGrpSpPr>
        <p:grpSpPr>
          <a:xfrm>
            <a:off x="12260730" y="2050565"/>
            <a:ext cx="7697470" cy="9899560"/>
            <a:chOff x="0" y="0"/>
            <a:chExt cx="7697468" cy="9899559"/>
          </a:xfrm>
        </p:grpSpPr>
        <p:pic>
          <p:nvPicPr>
            <p:cNvPr id="479" name="iPad Air 2 FRONT.png" descr="iPad Air 2 FRONT.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pic>
          <p:nvPicPr>
            <p:cNvPr id="480" name="iPad Air 2 FRONTa.png" descr="iPad Air 2 FRONTa.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sp>
          <p:nvSpPr>
            <p:cNvPr id="481" name="Rectangle"/>
            <p:cNvSpPr/>
            <p:nvPr/>
          </p:nvSpPr>
          <p:spPr>
            <a:xfrm>
              <a:off x="793482" y="889331"/>
              <a:ext cx="6065737" cy="8087321"/>
            </a:xfrm>
            <a:prstGeom prst="rect">
              <a:avLst/>
            </a:prstGeom>
            <a:gradFill flip="none" rotWithShape="1">
              <a:gsLst>
                <a:gs pos="0">
                  <a:srgbClr val="51A7F9"/>
                </a:gs>
                <a:gs pos="100000">
                  <a:srgbClr val="0365C0"/>
                </a:gs>
              </a:gsLst>
              <a:lin ang="5400000" scaled="0"/>
            </a:gradFill>
            <a:ln w="25400" cap="flat">
              <a:solidFill>
                <a:srgbClr val="404C55"/>
              </a:solidFill>
              <a:prstDash val="solid"/>
              <a:round/>
            </a:ln>
            <a:effectLst/>
          </p:spPr>
          <p:txBody>
            <a:bodyPr wrap="square" lIns="71437" tIns="71437" rIns="71437" bIns="71437" numCol="1" anchor="ctr">
              <a:noAutofit/>
            </a:bodyPr>
            <a:lstStyle/>
            <a:p>
              <a:pPr algn="ctr" defTabSz="584200">
                <a:lnSpc>
                  <a:spcPct val="100000"/>
                </a:lnSpc>
                <a:defRPr sz="3200" cap="none" spc="0">
                  <a:solidFill>
                    <a:srgbClr val="FFFFFF"/>
                  </a:solidFill>
                  <a:latin typeface="Helvetica Light"/>
                  <a:ea typeface="Helvetica Light"/>
                  <a:cs typeface="Helvetica Light"/>
                  <a:sym typeface="Helvetica Light"/>
                </a:defRPr>
              </a:pPr>
              <a:endParaRPr dirty="0"/>
            </a:p>
          </p:txBody>
        </p:sp>
      </p:grpSp>
      <p:sp>
        <p:nvSpPr>
          <p:cNvPr id="483" name="Image"/>
          <p:cNvSpPr>
            <a:spLocks noGrp="1"/>
          </p:cNvSpPr>
          <p:nvPr>
            <p:ph type="pic" sz="quarter" idx="14"/>
          </p:nvPr>
        </p:nvSpPr>
        <p:spPr>
          <a:xfrm>
            <a:off x="13076597" y="2939896"/>
            <a:ext cx="6065737" cy="8087321"/>
          </a:xfrm>
          <a:prstGeom prst="rect">
            <a:avLst/>
          </a:prstGeom>
          <a:ln w="38100">
            <a:solidFill>
              <a:srgbClr val="000000"/>
            </a:solidFill>
          </a:ln>
        </p:spPr>
        <p:txBody>
          <a:bodyPr lIns="91439" tIns="45719" rIns="91439" bIns="45719" anchor="t">
            <a:noAutofit/>
          </a:bodyPr>
          <a:lstStyle/>
          <a:p>
            <a:endParaRPr dirty="0"/>
          </a:p>
        </p:txBody>
      </p:sp>
      <p:sp>
        <p:nvSpPr>
          <p:cNvPr id="48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copy 48">
    <p:spTree>
      <p:nvGrpSpPr>
        <p:cNvPr id="1" name=""/>
        <p:cNvGrpSpPr/>
        <p:nvPr/>
      </p:nvGrpSpPr>
      <p:grpSpPr>
        <a:xfrm>
          <a:off x="0" y="0"/>
          <a:ext cx="0" cy="0"/>
          <a:chOff x="0" y="0"/>
          <a:chExt cx="0" cy="0"/>
        </a:xfrm>
      </p:grpSpPr>
      <p:sp>
        <p:nvSpPr>
          <p:cNvPr id="49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copy 49">
    <p:spTree>
      <p:nvGrpSpPr>
        <p:cNvPr id="1" name=""/>
        <p:cNvGrpSpPr/>
        <p:nvPr/>
      </p:nvGrpSpPr>
      <p:grpSpPr>
        <a:xfrm>
          <a:off x="0" y="0"/>
          <a:ext cx="0" cy="0"/>
          <a:chOff x="0" y="0"/>
          <a:chExt cx="0" cy="0"/>
        </a:xfrm>
      </p:grpSpPr>
      <p:sp>
        <p:nvSpPr>
          <p:cNvPr id="51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5710182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lank copy 50">
    <p:spTree>
      <p:nvGrpSpPr>
        <p:cNvPr id="1" name=""/>
        <p:cNvGrpSpPr/>
        <p:nvPr/>
      </p:nvGrpSpPr>
      <p:grpSpPr>
        <a:xfrm>
          <a:off x="0" y="0"/>
          <a:ext cx="0" cy="0"/>
          <a:chOff x="0" y="0"/>
          <a:chExt cx="0" cy="0"/>
        </a:xfrm>
      </p:grpSpPr>
      <p:sp>
        <p:nvSpPr>
          <p:cNvPr id="25" name="_.jpg"/>
          <p:cNvSpPr>
            <a:spLocks noGrp="1"/>
          </p:cNvSpPr>
          <p:nvPr>
            <p:ph type="pic" idx="13"/>
          </p:nvPr>
        </p:nvSpPr>
        <p:spPr>
          <a:xfrm>
            <a:off x="-1" y="-1"/>
            <a:ext cx="24384001" cy="13716001"/>
          </a:xfrm>
          <a:prstGeom prst="rect">
            <a:avLst/>
          </a:prstGeom>
        </p:spPr>
        <p:txBody>
          <a:bodyPr lIns="91439" tIns="45719" rIns="91439" bIns="45719" anchor="t">
            <a:noAutofit/>
          </a:bodyPr>
          <a:lstStyle/>
          <a:p>
            <a:endParaRPr dirty="0"/>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3040896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Blank copy 51">
    <p:spTree>
      <p:nvGrpSpPr>
        <p:cNvPr id="1" name=""/>
        <p:cNvGrpSpPr/>
        <p:nvPr/>
      </p:nvGrpSpPr>
      <p:grpSpPr>
        <a:xfrm>
          <a:off x="0" y="0"/>
          <a:ext cx="0" cy="0"/>
          <a:chOff x="0" y="0"/>
          <a:chExt cx="0" cy="0"/>
        </a:xfrm>
      </p:grpSpPr>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98652223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Blank copy 3">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41" name="_.jpg"/>
          <p:cNvSpPr>
            <a:spLocks noGrp="1"/>
          </p:cNvSpPr>
          <p:nvPr>
            <p:ph type="pic" idx="13"/>
          </p:nvPr>
        </p:nvSpPr>
        <p:spPr>
          <a:xfrm>
            <a:off x="12657006" y="789264"/>
            <a:ext cx="11747617" cy="12137472"/>
          </a:xfrm>
          <a:prstGeom prst="rect">
            <a:avLst/>
          </a:prstGeom>
        </p:spPr>
        <p:txBody>
          <a:bodyPr lIns="91439" tIns="45719" rIns="91439" bIns="45719" anchor="t">
            <a:noAutofit/>
          </a:bodyPr>
          <a:lstStyle/>
          <a:p>
            <a:endParaRPr dirty="0"/>
          </a:p>
        </p:txBody>
      </p:sp>
    </p:spTree>
    <p:extLst>
      <p:ext uri="{BB962C8B-B14F-4D97-AF65-F5344CB8AC3E}">
        <p14:creationId xmlns:p14="http://schemas.microsoft.com/office/powerpoint/2010/main" val="35976910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copy 2">
    <p:spTree>
      <p:nvGrpSpPr>
        <p:cNvPr id="1" name=""/>
        <p:cNvGrpSpPr/>
        <p:nvPr/>
      </p:nvGrpSpPr>
      <p:grpSpPr>
        <a:xfrm>
          <a:off x="0" y="0"/>
          <a:ext cx="0" cy="0"/>
          <a:chOff x="0" y="0"/>
          <a:chExt cx="0" cy="0"/>
        </a:xfrm>
      </p:grpSpPr>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56" name="_.jpg"/>
          <p:cNvSpPr>
            <a:spLocks noGrp="1"/>
          </p:cNvSpPr>
          <p:nvPr>
            <p:ph type="pic" idx="13"/>
          </p:nvPr>
        </p:nvSpPr>
        <p:spPr>
          <a:xfrm>
            <a:off x="-71196" y="789264"/>
            <a:ext cx="11747617" cy="12137472"/>
          </a:xfrm>
          <a:prstGeom prst="rect">
            <a:avLst/>
          </a:prstGeom>
        </p:spPr>
        <p:txBody>
          <a:bodyPr lIns="91439" tIns="45719" rIns="91439" bIns="45719" anchor="t">
            <a:noAutofit/>
          </a:bodyPr>
          <a:lstStyle/>
          <a:p>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Blank copy 1">
    <p:spTree>
      <p:nvGrpSpPr>
        <p:cNvPr id="1" name=""/>
        <p:cNvGrpSpPr/>
        <p:nvPr/>
      </p:nvGrpSpPr>
      <p:grpSpPr>
        <a:xfrm>
          <a:off x="0" y="0"/>
          <a:ext cx="0" cy="0"/>
          <a:chOff x="0" y="0"/>
          <a:chExt cx="0" cy="0"/>
        </a:xfrm>
      </p:grpSpPr>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8875845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Blank copy 2">
    <p:spTree>
      <p:nvGrpSpPr>
        <p:cNvPr id="1" name=""/>
        <p:cNvGrpSpPr/>
        <p:nvPr/>
      </p:nvGrpSpPr>
      <p:grpSpPr>
        <a:xfrm>
          <a:off x="0" y="0"/>
          <a:ext cx="0" cy="0"/>
          <a:chOff x="0" y="0"/>
          <a:chExt cx="0" cy="0"/>
        </a:xfrm>
      </p:grpSpPr>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56" name="_.jpg"/>
          <p:cNvSpPr>
            <a:spLocks noGrp="1"/>
          </p:cNvSpPr>
          <p:nvPr>
            <p:ph type="pic" idx="13"/>
          </p:nvPr>
        </p:nvSpPr>
        <p:spPr>
          <a:xfrm>
            <a:off x="-71196" y="789264"/>
            <a:ext cx="11747617" cy="12137472"/>
          </a:xfrm>
          <a:prstGeom prst="rect">
            <a:avLst/>
          </a:prstGeom>
        </p:spPr>
        <p:txBody>
          <a:bodyPr lIns="91439" tIns="45719" rIns="91439" bIns="45719" anchor="t">
            <a:noAutofit/>
          </a:bodyPr>
          <a:lstStyle/>
          <a:p>
            <a:endParaRPr dirty="0"/>
          </a:p>
        </p:txBody>
      </p:sp>
    </p:spTree>
    <p:extLst>
      <p:ext uri="{BB962C8B-B14F-4D97-AF65-F5344CB8AC3E}">
        <p14:creationId xmlns:p14="http://schemas.microsoft.com/office/powerpoint/2010/main" val="181383407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Blank copy 23">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9065780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lank copy 4">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71" name="_.jpg"/>
          <p:cNvSpPr>
            <a:spLocks noGrp="1"/>
          </p:cNvSpPr>
          <p:nvPr>
            <p:ph type="pic" sz="quarter" idx="13"/>
          </p:nvPr>
        </p:nvSpPr>
        <p:spPr>
          <a:xfrm>
            <a:off x="12187564" y="8498779"/>
            <a:ext cx="10093883" cy="3673602"/>
          </a:xfrm>
          <a:prstGeom prst="rect">
            <a:avLst/>
          </a:prstGeom>
        </p:spPr>
        <p:txBody>
          <a:bodyPr lIns="91439" tIns="45719" rIns="91439" bIns="45719" anchor="t">
            <a:noAutofit/>
          </a:bodyPr>
          <a:lstStyle/>
          <a:p>
            <a:endParaRPr dirty="0"/>
          </a:p>
        </p:txBody>
      </p:sp>
      <p:sp>
        <p:nvSpPr>
          <p:cNvPr id="72" name="Line"/>
          <p:cNvSpPr/>
          <p:nvPr/>
        </p:nvSpPr>
        <p:spPr>
          <a:xfrm flipV="1">
            <a:off x="12192000" y="-65592"/>
            <a:ext cx="0" cy="10807587"/>
          </a:xfrm>
          <a:prstGeom prst="line">
            <a:avLst/>
          </a:prstGeom>
          <a:ln w="25400">
            <a:solidFill>
              <a:srgbClr val="000000">
                <a:alpha val="23677"/>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3" name="Line"/>
          <p:cNvSpPr/>
          <p:nvPr/>
        </p:nvSpPr>
        <p:spPr>
          <a:xfrm>
            <a:off x="10511921" y="4308812"/>
            <a:ext cx="1681399" cy="1"/>
          </a:xfrm>
          <a:prstGeom prst="line">
            <a:avLst/>
          </a:prstGeom>
          <a:ln w="12700">
            <a:solidFill>
              <a:srgbClr val="5E5E5E">
                <a:alpha val="28502"/>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4" name="Line"/>
          <p:cNvSpPr/>
          <p:nvPr/>
        </p:nvSpPr>
        <p:spPr>
          <a:xfrm>
            <a:off x="12189952" y="2972823"/>
            <a:ext cx="1681399" cy="1"/>
          </a:xfrm>
          <a:prstGeom prst="line">
            <a:avLst/>
          </a:prstGeom>
          <a:ln w="12700">
            <a:solidFill>
              <a:srgbClr val="5E5E5E">
                <a:alpha val="28502"/>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Tree>
    <p:extLst>
      <p:ext uri="{BB962C8B-B14F-4D97-AF65-F5344CB8AC3E}">
        <p14:creationId xmlns:p14="http://schemas.microsoft.com/office/powerpoint/2010/main" val="130388716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lank copy 27">
    <p:spTree>
      <p:nvGrpSpPr>
        <p:cNvPr id="1" name=""/>
        <p:cNvGrpSpPr/>
        <p:nvPr/>
      </p:nvGrpSpPr>
      <p:grpSpPr>
        <a:xfrm>
          <a:off x="0" y="0"/>
          <a:ext cx="0" cy="0"/>
          <a:chOff x="0" y="0"/>
          <a:chExt cx="0" cy="0"/>
        </a:xfrm>
      </p:grpSpPr>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9322393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89" name="_.jpg"/>
          <p:cNvSpPr>
            <a:spLocks noGrp="1"/>
          </p:cNvSpPr>
          <p:nvPr>
            <p:ph type="pic" sz="quarter" idx="13"/>
          </p:nvPr>
        </p:nvSpPr>
        <p:spPr>
          <a:xfrm>
            <a:off x="12187564" y="1336563"/>
            <a:ext cx="10093883" cy="3673602"/>
          </a:xfrm>
          <a:prstGeom prst="rect">
            <a:avLst/>
          </a:prstGeom>
        </p:spPr>
        <p:txBody>
          <a:bodyPr lIns="91439" tIns="45719" rIns="91439" bIns="45719" anchor="t">
            <a:noAutofit/>
          </a:bodyPr>
          <a:lstStyle/>
          <a:p>
            <a:endParaRPr dirty="0"/>
          </a:p>
        </p:txBody>
      </p:sp>
      <p:sp>
        <p:nvSpPr>
          <p:cNvPr id="90" name="_.jpg"/>
          <p:cNvSpPr>
            <a:spLocks noGrp="1"/>
          </p:cNvSpPr>
          <p:nvPr>
            <p:ph type="pic" sz="quarter" idx="14"/>
          </p:nvPr>
        </p:nvSpPr>
        <p:spPr>
          <a:xfrm>
            <a:off x="17235894" y="5011068"/>
            <a:ext cx="5062676" cy="3673602"/>
          </a:xfrm>
          <a:prstGeom prst="rect">
            <a:avLst/>
          </a:prstGeom>
        </p:spPr>
        <p:txBody>
          <a:bodyPr lIns="91439" tIns="45719" rIns="91439" bIns="45719" anchor="t">
            <a:noAutofit/>
          </a:bodyPr>
          <a:lstStyle/>
          <a:p>
            <a:endParaRPr dirty="0"/>
          </a:p>
        </p:txBody>
      </p:sp>
      <p:sp>
        <p:nvSpPr>
          <p:cNvPr id="91" name="_.jpg"/>
          <p:cNvSpPr>
            <a:spLocks noGrp="1"/>
          </p:cNvSpPr>
          <p:nvPr>
            <p:ph type="pic" sz="quarter" idx="15"/>
          </p:nvPr>
        </p:nvSpPr>
        <p:spPr>
          <a:xfrm>
            <a:off x="12192236" y="8705961"/>
            <a:ext cx="5039580" cy="3673602"/>
          </a:xfrm>
          <a:prstGeom prst="rect">
            <a:avLst/>
          </a:prstGeom>
        </p:spPr>
        <p:txBody>
          <a:bodyPr lIns="91439" tIns="45719" rIns="91439" bIns="45719" anchor="t">
            <a:noAutofit/>
          </a:bodyPr>
          <a:lstStyle/>
          <a:p>
            <a:endParaRPr dirty="0"/>
          </a:p>
        </p:txBody>
      </p:sp>
    </p:spTree>
    <p:extLst>
      <p:ext uri="{BB962C8B-B14F-4D97-AF65-F5344CB8AC3E}">
        <p14:creationId xmlns:p14="http://schemas.microsoft.com/office/powerpoint/2010/main" val="111456124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Blank copy 28">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33396434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Blank copy 6">
    <p:spTree>
      <p:nvGrpSpPr>
        <p:cNvPr id="1" name=""/>
        <p:cNvGrpSpPr/>
        <p:nvPr/>
      </p:nvGrpSpPr>
      <p:grpSpPr>
        <a:xfrm>
          <a:off x="0" y="0"/>
          <a:ext cx="0" cy="0"/>
          <a:chOff x="0" y="0"/>
          <a:chExt cx="0" cy="0"/>
        </a:xfrm>
      </p:grpSpPr>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06" name="_.jpg"/>
          <p:cNvSpPr>
            <a:spLocks noGrp="1"/>
          </p:cNvSpPr>
          <p:nvPr>
            <p:ph type="pic" sz="quarter" idx="13"/>
          </p:nvPr>
        </p:nvSpPr>
        <p:spPr>
          <a:xfrm>
            <a:off x="7154338" y="5011068"/>
            <a:ext cx="5062676" cy="3673602"/>
          </a:xfrm>
          <a:prstGeom prst="rect">
            <a:avLst/>
          </a:prstGeom>
        </p:spPr>
        <p:txBody>
          <a:bodyPr lIns="91439" tIns="45719" rIns="91439" bIns="45719" anchor="t">
            <a:noAutofit/>
          </a:bodyPr>
          <a:lstStyle/>
          <a:p>
            <a:endParaRPr dirty="0"/>
          </a:p>
        </p:txBody>
      </p:sp>
      <p:sp>
        <p:nvSpPr>
          <p:cNvPr id="107" name="_.jpg"/>
          <p:cNvSpPr>
            <a:spLocks noGrp="1"/>
          </p:cNvSpPr>
          <p:nvPr>
            <p:ph type="pic" sz="quarter" idx="14"/>
          </p:nvPr>
        </p:nvSpPr>
        <p:spPr>
          <a:xfrm>
            <a:off x="2110680" y="8705961"/>
            <a:ext cx="5039580" cy="3673602"/>
          </a:xfrm>
          <a:prstGeom prst="rect">
            <a:avLst/>
          </a:prstGeom>
        </p:spPr>
        <p:txBody>
          <a:bodyPr lIns="91439" tIns="45719" rIns="91439" bIns="45719" anchor="t">
            <a:noAutofit/>
          </a:bodyPr>
          <a:lstStyle/>
          <a:p>
            <a:endParaRPr dirty="0"/>
          </a:p>
        </p:txBody>
      </p:sp>
    </p:spTree>
    <p:extLst>
      <p:ext uri="{BB962C8B-B14F-4D97-AF65-F5344CB8AC3E}">
        <p14:creationId xmlns:p14="http://schemas.microsoft.com/office/powerpoint/2010/main" val="320487704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copy 29">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73558996"/>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Blank copy 7">
    <p:spTree>
      <p:nvGrpSpPr>
        <p:cNvPr id="1" name=""/>
        <p:cNvGrpSpPr/>
        <p:nvPr/>
      </p:nvGrpSpPr>
      <p:grpSpPr>
        <a:xfrm>
          <a:off x="0" y="0"/>
          <a:ext cx="0" cy="0"/>
          <a:chOff x="0" y="0"/>
          <a:chExt cx="0" cy="0"/>
        </a:xfrm>
      </p:grpSpPr>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22" name="_.jpg"/>
          <p:cNvSpPr>
            <a:spLocks noGrp="1"/>
          </p:cNvSpPr>
          <p:nvPr>
            <p:ph type="pic" sz="quarter" idx="13"/>
          </p:nvPr>
        </p:nvSpPr>
        <p:spPr>
          <a:xfrm>
            <a:off x="12187564" y="1336563"/>
            <a:ext cx="10093883" cy="3673602"/>
          </a:xfrm>
          <a:prstGeom prst="rect">
            <a:avLst/>
          </a:prstGeom>
        </p:spPr>
        <p:txBody>
          <a:bodyPr lIns="91439" tIns="45719" rIns="91439" bIns="45719" anchor="t">
            <a:noAutofit/>
          </a:bodyPr>
          <a:lstStyle/>
          <a:p>
            <a:endParaRPr dirty="0"/>
          </a:p>
        </p:txBody>
      </p:sp>
    </p:spTree>
    <p:extLst>
      <p:ext uri="{BB962C8B-B14F-4D97-AF65-F5344CB8AC3E}">
        <p14:creationId xmlns:p14="http://schemas.microsoft.com/office/powerpoint/2010/main" val="122314988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copy 23">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Blank copy 30">
    <p:spTree>
      <p:nvGrpSpPr>
        <p:cNvPr id="1" name=""/>
        <p:cNvGrpSpPr/>
        <p:nvPr/>
      </p:nvGrpSpPr>
      <p:grpSpPr>
        <a:xfrm>
          <a:off x="0" y="0"/>
          <a:ext cx="0" cy="0"/>
          <a:chOff x="0" y="0"/>
          <a:chExt cx="0" cy="0"/>
        </a:xfrm>
      </p:grpSpPr>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37020522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Blank copy 8">
    <p:spTree>
      <p:nvGrpSpPr>
        <p:cNvPr id="1" name=""/>
        <p:cNvGrpSpPr/>
        <p:nvPr/>
      </p:nvGrpSpPr>
      <p:grpSpPr>
        <a:xfrm>
          <a:off x="0" y="0"/>
          <a:ext cx="0" cy="0"/>
          <a:chOff x="0" y="0"/>
          <a:chExt cx="0" cy="0"/>
        </a:xfrm>
      </p:grpSpPr>
      <p:sp>
        <p:nvSpPr>
          <p:cNvPr id="13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37" name="_.jpg"/>
          <p:cNvSpPr>
            <a:spLocks noGrp="1"/>
          </p:cNvSpPr>
          <p:nvPr>
            <p:ph type="pic" sz="half" idx="13"/>
          </p:nvPr>
        </p:nvSpPr>
        <p:spPr>
          <a:xfrm>
            <a:off x="12187564" y="1336563"/>
            <a:ext cx="10093882" cy="10726978"/>
          </a:xfrm>
          <a:prstGeom prst="rect">
            <a:avLst/>
          </a:prstGeom>
        </p:spPr>
        <p:txBody>
          <a:bodyPr lIns="91439" tIns="45719" rIns="91439" bIns="45719" anchor="t">
            <a:noAutofit/>
          </a:bodyPr>
          <a:lstStyle/>
          <a:p>
            <a:endParaRPr dirty="0"/>
          </a:p>
        </p:txBody>
      </p:sp>
    </p:spTree>
    <p:extLst>
      <p:ext uri="{BB962C8B-B14F-4D97-AF65-F5344CB8AC3E}">
        <p14:creationId xmlns:p14="http://schemas.microsoft.com/office/powerpoint/2010/main" val="89470748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Blank copy 31">
    <p:spTree>
      <p:nvGrpSpPr>
        <p:cNvPr id="1" name=""/>
        <p:cNvGrpSpPr/>
        <p:nvPr/>
      </p:nvGrpSpPr>
      <p:grpSpPr>
        <a:xfrm>
          <a:off x="0" y="0"/>
          <a:ext cx="0" cy="0"/>
          <a:chOff x="0" y="0"/>
          <a:chExt cx="0" cy="0"/>
        </a:xfrm>
      </p:grpSpPr>
      <p:sp>
        <p:nvSpPr>
          <p:cNvPr id="14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37729247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Blank copy 9">
    <p:spTree>
      <p:nvGrpSpPr>
        <p:cNvPr id="1" name=""/>
        <p:cNvGrpSpPr/>
        <p:nvPr/>
      </p:nvGrpSpPr>
      <p:grpSpPr>
        <a:xfrm>
          <a:off x="0" y="0"/>
          <a:ext cx="0" cy="0"/>
          <a:chOff x="0" y="0"/>
          <a:chExt cx="0" cy="0"/>
        </a:xfrm>
      </p:grpSpPr>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52" name="Rectangle"/>
          <p:cNvSpPr/>
          <p:nvPr/>
        </p:nvSpPr>
        <p:spPr>
          <a:xfrm>
            <a:off x="2151" y="1288906"/>
            <a:ext cx="24505810" cy="5973304"/>
          </a:xfrm>
          <a:prstGeom prst="rect">
            <a:avLst/>
          </a:prstGeom>
          <a:solidFill>
            <a:srgbClr val="3D4767"/>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53" name="_.jpg"/>
          <p:cNvSpPr>
            <a:spLocks noGrp="1"/>
          </p:cNvSpPr>
          <p:nvPr>
            <p:ph type="pic" sz="quarter" idx="13"/>
          </p:nvPr>
        </p:nvSpPr>
        <p:spPr>
          <a:xfrm>
            <a:off x="2079808" y="5960936"/>
            <a:ext cx="6462756" cy="6180692"/>
          </a:xfrm>
          <a:prstGeom prst="rect">
            <a:avLst/>
          </a:prstGeom>
        </p:spPr>
        <p:txBody>
          <a:bodyPr lIns="91439" tIns="45719" rIns="91439" bIns="45719" anchor="t">
            <a:noAutofit/>
          </a:bodyPr>
          <a:lstStyle/>
          <a:p>
            <a:endParaRPr dirty="0"/>
          </a:p>
        </p:txBody>
      </p:sp>
      <p:sp>
        <p:nvSpPr>
          <p:cNvPr id="154" name="_.jpg"/>
          <p:cNvSpPr>
            <a:spLocks noGrp="1"/>
          </p:cNvSpPr>
          <p:nvPr>
            <p:ph type="pic" sz="quarter" idx="14"/>
          </p:nvPr>
        </p:nvSpPr>
        <p:spPr>
          <a:xfrm>
            <a:off x="8960643" y="5960936"/>
            <a:ext cx="6462756" cy="6198753"/>
          </a:xfrm>
          <a:prstGeom prst="rect">
            <a:avLst/>
          </a:prstGeom>
        </p:spPr>
        <p:txBody>
          <a:bodyPr lIns="91439" tIns="45719" rIns="91439" bIns="45719" anchor="t">
            <a:noAutofit/>
          </a:bodyPr>
          <a:lstStyle/>
          <a:p>
            <a:endParaRPr dirty="0"/>
          </a:p>
        </p:txBody>
      </p:sp>
      <p:sp>
        <p:nvSpPr>
          <p:cNvPr id="155" name="_.jpg"/>
          <p:cNvSpPr>
            <a:spLocks noGrp="1"/>
          </p:cNvSpPr>
          <p:nvPr>
            <p:ph type="pic" sz="quarter" idx="15"/>
          </p:nvPr>
        </p:nvSpPr>
        <p:spPr>
          <a:xfrm>
            <a:off x="15841478" y="5960936"/>
            <a:ext cx="6462756" cy="6212625"/>
          </a:xfrm>
          <a:prstGeom prst="rect">
            <a:avLst/>
          </a:prstGeom>
        </p:spPr>
        <p:txBody>
          <a:bodyPr lIns="91439" tIns="45719" rIns="91439" bIns="45719" anchor="t">
            <a:noAutofit/>
          </a:bodyPr>
          <a:lstStyle/>
          <a:p>
            <a:endParaRPr dirty="0"/>
          </a:p>
        </p:txBody>
      </p:sp>
    </p:spTree>
    <p:extLst>
      <p:ext uri="{BB962C8B-B14F-4D97-AF65-F5344CB8AC3E}">
        <p14:creationId xmlns:p14="http://schemas.microsoft.com/office/powerpoint/2010/main" val="12435195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Blank copy 32">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57452717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Blank copy 10">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70" name="Rectangle"/>
          <p:cNvSpPr/>
          <p:nvPr/>
        </p:nvSpPr>
        <p:spPr>
          <a:xfrm>
            <a:off x="2151" y="1288906"/>
            <a:ext cx="24505810" cy="5973304"/>
          </a:xfrm>
          <a:prstGeom prst="rect">
            <a:avLst/>
          </a:prstGeom>
          <a:solidFill>
            <a:srgbClr val="3D4767"/>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71" name="_.jpg"/>
          <p:cNvSpPr>
            <a:spLocks noGrp="1"/>
          </p:cNvSpPr>
          <p:nvPr>
            <p:ph type="pic" sz="quarter" idx="13"/>
          </p:nvPr>
        </p:nvSpPr>
        <p:spPr>
          <a:xfrm>
            <a:off x="2079808" y="5960936"/>
            <a:ext cx="6462756" cy="6180692"/>
          </a:xfrm>
          <a:prstGeom prst="rect">
            <a:avLst/>
          </a:prstGeom>
        </p:spPr>
        <p:txBody>
          <a:bodyPr lIns="91439" tIns="45719" rIns="91439" bIns="45719" anchor="t">
            <a:noAutofit/>
          </a:bodyPr>
          <a:lstStyle/>
          <a:p>
            <a:endParaRPr dirty="0"/>
          </a:p>
        </p:txBody>
      </p:sp>
    </p:spTree>
    <p:extLst>
      <p:ext uri="{BB962C8B-B14F-4D97-AF65-F5344CB8AC3E}">
        <p14:creationId xmlns:p14="http://schemas.microsoft.com/office/powerpoint/2010/main" val="77798926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Blank copy 33">
    <p:spTree>
      <p:nvGrpSpPr>
        <p:cNvPr id="1" name=""/>
        <p:cNvGrpSpPr/>
        <p:nvPr/>
      </p:nvGrpSpPr>
      <p:grpSpPr>
        <a:xfrm>
          <a:off x="0" y="0"/>
          <a:ext cx="0" cy="0"/>
          <a:chOff x="0" y="0"/>
          <a:chExt cx="0" cy="0"/>
        </a:xfrm>
      </p:grpSpPr>
      <p:sp>
        <p:nvSpPr>
          <p:cNvPr id="17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5745869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Blank copy 11">
    <p:spTree>
      <p:nvGrpSpPr>
        <p:cNvPr id="1" name=""/>
        <p:cNvGrpSpPr/>
        <p:nvPr/>
      </p:nvGrpSpPr>
      <p:grpSpPr>
        <a:xfrm>
          <a:off x="0" y="0"/>
          <a:ext cx="0" cy="0"/>
          <a:chOff x="0" y="0"/>
          <a:chExt cx="0" cy="0"/>
        </a:xfrm>
      </p:grpSpPr>
      <p:sp>
        <p:nvSpPr>
          <p:cNvPr id="185" name="Rectangle"/>
          <p:cNvSpPr/>
          <p:nvPr/>
        </p:nvSpPr>
        <p:spPr>
          <a:xfrm>
            <a:off x="2151" y="1288906"/>
            <a:ext cx="24505810" cy="5973304"/>
          </a:xfrm>
          <a:prstGeom prst="rect">
            <a:avLst/>
          </a:prstGeom>
          <a:solidFill>
            <a:srgbClr val="3D4767"/>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86"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nvGrpSpPr>
          <p:cNvPr id="190" name="Group"/>
          <p:cNvGrpSpPr/>
          <p:nvPr/>
        </p:nvGrpSpPr>
        <p:grpSpPr>
          <a:xfrm>
            <a:off x="453704" y="356765"/>
            <a:ext cx="366639" cy="303206"/>
            <a:chOff x="0" y="0"/>
            <a:chExt cx="366637" cy="303205"/>
          </a:xfrm>
        </p:grpSpPr>
        <p:sp>
          <p:nvSpPr>
            <p:cNvPr id="187" name="Rectangle"/>
            <p:cNvSpPr/>
            <p:nvPr/>
          </p:nvSpPr>
          <p:spPr>
            <a:xfrm>
              <a:off x="0" y="0"/>
              <a:ext cx="366638" cy="49049"/>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88" name="Rectangle"/>
            <p:cNvSpPr/>
            <p:nvPr/>
          </p:nvSpPr>
          <p:spPr>
            <a:xfrm>
              <a:off x="0" y="127078"/>
              <a:ext cx="366638" cy="49049"/>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89" name="Rectangle"/>
            <p:cNvSpPr/>
            <p:nvPr/>
          </p:nvSpPr>
          <p:spPr>
            <a:xfrm>
              <a:off x="0" y="254156"/>
              <a:ext cx="366638" cy="49050"/>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sp>
        <p:nvSpPr>
          <p:cNvPr id="191" name="Line"/>
          <p:cNvSpPr/>
          <p:nvPr/>
        </p:nvSpPr>
        <p:spPr>
          <a:xfrm flipV="1">
            <a:off x="1154651" y="215377"/>
            <a:ext cx="1" cy="585982"/>
          </a:xfrm>
          <a:prstGeom prst="line">
            <a:avLst/>
          </a:prstGeom>
          <a:ln w="25400">
            <a:solidFill>
              <a:srgbClr val="D5D5D5"/>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92" name="Presentation Title"/>
          <p:cNvSpPr txBox="1"/>
          <p:nvPr/>
        </p:nvSpPr>
        <p:spPr>
          <a:xfrm>
            <a:off x="1488960" y="298817"/>
            <a:ext cx="2211897" cy="4191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130000"/>
              </a:lnSpc>
              <a:defRPr cap="none" spc="0">
                <a:solidFill>
                  <a:srgbClr val="5E5E5E"/>
                </a:solidFill>
                <a:latin typeface="Lato Regular"/>
                <a:ea typeface="Lato Regular"/>
                <a:cs typeface="Lato Regular"/>
                <a:sym typeface="Lato Regular"/>
              </a:defRPr>
            </a:lvl1pPr>
          </a:lstStyle>
          <a:p>
            <a:r>
              <a:rPr dirty="0"/>
              <a:t>Presentation Title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94" name="_.jpg"/>
          <p:cNvSpPr>
            <a:spLocks noGrp="1"/>
          </p:cNvSpPr>
          <p:nvPr>
            <p:ph type="pic" idx="13"/>
          </p:nvPr>
        </p:nvSpPr>
        <p:spPr>
          <a:xfrm>
            <a:off x="-55597" y="1336563"/>
            <a:ext cx="24495193" cy="5939824"/>
          </a:xfrm>
          <a:prstGeom prst="rect">
            <a:avLst/>
          </a:prstGeom>
        </p:spPr>
        <p:txBody>
          <a:bodyPr lIns="91439" tIns="45719" rIns="91439" bIns="45719" anchor="t">
            <a:noAutofit/>
          </a:bodyPr>
          <a:lstStyle/>
          <a:p>
            <a:endParaRPr dirty="0"/>
          </a:p>
        </p:txBody>
      </p:sp>
    </p:spTree>
    <p:extLst>
      <p:ext uri="{BB962C8B-B14F-4D97-AF65-F5344CB8AC3E}">
        <p14:creationId xmlns:p14="http://schemas.microsoft.com/office/powerpoint/2010/main" val="2667903867"/>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Blank copy 34">
    <p:spTree>
      <p:nvGrpSpPr>
        <p:cNvPr id="1" name=""/>
        <p:cNvGrpSpPr/>
        <p:nvPr/>
      </p:nvGrpSpPr>
      <p:grpSpPr>
        <a:xfrm>
          <a:off x="0" y="0"/>
          <a:ext cx="0" cy="0"/>
          <a:chOff x="0" y="0"/>
          <a:chExt cx="0" cy="0"/>
        </a:xfrm>
      </p:grpSpPr>
      <p:sp>
        <p:nvSpPr>
          <p:cNvPr id="20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4416873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Blank copy 12">
    <p:spTree>
      <p:nvGrpSpPr>
        <p:cNvPr id="1" name=""/>
        <p:cNvGrpSpPr/>
        <p:nvPr/>
      </p:nvGrpSpPr>
      <p:grpSpPr>
        <a:xfrm>
          <a:off x="0" y="0"/>
          <a:ext cx="0" cy="0"/>
          <a:chOff x="0" y="0"/>
          <a:chExt cx="0" cy="0"/>
        </a:xfrm>
      </p:grpSpPr>
      <p:sp>
        <p:nvSpPr>
          <p:cNvPr id="20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209" name="Rectangle"/>
          <p:cNvSpPr/>
          <p:nvPr/>
        </p:nvSpPr>
        <p:spPr>
          <a:xfrm>
            <a:off x="2078230" y="4429800"/>
            <a:ext cx="6465868" cy="7455139"/>
          </a:xfrm>
          <a:prstGeom prst="rect">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10" name="Rectangle"/>
          <p:cNvSpPr/>
          <p:nvPr/>
        </p:nvSpPr>
        <p:spPr>
          <a:xfrm>
            <a:off x="8960643" y="4429800"/>
            <a:ext cx="6465868" cy="7455139"/>
          </a:xfrm>
          <a:prstGeom prst="rect">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11" name="Rectangle"/>
          <p:cNvSpPr/>
          <p:nvPr/>
        </p:nvSpPr>
        <p:spPr>
          <a:xfrm>
            <a:off x="15843056" y="4429800"/>
            <a:ext cx="6465868" cy="7455139"/>
          </a:xfrm>
          <a:prstGeom prst="rect">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12" name="_.jpg"/>
          <p:cNvSpPr>
            <a:spLocks noGrp="1"/>
          </p:cNvSpPr>
          <p:nvPr>
            <p:ph type="pic" sz="quarter" idx="13"/>
          </p:nvPr>
        </p:nvSpPr>
        <p:spPr>
          <a:xfrm>
            <a:off x="2082962" y="4431442"/>
            <a:ext cx="6462756" cy="2294297"/>
          </a:xfrm>
          <a:prstGeom prst="rect">
            <a:avLst/>
          </a:prstGeom>
        </p:spPr>
        <p:txBody>
          <a:bodyPr lIns="91439" tIns="45719" rIns="91439" bIns="45719" anchor="t">
            <a:noAutofit/>
          </a:bodyPr>
          <a:lstStyle/>
          <a:p>
            <a:endParaRPr dirty="0"/>
          </a:p>
        </p:txBody>
      </p:sp>
      <p:sp>
        <p:nvSpPr>
          <p:cNvPr id="213" name="_.jpg"/>
          <p:cNvSpPr>
            <a:spLocks noGrp="1"/>
          </p:cNvSpPr>
          <p:nvPr>
            <p:ph type="pic" sz="quarter" idx="14"/>
          </p:nvPr>
        </p:nvSpPr>
        <p:spPr>
          <a:xfrm>
            <a:off x="8963797" y="4431442"/>
            <a:ext cx="6462756" cy="2298701"/>
          </a:xfrm>
          <a:prstGeom prst="rect">
            <a:avLst/>
          </a:prstGeom>
        </p:spPr>
        <p:txBody>
          <a:bodyPr lIns="91439" tIns="45719" rIns="91439" bIns="45719" anchor="t">
            <a:noAutofit/>
          </a:bodyPr>
          <a:lstStyle/>
          <a:p>
            <a:endParaRPr dirty="0"/>
          </a:p>
        </p:txBody>
      </p:sp>
      <p:sp>
        <p:nvSpPr>
          <p:cNvPr id="214" name="_.jpg"/>
          <p:cNvSpPr>
            <a:spLocks noGrp="1"/>
          </p:cNvSpPr>
          <p:nvPr>
            <p:ph type="pic" sz="quarter" idx="15"/>
          </p:nvPr>
        </p:nvSpPr>
        <p:spPr>
          <a:xfrm>
            <a:off x="15844633" y="4431442"/>
            <a:ext cx="6462756" cy="2298701"/>
          </a:xfrm>
          <a:prstGeom prst="rect">
            <a:avLst/>
          </a:prstGeom>
        </p:spPr>
        <p:txBody>
          <a:bodyPr lIns="91439" tIns="45719" rIns="91439" bIns="45719" anchor="t">
            <a:noAutofit/>
          </a:bodyPr>
          <a:lstStyle/>
          <a:p>
            <a:endParaRPr dirty="0"/>
          </a:p>
        </p:txBody>
      </p:sp>
    </p:spTree>
    <p:extLst>
      <p:ext uri="{BB962C8B-B14F-4D97-AF65-F5344CB8AC3E}">
        <p14:creationId xmlns:p14="http://schemas.microsoft.com/office/powerpoint/2010/main" val="10421555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copy 27">
    <p:spTree>
      <p:nvGrpSpPr>
        <p:cNvPr id="1" name=""/>
        <p:cNvGrpSpPr/>
        <p:nvPr/>
      </p:nvGrpSpPr>
      <p:grpSpPr>
        <a:xfrm>
          <a:off x="0" y="0"/>
          <a:ext cx="0" cy="0"/>
          <a:chOff x="0" y="0"/>
          <a:chExt cx="0" cy="0"/>
        </a:xfrm>
      </p:grpSpPr>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Blank copy 35">
    <p:spTree>
      <p:nvGrpSpPr>
        <p:cNvPr id="1" name=""/>
        <p:cNvGrpSpPr/>
        <p:nvPr/>
      </p:nvGrpSpPr>
      <p:grpSpPr>
        <a:xfrm>
          <a:off x="0" y="0"/>
          <a:ext cx="0" cy="0"/>
          <a:chOff x="0" y="0"/>
          <a:chExt cx="0" cy="0"/>
        </a:xfrm>
      </p:grpSpPr>
      <p:sp>
        <p:nvSpPr>
          <p:cNvPr id="2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5150325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sp>
        <p:nvSpPr>
          <p:cNvPr id="228" name="Rectangle"/>
          <p:cNvSpPr/>
          <p:nvPr/>
        </p:nvSpPr>
        <p:spPr>
          <a:xfrm>
            <a:off x="15843056" y="7607249"/>
            <a:ext cx="6465868" cy="4277690"/>
          </a:xfrm>
          <a:prstGeom prst="rect">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29" name="Rectangle"/>
          <p:cNvSpPr/>
          <p:nvPr/>
        </p:nvSpPr>
        <p:spPr>
          <a:xfrm>
            <a:off x="8960643" y="4429800"/>
            <a:ext cx="6465868" cy="7455139"/>
          </a:xfrm>
          <a:prstGeom prst="rect">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30" name="_.jpg"/>
          <p:cNvSpPr>
            <a:spLocks noGrp="1"/>
          </p:cNvSpPr>
          <p:nvPr>
            <p:ph type="pic" sz="quarter" idx="13"/>
          </p:nvPr>
        </p:nvSpPr>
        <p:spPr>
          <a:xfrm>
            <a:off x="2079808" y="4431442"/>
            <a:ext cx="6462756" cy="7424131"/>
          </a:xfrm>
          <a:prstGeom prst="rect">
            <a:avLst/>
          </a:prstGeom>
        </p:spPr>
        <p:txBody>
          <a:bodyPr lIns="91439" tIns="45719" rIns="91439" bIns="45719" anchor="t">
            <a:noAutofit/>
          </a:bodyPr>
          <a:lstStyle/>
          <a:p>
            <a:endParaRPr dirty="0"/>
          </a:p>
        </p:txBody>
      </p:sp>
      <p:sp>
        <p:nvSpPr>
          <p:cNvPr id="231" name="Rectangle"/>
          <p:cNvSpPr/>
          <p:nvPr/>
        </p:nvSpPr>
        <p:spPr>
          <a:xfrm>
            <a:off x="15857334" y="4429800"/>
            <a:ext cx="6465868" cy="7455139"/>
          </a:xfrm>
          <a:prstGeom prst="rect">
            <a:avLst/>
          </a:prstGeom>
          <a:ln w="25400">
            <a:solidFill>
              <a:srgbClr val="EFF2F8"/>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32"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nvGrpSpPr>
          <p:cNvPr id="236" name="Group"/>
          <p:cNvGrpSpPr/>
          <p:nvPr/>
        </p:nvGrpSpPr>
        <p:grpSpPr>
          <a:xfrm>
            <a:off x="453704" y="356765"/>
            <a:ext cx="366639" cy="303206"/>
            <a:chOff x="0" y="0"/>
            <a:chExt cx="366637" cy="303205"/>
          </a:xfrm>
        </p:grpSpPr>
        <p:sp>
          <p:nvSpPr>
            <p:cNvPr id="233" name="Rectangle"/>
            <p:cNvSpPr/>
            <p:nvPr/>
          </p:nvSpPr>
          <p:spPr>
            <a:xfrm>
              <a:off x="0" y="0"/>
              <a:ext cx="366638" cy="49049"/>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34" name="Rectangle"/>
            <p:cNvSpPr/>
            <p:nvPr/>
          </p:nvSpPr>
          <p:spPr>
            <a:xfrm>
              <a:off x="0" y="127078"/>
              <a:ext cx="366638" cy="49049"/>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35" name="Rectangle"/>
            <p:cNvSpPr/>
            <p:nvPr/>
          </p:nvSpPr>
          <p:spPr>
            <a:xfrm>
              <a:off x="0" y="254156"/>
              <a:ext cx="366638" cy="49050"/>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sp>
        <p:nvSpPr>
          <p:cNvPr id="237" name="Line"/>
          <p:cNvSpPr/>
          <p:nvPr/>
        </p:nvSpPr>
        <p:spPr>
          <a:xfrm flipV="1">
            <a:off x="1154651" y="215377"/>
            <a:ext cx="1" cy="585982"/>
          </a:xfrm>
          <a:prstGeom prst="line">
            <a:avLst/>
          </a:prstGeom>
          <a:ln w="25400">
            <a:solidFill>
              <a:srgbClr val="D5D5D5"/>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38" name="Presentation Title"/>
          <p:cNvSpPr txBox="1"/>
          <p:nvPr/>
        </p:nvSpPr>
        <p:spPr>
          <a:xfrm>
            <a:off x="1488960" y="298817"/>
            <a:ext cx="2211897" cy="4191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130000"/>
              </a:lnSpc>
              <a:defRPr cap="none" spc="0">
                <a:solidFill>
                  <a:srgbClr val="5E5E5E"/>
                </a:solidFill>
                <a:latin typeface="Lato Regular"/>
                <a:ea typeface="Lato Regular"/>
                <a:cs typeface="Lato Regular"/>
                <a:sym typeface="Lato Regular"/>
              </a:defRPr>
            </a:lvl1pPr>
          </a:lstStyle>
          <a:p>
            <a:r>
              <a:rPr dirty="0"/>
              <a:t>Presentation Title</a:t>
            </a:r>
          </a:p>
        </p:txBody>
      </p:sp>
      <p:sp>
        <p:nvSpPr>
          <p:cNvPr id="239"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sp>
        <p:nvSpPr>
          <p:cNvPr id="24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0081180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Blank copy 38">
    <p:spTree>
      <p:nvGrpSpPr>
        <p:cNvPr id="1" name=""/>
        <p:cNvGrpSpPr/>
        <p:nvPr/>
      </p:nvGrpSpPr>
      <p:grpSpPr>
        <a:xfrm>
          <a:off x="0" y="0"/>
          <a:ext cx="0" cy="0"/>
          <a:chOff x="0" y="0"/>
          <a:chExt cx="0" cy="0"/>
        </a:xfrm>
      </p:grpSpPr>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9261946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Blank copy 13">
    <p:spTree>
      <p:nvGrpSpPr>
        <p:cNvPr id="1" name=""/>
        <p:cNvGrpSpPr/>
        <p:nvPr/>
      </p:nvGrpSpPr>
      <p:grpSpPr>
        <a:xfrm>
          <a:off x="0" y="0"/>
          <a:ext cx="0" cy="0"/>
          <a:chOff x="0" y="0"/>
          <a:chExt cx="0" cy="0"/>
        </a:xfrm>
      </p:grpSpPr>
      <p:sp>
        <p:nvSpPr>
          <p:cNvPr id="254" name="_.jpg"/>
          <p:cNvSpPr>
            <a:spLocks noGrp="1"/>
          </p:cNvSpPr>
          <p:nvPr>
            <p:ph type="pic" sz="quarter" idx="13"/>
          </p:nvPr>
        </p:nvSpPr>
        <p:spPr>
          <a:xfrm>
            <a:off x="2079808" y="4431442"/>
            <a:ext cx="6462755" cy="3673602"/>
          </a:xfrm>
          <a:prstGeom prst="rect">
            <a:avLst/>
          </a:prstGeom>
        </p:spPr>
        <p:txBody>
          <a:bodyPr lIns="91439" tIns="45719" rIns="91439" bIns="45719" anchor="t">
            <a:noAutofit/>
          </a:bodyPr>
          <a:lstStyle/>
          <a:p>
            <a:endParaRPr dirty="0"/>
          </a:p>
        </p:txBody>
      </p:sp>
      <p:sp>
        <p:nvSpPr>
          <p:cNvPr id="255" name="_.jpg"/>
          <p:cNvSpPr>
            <a:spLocks noGrp="1"/>
          </p:cNvSpPr>
          <p:nvPr>
            <p:ph type="pic" sz="quarter" idx="14"/>
          </p:nvPr>
        </p:nvSpPr>
        <p:spPr>
          <a:xfrm>
            <a:off x="8960643" y="4431442"/>
            <a:ext cx="6462756" cy="3673602"/>
          </a:xfrm>
          <a:prstGeom prst="rect">
            <a:avLst/>
          </a:prstGeom>
        </p:spPr>
        <p:txBody>
          <a:bodyPr lIns="91439" tIns="45719" rIns="91439" bIns="45719" anchor="t">
            <a:noAutofit/>
          </a:bodyPr>
          <a:lstStyle/>
          <a:p>
            <a:endParaRPr dirty="0"/>
          </a:p>
        </p:txBody>
      </p:sp>
      <p:sp>
        <p:nvSpPr>
          <p:cNvPr id="256" name="_.jpg"/>
          <p:cNvSpPr>
            <a:spLocks noGrp="1"/>
          </p:cNvSpPr>
          <p:nvPr>
            <p:ph type="pic" sz="quarter" idx="15"/>
          </p:nvPr>
        </p:nvSpPr>
        <p:spPr>
          <a:xfrm>
            <a:off x="15841478" y="4431442"/>
            <a:ext cx="6462756" cy="3673602"/>
          </a:xfrm>
          <a:prstGeom prst="rect">
            <a:avLst/>
          </a:prstGeom>
        </p:spPr>
        <p:txBody>
          <a:bodyPr lIns="91439" tIns="45719" rIns="91439" bIns="45719" anchor="t">
            <a:noAutofit/>
          </a:bodyPr>
          <a:lstStyle/>
          <a:p>
            <a:endParaRPr dirty="0"/>
          </a:p>
        </p:txBody>
      </p:sp>
      <p:sp>
        <p:nvSpPr>
          <p:cNvPr id="257"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sp>
        <p:nvSpPr>
          <p:cNvPr id="2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81469579"/>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Blank copy 39">
    <p:spTree>
      <p:nvGrpSpPr>
        <p:cNvPr id="1" name=""/>
        <p:cNvGrpSpPr/>
        <p:nvPr/>
      </p:nvGrpSpPr>
      <p:grpSpPr>
        <a:xfrm>
          <a:off x="0" y="0"/>
          <a:ext cx="0" cy="0"/>
          <a:chOff x="0" y="0"/>
          <a:chExt cx="0" cy="0"/>
        </a:xfrm>
      </p:grpSpPr>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3320829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Blank copy 14">
    <p:spTree>
      <p:nvGrpSpPr>
        <p:cNvPr id="1" name=""/>
        <p:cNvGrpSpPr/>
        <p:nvPr/>
      </p:nvGrpSpPr>
      <p:grpSpPr>
        <a:xfrm>
          <a:off x="0" y="0"/>
          <a:ext cx="0" cy="0"/>
          <a:chOff x="0" y="0"/>
          <a:chExt cx="0" cy="0"/>
        </a:xfrm>
      </p:grpSpPr>
      <p:sp>
        <p:nvSpPr>
          <p:cNvPr id="272"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sp>
        <p:nvSpPr>
          <p:cNvPr id="273" name="Rectangle"/>
          <p:cNvSpPr/>
          <p:nvPr/>
        </p:nvSpPr>
        <p:spPr>
          <a:xfrm>
            <a:off x="2063011" y="5174901"/>
            <a:ext cx="4830512" cy="6549477"/>
          </a:xfrm>
          <a:prstGeom prst="rect">
            <a:avLst/>
          </a:prstGeom>
          <a:solidFill>
            <a:srgbClr val="3D4767"/>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74" name="Rectangle"/>
          <p:cNvSpPr/>
          <p:nvPr/>
        </p:nvSpPr>
        <p:spPr>
          <a:xfrm>
            <a:off x="7205891" y="5174901"/>
            <a:ext cx="4830513" cy="6549477"/>
          </a:xfrm>
          <a:prstGeom prst="rect">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75" name="Rectangle"/>
          <p:cNvSpPr/>
          <p:nvPr/>
        </p:nvSpPr>
        <p:spPr>
          <a:xfrm>
            <a:off x="12348773" y="5174901"/>
            <a:ext cx="4830512" cy="6549477"/>
          </a:xfrm>
          <a:prstGeom prst="rect">
            <a:avLst/>
          </a:prstGeom>
          <a:solidFill>
            <a:srgbClr val="3D4767"/>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76" name="Rectangle"/>
          <p:cNvSpPr/>
          <p:nvPr/>
        </p:nvSpPr>
        <p:spPr>
          <a:xfrm>
            <a:off x="17490478" y="5174901"/>
            <a:ext cx="4830512" cy="6549477"/>
          </a:xfrm>
          <a:prstGeom prst="rect">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77" name="_.jpg"/>
          <p:cNvSpPr>
            <a:spLocks noGrp="1"/>
          </p:cNvSpPr>
          <p:nvPr>
            <p:ph type="pic" sz="quarter" idx="13"/>
          </p:nvPr>
        </p:nvSpPr>
        <p:spPr>
          <a:xfrm>
            <a:off x="2063011" y="5174902"/>
            <a:ext cx="4830512" cy="2793802"/>
          </a:xfrm>
          <a:prstGeom prst="rect">
            <a:avLst/>
          </a:prstGeom>
        </p:spPr>
        <p:txBody>
          <a:bodyPr lIns="91439" tIns="45719" rIns="91439" bIns="45719" anchor="t">
            <a:noAutofit/>
          </a:bodyPr>
          <a:lstStyle/>
          <a:p>
            <a:endParaRPr dirty="0"/>
          </a:p>
        </p:txBody>
      </p:sp>
      <p:sp>
        <p:nvSpPr>
          <p:cNvPr id="278" name="_.jpg"/>
          <p:cNvSpPr>
            <a:spLocks noGrp="1"/>
          </p:cNvSpPr>
          <p:nvPr>
            <p:ph type="pic" sz="quarter" idx="14"/>
          </p:nvPr>
        </p:nvSpPr>
        <p:spPr>
          <a:xfrm>
            <a:off x="7205892" y="5174902"/>
            <a:ext cx="4830513" cy="2793802"/>
          </a:xfrm>
          <a:prstGeom prst="rect">
            <a:avLst/>
          </a:prstGeom>
        </p:spPr>
        <p:txBody>
          <a:bodyPr lIns="91439" tIns="45719" rIns="91439" bIns="45719" anchor="t">
            <a:noAutofit/>
          </a:bodyPr>
          <a:lstStyle/>
          <a:p>
            <a:endParaRPr dirty="0"/>
          </a:p>
        </p:txBody>
      </p:sp>
      <p:sp>
        <p:nvSpPr>
          <p:cNvPr id="279" name="_.jpg"/>
          <p:cNvSpPr>
            <a:spLocks noGrp="1"/>
          </p:cNvSpPr>
          <p:nvPr>
            <p:ph type="pic" sz="quarter" idx="15"/>
          </p:nvPr>
        </p:nvSpPr>
        <p:spPr>
          <a:xfrm>
            <a:off x="12348774" y="5174902"/>
            <a:ext cx="4830512" cy="2794001"/>
          </a:xfrm>
          <a:prstGeom prst="rect">
            <a:avLst/>
          </a:prstGeom>
        </p:spPr>
        <p:txBody>
          <a:bodyPr lIns="91439" tIns="45719" rIns="91439" bIns="45719" anchor="t">
            <a:noAutofit/>
          </a:bodyPr>
          <a:lstStyle/>
          <a:p>
            <a:endParaRPr dirty="0"/>
          </a:p>
        </p:txBody>
      </p:sp>
      <p:sp>
        <p:nvSpPr>
          <p:cNvPr id="280" name="_.jpg"/>
          <p:cNvSpPr>
            <a:spLocks noGrp="1"/>
          </p:cNvSpPr>
          <p:nvPr>
            <p:ph type="pic" sz="quarter" idx="16"/>
          </p:nvPr>
        </p:nvSpPr>
        <p:spPr>
          <a:xfrm>
            <a:off x="17490478" y="5174902"/>
            <a:ext cx="4830512" cy="2794001"/>
          </a:xfrm>
          <a:prstGeom prst="rect">
            <a:avLst/>
          </a:prstGeom>
        </p:spPr>
        <p:txBody>
          <a:bodyPr lIns="91439" tIns="45719" rIns="91439" bIns="45719" anchor="t">
            <a:noAutofit/>
          </a:bodyPr>
          <a:lstStyle/>
          <a:p>
            <a:endParaRPr dirty="0"/>
          </a:p>
        </p:txBody>
      </p:sp>
      <p:sp>
        <p:nvSpPr>
          <p:cNvPr id="281" name="Shape"/>
          <p:cNvSpPr/>
          <p:nvPr/>
        </p:nvSpPr>
        <p:spPr>
          <a:xfrm rot="19458494">
            <a:off x="6552101" y="4278957"/>
            <a:ext cx="1080295" cy="875507"/>
          </a:xfrm>
          <a:custGeom>
            <a:avLst/>
            <a:gdLst/>
            <a:ahLst/>
            <a:cxnLst>
              <a:cxn ang="0">
                <a:pos x="wd2" y="hd2"/>
              </a:cxn>
              <a:cxn ang="5400000">
                <a:pos x="wd2" y="hd2"/>
              </a:cxn>
              <a:cxn ang="10800000">
                <a:pos x="wd2" y="hd2"/>
              </a:cxn>
              <a:cxn ang="16200000">
                <a:pos x="wd2" y="hd2"/>
              </a:cxn>
            </a:cxnLst>
            <a:rect l="0" t="0" r="r" b="b"/>
            <a:pathLst>
              <a:path w="21600" h="21600" extrusionOk="0">
                <a:moveTo>
                  <a:pt x="7634" y="0"/>
                </a:moveTo>
                <a:cubicBezTo>
                  <a:pt x="4683" y="0"/>
                  <a:pt x="2000" y="1409"/>
                  <a:pt x="0" y="3711"/>
                </a:cubicBezTo>
                <a:lnTo>
                  <a:pt x="2476" y="7863"/>
                </a:lnTo>
                <a:cubicBezTo>
                  <a:pt x="3764" y="6163"/>
                  <a:pt x="5599" y="5101"/>
                  <a:pt x="7634" y="5101"/>
                </a:cubicBezTo>
                <a:cubicBezTo>
                  <a:pt x="11498" y="5101"/>
                  <a:pt x="14640" y="8936"/>
                  <a:pt x="14696" y="13688"/>
                </a:cubicBezTo>
                <a:lnTo>
                  <a:pt x="12157" y="13688"/>
                </a:lnTo>
                <a:lnTo>
                  <a:pt x="16878" y="21600"/>
                </a:lnTo>
                <a:lnTo>
                  <a:pt x="21600" y="13688"/>
                </a:lnTo>
                <a:lnTo>
                  <a:pt x="18831" y="13688"/>
                </a:lnTo>
                <a:cubicBezTo>
                  <a:pt x="18774" y="6118"/>
                  <a:pt x="13782" y="0"/>
                  <a:pt x="7634" y="0"/>
                </a:cubicBezTo>
                <a:close/>
              </a:path>
            </a:pathLst>
          </a:custGeom>
          <a:solidFill>
            <a:srgbClr val="D0DB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82" name="Shape"/>
          <p:cNvSpPr/>
          <p:nvPr/>
        </p:nvSpPr>
        <p:spPr>
          <a:xfrm rot="19458494">
            <a:off x="11701519" y="4278957"/>
            <a:ext cx="1080295" cy="875507"/>
          </a:xfrm>
          <a:custGeom>
            <a:avLst/>
            <a:gdLst/>
            <a:ahLst/>
            <a:cxnLst>
              <a:cxn ang="0">
                <a:pos x="wd2" y="hd2"/>
              </a:cxn>
              <a:cxn ang="5400000">
                <a:pos x="wd2" y="hd2"/>
              </a:cxn>
              <a:cxn ang="10800000">
                <a:pos x="wd2" y="hd2"/>
              </a:cxn>
              <a:cxn ang="16200000">
                <a:pos x="wd2" y="hd2"/>
              </a:cxn>
            </a:cxnLst>
            <a:rect l="0" t="0" r="r" b="b"/>
            <a:pathLst>
              <a:path w="21600" h="21600" extrusionOk="0">
                <a:moveTo>
                  <a:pt x="7634" y="0"/>
                </a:moveTo>
                <a:cubicBezTo>
                  <a:pt x="4683" y="0"/>
                  <a:pt x="2000" y="1409"/>
                  <a:pt x="0" y="3711"/>
                </a:cubicBezTo>
                <a:lnTo>
                  <a:pt x="2476" y="7863"/>
                </a:lnTo>
                <a:cubicBezTo>
                  <a:pt x="3764" y="6163"/>
                  <a:pt x="5599" y="5101"/>
                  <a:pt x="7634" y="5101"/>
                </a:cubicBezTo>
                <a:cubicBezTo>
                  <a:pt x="11498" y="5101"/>
                  <a:pt x="14640" y="8936"/>
                  <a:pt x="14696" y="13688"/>
                </a:cubicBezTo>
                <a:lnTo>
                  <a:pt x="12157" y="13688"/>
                </a:lnTo>
                <a:lnTo>
                  <a:pt x="16878" y="21600"/>
                </a:lnTo>
                <a:lnTo>
                  <a:pt x="21600" y="13688"/>
                </a:lnTo>
                <a:lnTo>
                  <a:pt x="18831" y="13688"/>
                </a:lnTo>
                <a:cubicBezTo>
                  <a:pt x="18774" y="6118"/>
                  <a:pt x="13782" y="0"/>
                  <a:pt x="7634" y="0"/>
                </a:cubicBezTo>
                <a:close/>
              </a:path>
            </a:pathLst>
          </a:custGeom>
          <a:solidFill>
            <a:srgbClr val="D0DB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83" name="Shape"/>
          <p:cNvSpPr/>
          <p:nvPr/>
        </p:nvSpPr>
        <p:spPr>
          <a:xfrm rot="19458494">
            <a:off x="16850937" y="4278957"/>
            <a:ext cx="1080295" cy="875507"/>
          </a:xfrm>
          <a:custGeom>
            <a:avLst/>
            <a:gdLst/>
            <a:ahLst/>
            <a:cxnLst>
              <a:cxn ang="0">
                <a:pos x="wd2" y="hd2"/>
              </a:cxn>
              <a:cxn ang="5400000">
                <a:pos x="wd2" y="hd2"/>
              </a:cxn>
              <a:cxn ang="10800000">
                <a:pos x="wd2" y="hd2"/>
              </a:cxn>
              <a:cxn ang="16200000">
                <a:pos x="wd2" y="hd2"/>
              </a:cxn>
            </a:cxnLst>
            <a:rect l="0" t="0" r="r" b="b"/>
            <a:pathLst>
              <a:path w="21600" h="21600" extrusionOk="0">
                <a:moveTo>
                  <a:pt x="7634" y="0"/>
                </a:moveTo>
                <a:cubicBezTo>
                  <a:pt x="4683" y="0"/>
                  <a:pt x="2000" y="1409"/>
                  <a:pt x="0" y="3711"/>
                </a:cubicBezTo>
                <a:lnTo>
                  <a:pt x="2476" y="7863"/>
                </a:lnTo>
                <a:cubicBezTo>
                  <a:pt x="3764" y="6163"/>
                  <a:pt x="5599" y="5101"/>
                  <a:pt x="7634" y="5101"/>
                </a:cubicBezTo>
                <a:cubicBezTo>
                  <a:pt x="11498" y="5101"/>
                  <a:pt x="14640" y="8936"/>
                  <a:pt x="14696" y="13688"/>
                </a:cubicBezTo>
                <a:lnTo>
                  <a:pt x="12157" y="13688"/>
                </a:lnTo>
                <a:lnTo>
                  <a:pt x="16878" y="21600"/>
                </a:lnTo>
                <a:lnTo>
                  <a:pt x="21600" y="13688"/>
                </a:lnTo>
                <a:lnTo>
                  <a:pt x="18831" y="13688"/>
                </a:lnTo>
                <a:cubicBezTo>
                  <a:pt x="18774" y="6118"/>
                  <a:pt x="13782" y="0"/>
                  <a:pt x="7634" y="0"/>
                </a:cubicBezTo>
                <a:close/>
              </a:path>
            </a:pathLst>
          </a:custGeom>
          <a:solidFill>
            <a:srgbClr val="D0DB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8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82992832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Blank copy 36">
    <p:spTree>
      <p:nvGrpSpPr>
        <p:cNvPr id="1" name=""/>
        <p:cNvGrpSpPr/>
        <p:nvPr/>
      </p:nvGrpSpPr>
      <p:grpSpPr>
        <a:xfrm>
          <a:off x="0" y="0"/>
          <a:ext cx="0" cy="0"/>
          <a:chOff x="0" y="0"/>
          <a:chExt cx="0" cy="0"/>
        </a:xfrm>
      </p:grpSpPr>
      <p:sp>
        <p:nvSpPr>
          <p:cNvPr id="29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82012479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Blank copy 15">
    <p:spTree>
      <p:nvGrpSpPr>
        <p:cNvPr id="1" name=""/>
        <p:cNvGrpSpPr/>
        <p:nvPr/>
      </p:nvGrpSpPr>
      <p:grpSpPr>
        <a:xfrm>
          <a:off x="0" y="0"/>
          <a:ext cx="0" cy="0"/>
          <a:chOff x="0" y="0"/>
          <a:chExt cx="0" cy="0"/>
        </a:xfrm>
      </p:grpSpPr>
      <p:sp>
        <p:nvSpPr>
          <p:cNvPr id="298"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sp>
        <p:nvSpPr>
          <p:cNvPr id="299" name="Rectangle"/>
          <p:cNvSpPr/>
          <p:nvPr/>
        </p:nvSpPr>
        <p:spPr>
          <a:xfrm>
            <a:off x="2073830" y="4155519"/>
            <a:ext cx="10030263" cy="3853930"/>
          </a:xfrm>
          <a:prstGeom prst="rect">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300" name="_.jpg"/>
          <p:cNvSpPr>
            <a:spLocks noGrp="1"/>
          </p:cNvSpPr>
          <p:nvPr>
            <p:ph type="pic" sz="quarter" idx="13"/>
          </p:nvPr>
        </p:nvSpPr>
        <p:spPr>
          <a:xfrm>
            <a:off x="12142694" y="4162504"/>
            <a:ext cx="10121743" cy="3847071"/>
          </a:xfrm>
          <a:prstGeom prst="rect">
            <a:avLst/>
          </a:prstGeom>
        </p:spPr>
        <p:txBody>
          <a:bodyPr lIns="91439" tIns="45719" rIns="91439" bIns="45719" anchor="t">
            <a:noAutofit/>
          </a:bodyPr>
          <a:lstStyle/>
          <a:p>
            <a:endParaRPr dirty="0"/>
          </a:p>
        </p:txBody>
      </p:sp>
      <p:sp>
        <p:nvSpPr>
          <p:cNvPr id="301" name="Line"/>
          <p:cNvSpPr/>
          <p:nvPr/>
        </p:nvSpPr>
        <p:spPr>
          <a:xfrm>
            <a:off x="5829500" y="5784712"/>
            <a:ext cx="2278084"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30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80548428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Blank copy 40">
    <p:spTree>
      <p:nvGrpSpPr>
        <p:cNvPr id="1" name=""/>
        <p:cNvGrpSpPr/>
        <p:nvPr/>
      </p:nvGrpSpPr>
      <p:grpSpPr>
        <a:xfrm>
          <a:off x="0" y="0"/>
          <a:ext cx="0" cy="0"/>
          <a:chOff x="0" y="0"/>
          <a:chExt cx="0" cy="0"/>
        </a:xfrm>
      </p:grpSpPr>
      <p:sp>
        <p:nvSpPr>
          <p:cNvPr id="30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913808986"/>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Blank copy 16">
    <p:spTree>
      <p:nvGrpSpPr>
        <p:cNvPr id="1" name=""/>
        <p:cNvGrpSpPr/>
        <p:nvPr/>
      </p:nvGrpSpPr>
      <p:grpSpPr>
        <a:xfrm>
          <a:off x="0" y="0"/>
          <a:ext cx="0" cy="0"/>
          <a:chOff x="0" y="0"/>
          <a:chExt cx="0" cy="0"/>
        </a:xfrm>
      </p:grpSpPr>
      <p:sp>
        <p:nvSpPr>
          <p:cNvPr id="316"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pic>
        <p:nvPicPr>
          <p:cNvPr id="317" name="iPhone-6-4,7-inch-Three-colors-Mockup_03.png" descr="iPhone-6-4,7-inch-Three-colors-Mockup_03.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985325" y="2284967"/>
            <a:ext cx="5753417" cy="9908664"/>
          </a:xfrm>
          <a:prstGeom prst="rect">
            <a:avLst/>
          </a:prstGeom>
          <a:ln w="12700">
            <a:miter lim="400000"/>
          </a:ln>
        </p:spPr>
      </p:pic>
      <p:sp>
        <p:nvSpPr>
          <p:cNvPr id="318" name="Image"/>
          <p:cNvSpPr>
            <a:spLocks noGrp="1"/>
          </p:cNvSpPr>
          <p:nvPr>
            <p:ph type="pic" sz="quarter" idx="13"/>
          </p:nvPr>
        </p:nvSpPr>
        <p:spPr>
          <a:xfrm>
            <a:off x="18317254" y="3505969"/>
            <a:ext cx="3095877" cy="7496516"/>
          </a:xfrm>
          <a:prstGeom prst="rect">
            <a:avLst/>
          </a:prstGeom>
        </p:spPr>
        <p:txBody>
          <a:bodyPr lIns="91439" tIns="45719" rIns="91439" bIns="45719" anchor="t">
            <a:noAutofit/>
          </a:bodyPr>
          <a:lstStyle/>
          <a:p>
            <a:endParaRPr dirty="0"/>
          </a:p>
        </p:txBody>
      </p:sp>
      <p:pic>
        <p:nvPicPr>
          <p:cNvPr id="319" name="iPhone-6-4,7-inch-Three-colors-Mockup_03.png" descr="iPhone-6-4,7-inch-Three-colors-Mockup_03.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602235" y="2284967"/>
            <a:ext cx="5753417" cy="9908664"/>
          </a:xfrm>
          <a:prstGeom prst="rect">
            <a:avLst/>
          </a:prstGeom>
          <a:ln w="12700">
            <a:miter lim="400000"/>
          </a:ln>
        </p:spPr>
      </p:pic>
      <p:sp>
        <p:nvSpPr>
          <p:cNvPr id="320" name="Image"/>
          <p:cNvSpPr>
            <a:spLocks noGrp="1"/>
          </p:cNvSpPr>
          <p:nvPr>
            <p:ph type="pic" sz="quarter" idx="14"/>
          </p:nvPr>
        </p:nvSpPr>
        <p:spPr>
          <a:xfrm>
            <a:off x="13815685" y="3505968"/>
            <a:ext cx="4214356" cy="7496517"/>
          </a:xfrm>
          <a:prstGeom prst="rect">
            <a:avLst/>
          </a:prstGeom>
        </p:spPr>
        <p:txBody>
          <a:bodyPr lIns="91439" tIns="45719" rIns="91439" bIns="45719" anchor="t">
            <a:noAutofit/>
          </a:bodyPr>
          <a:lstStyle/>
          <a:p>
            <a:endParaRPr dirty="0"/>
          </a:p>
        </p:txBody>
      </p:sp>
      <p:sp>
        <p:nvSpPr>
          <p:cNvPr id="3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2432712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copy 28">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Blank copy 37">
    <p:spTree>
      <p:nvGrpSpPr>
        <p:cNvPr id="1" name=""/>
        <p:cNvGrpSpPr/>
        <p:nvPr/>
      </p:nvGrpSpPr>
      <p:grpSpPr>
        <a:xfrm>
          <a:off x="0" y="0"/>
          <a:ext cx="0" cy="0"/>
          <a:chOff x="0" y="0"/>
          <a:chExt cx="0" cy="0"/>
        </a:xfrm>
      </p:grpSpPr>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2884833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Blank copy 17">
    <p:spTree>
      <p:nvGrpSpPr>
        <p:cNvPr id="1" name=""/>
        <p:cNvGrpSpPr/>
        <p:nvPr/>
      </p:nvGrpSpPr>
      <p:grpSpPr>
        <a:xfrm>
          <a:off x="0" y="0"/>
          <a:ext cx="0" cy="0"/>
          <a:chOff x="0" y="0"/>
          <a:chExt cx="0" cy="0"/>
        </a:xfrm>
      </p:grpSpPr>
      <p:sp>
        <p:nvSpPr>
          <p:cNvPr id="335"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pic>
        <p:nvPicPr>
          <p:cNvPr id="336" name="iPhone-6-4,7-inch-Three-colors-Mockup_03.png" descr="iPhone-6-4,7-inch-Three-colors-Mockup_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545" y="2381761"/>
            <a:ext cx="9402096" cy="16192500"/>
          </a:xfrm>
          <a:prstGeom prst="rect">
            <a:avLst/>
          </a:prstGeom>
          <a:ln w="12700">
            <a:miter lim="400000"/>
          </a:ln>
        </p:spPr>
      </p:pic>
      <p:sp>
        <p:nvSpPr>
          <p:cNvPr id="337" name="Image"/>
          <p:cNvSpPr>
            <a:spLocks noGrp="1"/>
          </p:cNvSpPr>
          <p:nvPr>
            <p:ph type="pic" sz="half" idx="13"/>
          </p:nvPr>
        </p:nvSpPr>
        <p:spPr>
          <a:xfrm>
            <a:off x="3423535" y="4377092"/>
            <a:ext cx="6886999" cy="12250626"/>
          </a:xfrm>
          <a:prstGeom prst="rect">
            <a:avLst/>
          </a:prstGeom>
        </p:spPr>
        <p:txBody>
          <a:bodyPr lIns="91439" tIns="45719" rIns="91439" bIns="45719" anchor="t">
            <a:noAutofit/>
          </a:bodyPr>
          <a:lstStyle/>
          <a:p>
            <a:endParaRPr dirty="0"/>
          </a:p>
        </p:txBody>
      </p:sp>
      <p:sp>
        <p:nvSpPr>
          <p:cNvPr id="33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7433784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Blank copy 41">
    <p:spTree>
      <p:nvGrpSpPr>
        <p:cNvPr id="1" name=""/>
        <p:cNvGrpSpPr/>
        <p:nvPr/>
      </p:nvGrpSpPr>
      <p:grpSpPr>
        <a:xfrm>
          <a:off x="0" y="0"/>
          <a:ext cx="0" cy="0"/>
          <a:chOff x="0" y="0"/>
          <a:chExt cx="0" cy="0"/>
        </a:xfrm>
      </p:grpSpPr>
      <p:sp>
        <p:nvSpPr>
          <p:cNvPr id="34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19172744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Blank copy 18">
    <p:spTree>
      <p:nvGrpSpPr>
        <p:cNvPr id="1" name=""/>
        <p:cNvGrpSpPr/>
        <p:nvPr/>
      </p:nvGrpSpPr>
      <p:grpSpPr>
        <a:xfrm>
          <a:off x="0" y="0"/>
          <a:ext cx="0" cy="0"/>
          <a:chOff x="0" y="0"/>
          <a:chExt cx="0" cy="0"/>
        </a:xfrm>
      </p:grpSpPr>
      <p:sp>
        <p:nvSpPr>
          <p:cNvPr id="352"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pic>
        <p:nvPicPr>
          <p:cNvPr id="353" name="iPhone-6-4,7-inch-Three-colors-Mockup_03.png" descr="iPhone-6-4,7-inch-Three-colors-Mockup_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4319" y="2381761"/>
            <a:ext cx="9402097" cy="16192500"/>
          </a:xfrm>
          <a:prstGeom prst="rect">
            <a:avLst/>
          </a:prstGeom>
          <a:ln w="12700">
            <a:miter lim="400000"/>
          </a:ln>
        </p:spPr>
      </p:pic>
      <p:sp>
        <p:nvSpPr>
          <p:cNvPr id="354" name="Image"/>
          <p:cNvSpPr>
            <a:spLocks noGrp="1"/>
          </p:cNvSpPr>
          <p:nvPr>
            <p:ph type="pic" sz="half" idx="13"/>
          </p:nvPr>
        </p:nvSpPr>
        <p:spPr>
          <a:xfrm>
            <a:off x="14127310" y="4377092"/>
            <a:ext cx="6886999" cy="12250626"/>
          </a:xfrm>
          <a:prstGeom prst="rect">
            <a:avLst/>
          </a:prstGeom>
        </p:spPr>
        <p:txBody>
          <a:bodyPr lIns="91439" tIns="45719" rIns="91439" bIns="45719" anchor="t">
            <a:noAutofit/>
          </a:bodyPr>
          <a:lstStyle/>
          <a:p>
            <a:endParaRPr dirty="0"/>
          </a:p>
        </p:txBody>
      </p:sp>
      <p:sp>
        <p:nvSpPr>
          <p:cNvPr id="35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139340852"/>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Blank copy 42">
    <p:spTree>
      <p:nvGrpSpPr>
        <p:cNvPr id="1" name=""/>
        <p:cNvGrpSpPr/>
        <p:nvPr/>
      </p:nvGrpSpPr>
      <p:grpSpPr>
        <a:xfrm>
          <a:off x="0" y="0"/>
          <a:ext cx="0" cy="0"/>
          <a:chOff x="0" y="0"/>
          <a:chExt cx="0" cy="0"/>
        </a:xfrm>
      </p:grpSpPr>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733514482"/>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Blank copy 19">
    <p:bg>
      <p:bgPr>
        <a:solidFill>
          <a:srgbClr val="E8E8EA"/>
        </a:solidFill>
        <a:effectLst/>
      </p:bgPr>
    </p:bg>
    <p:spTree>
      <p:nvGrpSpPr>
        <p:cNvPr id="1" name=""/>
        <p:cNvGrpSpPr/>
        <p:nvPr/>
      </p:nvGrpSpPr>
      <p:grpSpPr>
        <a:xfrm>
          <a:off x="0" y="0"/>
          <a:ext cx="0" cy="0"/>
          <a:chOff x="0" y="0"/>
          <a:chExt cx="0" cy="0"/>
        </a:xfrm>
      </p:grpSpPr>
      <p:sp>
        <p:nvSpPr>
          <p:cNvPr id="369"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pic>
        <p:nvPicPr>
          <p:cNvPr id="370" name="iPhone-6-4,7-inch-Three-colors-Mockup_03.png" descr="iPhone-6-4,7-inch-Three-colors-Mockup_03.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145378" y="2427694"/>
            <a:ext cx="5643438" cy="9719254"/>
          </a:xfrm>
          <a:prstGeom prst="rect">
            <a:avLst/>
          </a:prstGeom>
          <a:ln w="12700">
            <a:miter lim="400000"/>
          </a:ln>
        </p:spPr>
      </p:pic>
      <p:sp>
        <p:nvSpPr>
          <p:cNvPr id="371" name="_.jpg"/>
          <p:cNvSpPr>
            <a:spLocks noGrp="1"/>
          </p:cNvSpPr>
          <p:nvPr>
            <p:ph type="pic" sz="quarter" idx="13"/>
          </p:nvPr>
        </p:nvSpPr>
        <p:spPr>
          <a:xfrm>
            <a:off x="14661903" y="3625355"/>
            <a:ext cx="2807526" cy="4617425"/>
          </a:xfrm>
          <a:prstGeom prst="rect">
            <a:avLst/>
          </a:prstGeom>
        </p:spPr>
        <p:txBody>
          <a:bodyPr lIns="91439" tIns="45719" rIns="91439" bIns="45719" anchor="t">
            <a:noAutofit/>
          </a:bodyPr>
          <a:lstStyle/>
          <a:p>
            <a:endParaRPr dirty="0"/>
          </a:p>
        </p:txBody>
      </p:sp>
      <p:pic>
        <p:nvPicPr>
          <p:cNvPr id="372" name="iPhone-6-4,7-inch-Three-colors-Mockup_03.png" descr="iPhone-6-4,7-inch-Three-colors-Mockup_03.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10437" y="2427694"/>
            <a:ext cx="5643438" cy="9719254"/>
          </a:xfrm>
          <a:prstGeom prst="rect">
            <a:avLst/>
          </a:prstGeom>
          <a:ln w="12700">
            <a:miter lim="400000"/>
          </a:ln>
        </p:spPr>
      </p:pic>
      <p:sp>
        <p:nvSpPr>
          <p:cNvPr id="373" name="_.jpg"/>
          <p:cNvSpPr>
            <a:spLocks noGrp="1"/>
          </p:cNvSpPr>
          <p:nvPr>
            <p:ph type="pic" sz="quarter" idx="14"/>
          </p:nvPr>
        </p:nvSpPr>
        <p:spPr>
          <a:xfrm>
            <a:off x="5600691" y="3625355"/>
            <a:ext cx="3405857" cy="4608481"/>
          </a:xfrm>
          <a:prstGeom prst="rect">
            <a:avLst/>
          </a:prstGeom>
        </p:spPr>
        <p:txBody>
          <a:bodyPr lIns="91439" tIns="45719" rIns="91439" bIns="45719" anchor="t">
            <a:noAutofit/>
          </a:bodyPr>
          <a:lstStyle/>
          <a:p>
            <a:endParaRPr dirty="0"/>
          </a:p>
        </p:txBody>
      </p:sp>
      <p:pic>
        <p:nvPicPr>
          <p:cNvPr id="374" name="iPhone-6-4,7-inch-Three-colors-Mockup_03.png" descr="iPhone-6-4,7-inch-Three-colors-Mockup_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601" y="1419049"/>
            <a:ext cx="6814768" cy="11736545"/>
          </a:xfrm>
          <a:prstGeom prst="rect">
            <a:avLst/>
          </a:prstGeom>
          <a:ln w="12700">
            <a:miter lim="400000"/>
          </a:ln>
        </p:spPr>
      </p:pic>
      <p:sp>
        <p:nvSpPr>
          <p:cNvPr id="375" name="_.jpg"/>
          <p:cNvSpPr>
            <a:spLocks noGrp="1"/>
          </p:cNvSpPr>
          <p:nvPr>
            <p:ph type="pic" sz="quarter" idx="15"/>
          </p:nvPr>
        </p:nvSpPr>
        <p:spPr>
          <a:xfrm>
            <a:off x="9345900" y="2865292"/>
            <a:ext cx="4991791" cy="5375146"/>
          </a:xfrm>
          <a:prstGeom prst="rect">
            <a:avLst/>
          </a:prstGeom>
        </p:spPr>
        <p:txBody>
          <a:bodyPr lIns="91439" tIns="45719" rIns="91439" bIns="45719" anchor="t">
            <a:noAutofit/>
          </a:bodyPr>
          <a:lstStyle/>
          <a:p>
            <a:endParaRPr dirty="0"/>
          </a:p>
        </p:txBody>
      </p:sp>
      <p:sp>
        <p:nvSpPr>
          <p:cNvPr id="376" name="Rectangle"/>
          <p:cNvSpPr/>
          <p:nvPr/>
        </p:nvSpPr>
        <p:spPr>
          <a:xfrm>
            <a:off x="2023" y="8223994"/>
            <a:ext cx="24485511" cy="5501322"/>
          </a:xfrm>
          <a:prstGeom prst="rect">
            <a:avLst/>
          </a:prstGeom>
          <a:solidFill>
            <a:srgbClr val="FFFFFF"/>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37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10047946"/>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Blank copy 43">
    <p:spTree>
      <p:nvGrpSpPr>
        <p:cNvPr id="1" name=""/>
        <p:cNvGrpSpPr/>
        <p:nvPr/>
      </p:nvGrpSpPr>
      <p:grpSpPr>
        <a:xfrm>
          <a:off x="0" y="0"/>
          <a:ext cx="0" cy="0"/>
          <a:chOff x="0" y="0"/>
          <a:chExt cx="0" cy="0"/>
        </a:xfrm>
      </p:grpSpPr>
      <p:sp>
        <p:nvSpPr>
          <p:cNvPr id="38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613745416"/>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Blank copy 20">
    <p:spTree>
      <p:nvGrpSpPr>
        <p:cNvPr id="1" name=""/>
        <p:cNvGrpSpPr/>
        <p:nvPr/>
      </p:nvGrpSpPr>
      <p:grpSpPr>
        <a:xfrm>
          <a:off x="0" y="0"/>
          <a:ext cx="0" cy="0"/>
          <a:chOff x="0" y="0"/>
          <a:chExt cx="0" cy="0"/>
        </a:xfrm>
      </p:grpSpPr>
      <p:sp>
        <p:nvSpPr>
          <p:cNvPr id="391"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pic>
        <p:nvPicPr>
          <p:cNvPr id="392" name="iPhone-6-4,7-inch-Three-colors-Mockup_03.png" descr="iPhone-6-4,7-inch-Three-colors-Mockup_03.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622326" y="2284967"/>
            <a:ext cx="5753417" cy="9908664"/>
          </a:xfrm>
          <a:prstGeom prst="rect">
            <a:avLst/>
          </a:prstGeom>
          <a:ln w="12700">
            <a:miter lim="400000"/>
          </a:ln>
        </p:spPr>
      </p:pic>
      <p:sp>
        <p:nvSpPr>
          <p:cNvPr id="393" name="Image"/>
          <p:cNvSpPr>
            <a:spLocks noGrp="1"/>
          </p:cNvSpPr>
          <p:nvPr>
            <p:ph type="pic" sz="quarter" idx="13"/>
          </p:nvPr>
        </p:nvSpPr>
        <p:spPr>
          <a:xfrm>
            <a:off x="2835775" y="3505968"/>
            <a:ext cx="4214356" cy="7496517"/>
          </a:xfrm>
          <a:prstGeom prst="rect">
            <a:avLst/>
          </a:prstGeom>
        </p:spPr>
        <p:txBody>
          <a:bodyPr lIns="91439" tIns="45719" rIns="91439" bIns="45719" anchor="t">
            <a:noAutofit/>
          </a:bodyPr>
          <a:lstStyle/>
          <a:p>
            <a:endParaRPr dirty="0"/>
          </a:p>
        </p:txBody>
      </p:sp>
      <p:sp>
        <p:nvSpPr>
          <p:cNvPr id="39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80894137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Blank copy 44">
    <p:spTree>
      <p:nvGrpSpPr>
        <p:cNvPr id="1" name=""/>
        <p:cNvGrpSpPr/>
        <p:nvPr/>
      </p:nvGrpSpPr>
      <p:grpSpPr>
        <a:xfrm>
          <a:off x="0" y="0"/>
          <a:ext cx="0" cy="0"/>
          <a:chOff x="0" y="0"/>
          <a:chExt cx="0" cy="0"/>
        </a:xfrm>
      </p:grpSpPr>
      <p:sp>
        <p:nvSpPr>
          <p:cNvPr id="40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82243943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Blank copy 21">
    <p:spTree>
      <p:nvGrpSpPr>
        <p:cNvPr id="1" name=""/>
        <p:cNvGrpSpPr/>
        <p:nvPr/>
      </p:nvGrpSpPr>
      <p:grpSpPr>
        <a:xfrm>
          <a:off x="0" y="0"/>
          <a:ext cx="0" cy="0"/>
          <a:chOff x="0" y="0"/>
          <a:chExt cx="0" cy="0"/>
        </a:xfrm>
      </p:grpSpPr>
      <p:sp>
        <p:nvSpPr>
          <p:cNvPr id="408"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grpSp>
        <p:nvGrpSpPr>
          <p:cNvPr id="412" name="Group"/>
          <p:cNvGrpSpPr/>
          <p:nvPr/>
        </p:nvGrpSpPr>
        <p:grpSpPr>
          <a:xfrm>
            <a:off x="15745776" y="2638674"/>
            <a:ext cx="7039643" cy="9053542"/>
            <a:chOff x="0" y="0"/>
            <a:chExt cx="7039641" cy="9053540"/>
          </a:xfrm>
        </p:grpSpPr>
        <p:pic>
          <p:nvPicPr>
            <p:cNvPr id="409" name="iPad Air 2 FRONT.png" descr="iPad Air 2 FRONT.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7039642" cy="9053541"/>
            </a:xfrm>
            <a:prstGeom prst="rect">
              <a:avLst/>
            </a:prstGeom>
            <a:ln w="12700" cap="flat">
              <a:noFill/>
              <a:miter lim="400000"/>
            </a:ln>
            <a:effectLst/>
          </p:spPr>
        </p:pic>
        <p:pic>
          <p:nvPicPr>
            <p:cNvPr id="410" name="iPad Air 2 FRONTa.png" descr="iPad Air 2 FRONTa.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7039642" cy="9053541"/>
            </a:xfrm>
            <a:prstGeom prst="rect">
              <a:avLst/>
            </a:prstGeom>
            <a:ln w="12700" cap="flat">
              <a:noFill/>
              <a:miter lim="400000"/>
            </a:ln>
            <a:effectLst/>
          </p:spPr>
        </p:pic>
        <p:sp>
          <p:nvSpPr>
            <p:cNvPr id="411" name="Rectangle"/>
            <p:cNvSpPr/>
            <p:nvPr/>
          </p:nvSpPr>
          <p:spPr>
            <a:xfrm>
              <a:off x="725671" y="813329"/>
              <a:ext cx="5547358" cy="7396176"/>
            </a:xfrm>
            <a:prstGeom prst="rect">
              <a:avLst/>
            </a:prstGeom>
            <a:gradFill flip="none" rotWithShape="1">
              <a:gsLst>
                <a:gs pos="0">
                  <a:srgbClr val="51A7F9"/>
                </a:gs>
                <a:gs pos="100000">
                  <a:srgbClr val="0365C0"/>
                </a:gs>
              </a:gsLst>
              <a:lin ang="5400000" scaled="0"/>
            </a:gradFill>
            <a:ln w="25400" cap="flat">
              <a:solidFill>
                <a:srgbClr val="404C55"/>
              </a:solidFill>
              <a:prstDash val="solid"/>
              <a:round/>
            </a:ln>
            <a:effectLst/>
          </p:spPr>
          <p:txBody>
            <a:bodyPr wrap="square" lIns="71437" tIns="71437" rIns="71437" bIns="71437" numCol="1" anchor="ctr">
              <a:noAutofit/>
            </a:bodyPr>
            <a:lstStyle/>
            <a:p>
              <a:pPr algn="ctr" defTabSz="584200">
                <a:lnSpc>
                  <a:spcPct val="100000"/>
                </a:lnSpc>
                <a:defRPr sz="3200" cap="none" spc="0">
                  <a:solidFill>
                    <a:srgbClr val="FFFFFF"/>
                  </a:solidFill>
                  <a:latin typeface="Helvetica Light"/>
                  <a:ea typeface="Helvetica Light"/>
                  <a:cs typeface="Helvetica Light"/>
                  <a:sym typeface="Helvetica Light"/>
                </a:defRPr>
              </a:pPr>
              <a:endParaRPr dirty="0"/>
            </a:p>
          </p:txBody>
        </p:sp>
      </p:grpSp>
      <p:sp>
        <p:nvSpPr>
          <p:cNvPr id="413" name="Image"/>
          <p:cNvSpPr>
            <a:spLocks noGrp="1"/>
          </p:cNvSpPr>
          <p:nvPr>
            <p:ph type="pic" sz="quarter" idx="13"/>
          </p:nvPr>
        </p:nvSpPr>
        <p:spPr>
          <a:xfrm>
            <a:off x="19703513" y="3452003"/>
            <a:ext cx="2335764" cy="7396177"/>
          </a:xfrm>
          <a:prstGeom prst="rect">
            <a:avLst/>
          </a:prstGeom>
          <a:ln w="38100">
            <a:solidFill>
              <a:srgbClr val="000000"/>
            </a:solidFill>
          </a:ln>
        </p:spPr>
        <p:txBody>
          <a:bodyPr lIns="91439" tIns="45719" rIns="91439" bIns="45719" anchor="t">
            <a:noAutofit/>
          </a:bodyPr>
          <a:lstStyle/>
          <a:p>
            <a:endParaRPr dirty="0"/>
          </a:p>
        </p:txBody>
      </p:sp>
      <p:grpSp>
        <p:nvGrpSpPr>
          <p:cNvPr id="417" name="Group"/>
          <p:cNvGrpSpPr/>
          <p:nvPr/>
        </p:nvGrpSpPr>
        <p:grpSpPr>
          <a:xfrm>
            <a:off x="12394289" y="2050565"/>
            <a:ext cx="7697470" cy="9899560"/>
            <a:chOff x="0" y="0"/>
            <a:chExt cx="7697468" cy="9899559"/>
          </a:xfrm>
        </p:grpSpPr>
        <p:pic>
          <p:nvPicPr>
            <p:cNvPr id="414" name="iPad Air 2 FRONT.png" descr="iPad Air 2 FRONT.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pic>
          <p:nvPicPr>
            <p:cNvPr id="415" name="iPad Air 2 FRONTa.png" descr="iPad Air 2 FRONTa.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sp>
          <p:nvSpPr>
            <p:cNvPr id="416" name="Rectangle"/>
            <p:cNvSpPr/>
            <p:nvPr/>
          </p:nvSpPr>
          <p:spPr>
            <a:xfrm>
              <a:off x="793482" y="889331"/>
              <a:ext cx="6065737" cy="8087321"/>
            </a:xfrm>
            <a:prstGeom prst="rect">
              <a:avLst/>
            </a:prstGeom>
            <a:gradFill flip="none" rotWithShape="1">
              <a:gsLst>
                <a:gs pos="0">
                  <a:srgbClr val="51A7F9"/>
                </a:gs>
                <a:gs pos="100000">
                  <a:srgbClr val="0365C0"/>
                </a:gs>
              </a:gsLst>
              <a:lin ang="5400000" scaled="0"/>
            </a:gradFill>
            <a:ln w="25400" cap="flat">
              <a:solidFill>
                <a:srgbClr val="404C55"/>
              </a:solidFill>
              <a:prstDash val="solid"/>
              <a:round/>
            </a:ln>
            <a:effectLst/>
          </p:spPr>
          <p:txBody>
            <a:bodyPr wrap="square" lIns="71437" tIns="71437" rIns="71437" bIns="71437" numCol="1" anchor="ctr">
              <a:noAutofit/>
            </a:bodyPr>
            <a:lstStyle/>
            <a:p>
              <a:pPr algn="ctr" defTabSz="584200">
                <a:lnSpc>
                  <a:spcPct val="100000"/>
                </a:lnSpc>
                <a:defRPr sz="3200" cap="none" spc="0">
                  <a:solidFill>
                    <a:srgbClr val="FFFFFF"/>
                  </a:solidFill>
                  <a:latin typeface="Helvetica Light"/>
                  <a:ea typeface="Helvetica Light"/>
                  <a:cs typeface="Helvetica Light"/>
                  <a:sym typeface="Helvetica Light"/>
                </a:defRPr>
              </a:pPr>
              <a:endParaRPr dirty="0"/>
            </a:p>
          </p:txBody>
        </p:sp>
      </p:grpSp>
      <p:sp>
        <p:nvSpPr>
          <p:cNvPr id="418" name="Image"/>
          <p:cNvSpPr>
            <a:spLocks noGrp="1"/>
          </p:cNvSpPr>
          <p:nvPr>
            <p:ph type="pic" sz="quarter" idx="14"/>
          </p:nvPr>
        </p:nvSpPr>
        <p:spPr>
          <a:xfrm>
            <a:off x="13210155" y="2939896"/>
            <a:ext cx="6065738" cy="8087321"/>
          </a:xfrm>
          <a:prstGeom prst="rect">
            <a:avLst/>
          </a:prstGeom>
          <a:ln w="38100">
            <a:solidFill>
              <a:srgbClr val="000000"/>
            </a:solidFill>
          </a:ln>
        </p:spPr>
        <p:txBody>
          <a:bodyPr lIns="91439" tIns="45719" rIns="91439" bIns="45719" anchor="t">
            <a:noAutofit/>
          </a:bodyPr>
          <a:lstStyle/>
          <a:p>
            <a:endParaRPr dirty="0"/>
          </a:p>
        </p:txBody>
      </p:sp>
      <p:sp>
        <p:nvSpPr>
          <p:cNvPr id="41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71464066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copy 6">
    <p:spTree>
      <p:nvGrpSpPr>
        <p:cNvPr id="1" name=""/>
        <p:cNvGrpSpPr/>
        <p:nvPr/>
      </p:nvGrpSpPr>
      <p:grpSpPr>
        <a:xfrm>
          <a:off x="0" y="0"/>
          <a:ext cx="0" cy="0"/>
          <a:chOff x="0" y="0"/>
          <a:chExt cx="0" cy="0"/>
        </a:xfrm>
      </p:grpSpPr>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06" name="_.jpg"/>
          <p:cNvSpPr>
            <a:spLocks noGrp="1"/>
          </p:cNvSpPr>
          <p:nvPr>
            <p:ph type="pic" sz="quarter" idx="13"/>
          </p:nvPr>
        </p:nvSpPr>
        <p:spPr>
          <a:xfrm>
            <a:off x="7154338" y="5011068"/>
            <a:ext cx="5062676" cy="3673602"/>
          </a:xfrm>
          <a:prstGeom prst="rect">
            <a:avLst/>
          </a:prstGeom>
        </p:spPr>
        <p:txBody>
          <a:bodyPr lIns="91439" tIns="45719" rIns="91439" bIns="45719" anchor="t">
            <a:noAutofit/>
          </a:bodyPr>
          <a:lstStyle/>
          <a:p>
            <a:endParaRPr dirty="0"/>
          </a:p>
        </p:txBody>
      </p:sp>
      <p:sp>
        <p:nvSpPr>
          <p:cNvPr id="107" name="_.jpg"/>
          <p:cNvSpPr>
            <a:spLocks noGrp="1"/>
          </p:cNvSpPr>
          <p:nvPr>
            <p:ph type="pic" sz="quarter" idx="14"/>
          </p:nvPr>
        </p:nvSpPr>
        <p:spPr>
          <a:xfrm>
            <a:off x="2110680" y="8705961"/>
            <a:ext cx="5039580" cy="3673602"/>
          </a:xfrm>
          <a:prstGeom prst="rect">
            <a:avLst/>
          </a:prstGeom>
        </p:spPr>
        <p:txBody>
          <a:bodyPr lIns="91439" tIns="45719" rIns="91439" bIns="45719" anchor="t">
            <a:noAutofit/>
          </a:bodyPr>
          <a:lstStyle/>
          <a:p>
            <a:endParaRPr dirty="0"/>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Blank copy 45">
    <p:spTree>
      <p:nvGrpSpPr>
        <p:cNvPr id="1" name=""/>
        <p:cNvGrpSpPr/>
        <p:nvPr/>
      </p:nvGrpSpPr>
      <p:grpSpPr>
        <a:xfrm>
          <a:off x="0" y="0"/>
          <a:ext cx="0" cy="0"/>
          <a:chOff x="0" y="0"/>
          <a:chExt cx="0" cy="0"/>
        </a:xfrm>
      </p:grpSpPr>
      <p:sp>
        <p:nvSpPr>
          <p:cNvPr id="42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423274723"/>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Blank copy 22">
    <p:spTree>
      <p:nvGrpSpPr>
        <p:cNvPr id="1" name=""/>
        <p:cNvGrpSpPr/>
        <p:nvPr/>
      </p:nvGrpSpPr>
      <p:grpSpPr>
        <a:xfrm>
          <a:off x="0" y="0"/>
          <a:ext cx="0" cy="0"/>
          <a:chOff x="0" y="0"/>
          <a:chExt cx="0" cy="0"/>
        </a:xfrm>
      </p:grpSpPr>
      <p:sp>
        <p:nvSpPr>
          <p:cNvPr id="433"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grpSp>
        <p:nvGrpSpPr>
          <p:cNvPr id="437" name="Group"/>
          <p:cNvGrpSpPr/>
          <p:nvPr/>
        </p:nvGrpSpPr>
        <p:grpSpPr>
          <a:xfrm>
            <a:off x="2797143" y="2184123"/>
            <a:ext cx="7697470" cy="9899561"/>
            <a:chOff x="0" y="0"/>
            <a:chExt cx="7697468" cy="9899559"/>
          </a:xfrm>
        </p:grpSpPr>
        <p:pic>
          <p:nvPicPr>
            <p:cNvPr id="434" name="iPad Air 2 FRONT.png" descr="iPad Air 2 FRONT.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pic>
          <p:nvPicPr>
            <p:cNvPr id="435" name="iPad Air 2 FRONTa.png" descr="iPad Air 2 FRONTa.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sp>
          <p:nvSpPr>
            <p:cNvPr id="436" name="Rectangle"/>
            <p:cNvSpPr/>
            <p:nvPr/>
          </p:nvSpPr>
          <p:spPr>
            <a:xfrm>
              <a:off x="793482" y="889331"/>
              <a:ext cx="6065737" cy="8087321"/>
            </a:xfrm>
            <a:prstGeom prst="rect">
              <a:avLst/>
            </a:prstGeom>
            <a:gradFill flip="none" rotWithShape="1">
              <a:gsLst>
                <a:gs pos="0">
                  <a:srgbClr val="51A7F9"/>
                </a:gs>
                <a:gs pos="100000">
                  <a:srgbClr val="0365C0"/>
                </a:gs>
              </a:gsLst>
              <a:lin ang="5400000" scaled="0"/>
            </a:gradFill>
            <a:ln w="25400" cap="flat">
              <a:solidFill>
                <a:srgbClr val="404C55"/>
              </a:solidFill>
              <a:prstDash val="solid"/>
              <a:round/>
            </a:ln>
            <a:effectLst/>
          </p:spPr>
          <p:txBody>
            <a:bodyPr wrap="square" lIns="71437" tIns="71437" rIns="71437" bIns="71437" numCol="1" anchor="ctr">
              <a:noAutofit/>
            </a:bodyPr>
            <a:lstStyle/>
            <a:p>
              <a:pPr algn="ctr" defTabSz="584200">
                <a:lnSpc>
                  <a:spcPct val="100000"/>
                </a:lnSpc>
                <a:defRPr sz="3200" cap="none" spc="0">
                  <a:solidFill>
                    <a:srgbClr val="FFFFFF"/>
                  </a:solidFill>
                  <a:latin typeface="Helvetica Light"/>
                  <a:ea typeface="Helvetica Light"/>
                  <a:cs typeface="Helvetica Light"/>
                  <a:sym typeface="Helvetica Light"/>
                </a:defRPr>
              </a:pPr>
              <a:endParaRPr dirty="0"/>
            </a:p>
          </p:txBody>
        </p:sp>
      </p:grpSp>
      <p:sp>
        <p:nvSpPr>
          <p:cNvPr id="438" name="Image"/>
          <p:cNvSpPr>
            <a:spLocks noGrp="1"/>
          </p:cNvSpPr>
          <p:nvPr>
            <p:ph type="pic" sz="quarter" idx="13"/>
          </p:nvPr>
        </p:nvSpPr>
        <p:spPr>
          <a:xfrm>
            <a:off x="3613010" y="3073455"/>
            <a:ext cx="6065737" cy="8087321"/>
          </a:xfrm>
          <a:prstGeom prst="rect">
            <a:avLst/>
          </a:prstGeom>
          <a:ln w="38100">
            <a:solidFill>
              <a:srgbClr val="000000"/>
            </a:solidFill>
          </a:ln>
        </p:spPr>
        <p:txBody>
          <a:bodyPr lIns="91439" tIns="45719" rIns="91439" bIns="45719" anchor="t">
            <a:noAutofit/>
          </a:bodyPr>
          <a:lstStyle/>
          <a:p>
            <a:endParaRPr dirty="0"/>
          </a:p>
        </p:txBody>
      </p:sp>
      <p:sp>
        <p:nvSpPr>
          <p:cNvPr id="43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983117402"/>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Blank copy 46">
    <p:spTree>
      <p:nvGrpSpPr>
        <p:cNvPr id="1" name=""/>
        <p:cNvGrpSpPr/>
        <p:nvPr/>
      </p:nvGrpSpPr>
      <p:grpSpPr>
        <a:xfrm>
          <a:off x="0" y="0"/>
          <a:ext cx="0" cy="0"/>
          <a:chOff x="0" y="0"/>
          <a:chExt cx="0" cy="0"/>
        </a:xfrm>
      </p:grpSpPr>
      <p:sp>
        <p:nvSpPr>
          <p:cNvPr id="44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29477294"/>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Blank copy 24">
    <p:spTree>
      <p:nvGrpSpPr>
        <p:cNvPr id="1" name=""/>
        <p:cNvGrpSpPr/>
        <p:nvPr/>
      </p:nvGrpSpPr>
      <p:grpSpPr>
        <a:xfrm>
          <a:off x="0" y="0"/>
          <a:ext cx="0" cy="0"/>
          <a:chOff x="0" y="0"/>
          <a:chExt cx="0" cy="0"/>
        </a:xfrm>
      </p:grpSpPr>
      <p:sp>
        <p:nvSpPr>
          <p:cNvPr id="453"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grpSp>
        <p:nvGrpSpPr>
          <p:cNvPr id="457" name="Group"/>
          <p:cNvGrpSpPr/>
          <p:nvPr/>
        </p:nvGrpSpPr>
        <p:grpSpPr>
          <a:xfrm>
            <a:off x="1633275" y="2184123"/>
            <a:ext cx="7697469" cy="9899561"/>
            <a:chOff x="0" y="0"/>
            <a:chExt cx="7697468" cy="9899559"/>
          </a:xfrm>
        </p:grpSpPr>
        <p:pic>
          <p:nvPicPr>
            <p:cNvPr id="454" name="iPad Air 2 FRONT.png" descr="iPad Air 2 FRONT.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pic>
          <p:nvPicPr>
            <p:cNvPr id="455" name="iPad Air 2 FRONTa.png" descr="iPad Air 2 FRONTa.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sp>
          <p:nvSpPr>
            <p:cNvPr id="456" name="Rectangle"/>
            <p:cNvSpPr/>
            <p:nvPr/>
          </p:nvSpPr>
          <p:spPr>
            <a:xfrm>
              <a:off x="793482" y="889331"/>
              <a:ext cx="6065737" cy="8087321"/>
            </a:xfrm>
            <a:prstGeom prst="rect">
              <a:avLst/>
            </a:prstGeom>
            <a:gradFill flip="none" rotWithShape="1">
              <a:gsLst>
                <a:gs pos="0">
                  <a:srgbClr val="51A7F9"/>
                </a:gs>
                <a:gs pos="100000">
                  <a:srgbClr val="0365C0"/>
                </a:gs>
              </a:gsLst>
              <a:lin ang="5400000" scaled="0"/>
            </a:gradFill>
            <a:ln w="25400" cap="flat">
              <a:solidFill>
                <a:srgbClr val="404C55"/>
              </a:solidFill>
              <a:prstDash val="solid"/>
              <a:round/>
            </a:ln>
            <a:effectLst/>
          </p:spPr>
          <p:txBody>
            <a:bodyPr wrap="square" lIns="71437" tIns="71437" rIns="71437" bIns="71437" numCol="1" anchor="ctr">
              <a:noAutofit/>
            </a:bodyPr>
            <a:lstStyle/>
            <a:p>
              <a:pPr algn="ctr" defTabSz="584200">
                <a:lnSpc>
                  <a:spcPct val="100000"/>
                </a:lnSpc>
                <a:defRPr sz="3200" cap="none" spc="0">
                  <a:solidFill>
                    <a:srgbClr val="FFFFFF"/>
                  </a:solidFill>
                  <a:latin typeface="Helvetica Light"/>
                  <a:ea typeface="Helvetica Light"/>
                  <a:cs typeface="Helvetica Light"/>
                  <a:sym typeface="Helvetica Light"/>
                </a:defRPr>
              </a:pPr>
              <a:endParaRPr dirty="0"/>
            </a:p>
          </p:txBody>
        </p:sp>
      </p:grpSp>
      <p:sp>
        <p:nvSpPr>
          <p:cNvPr id="458" name="Image"/>
          <p:cNvSpPr>
            <a:spLocks noGrp="1"/>
          </p:cNvSpPr>
          <p:nvPr>
            <p:ph type="pic" sz="quarter" idx="13"/>
          </p:nvPr>
        </p:nvSpPr>
        <p:spPr>
          <a:xfrm>
            <a:off x="2449141" y="3073455"/>
            <a:ext cx="6065737" cy="8087321"/>
          </a:xfrm>
          <a:prstGeom prst="rect">
            <a:avLst/>
          </a:prstGeom>
          <a:ln w="38100">
            <a:solidFill>
              <a:srgbClr val="000000"/>
            </a:solidFill>
          </a:ln>
        </p:spPr>
        <p:txBody>
          <a:bodyPr lIns="91439" tIns="45719" rIns="91439" bIns="45719" anchor="t">
            <a:noAutofit/>
          </a:bodyPr>
          <a:lstStyle/>
          <a:p>
            <a:endParaRPr dirty="0"/>
          </a:p>
        </p:txBody>
      </p:sp>
      <p:sp>
        <p:nvSpPr>
          <p:cNvPr id="45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9810392"/>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Blank copy 47">
    <p:spTree>
      <p:nvGrpSpPr>
        <p:cNvPr id="1" name=""/>
        <p:cNvGrpSpPr/>
        <p:nvPr/>
      </p:nvGrpSpPr>
      <p:grpSpPr>
        <a:xfrm>
          <a:off x="0" y="0"/>
          <a:ext cx="0" cy="0"/>
          <a:chOff x="0" y="0"/>
          <a:chExt cx="0" cy="0"/>
        </a:xfrm>
      </p:grpSpPr>
      <p:sp>
        <p:nvSpPr>
          <p:cNvPr id="46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37360864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Blank copy 25">
    <p:spTree>
      <p:nvGrpSpPr>
        <p:cNvPr id="1" name=""/>
        <p:cNvGrpSpPr/>
        <p:nvPr/>
      </p:nvGrpSpPr>
      <p:grpSpPr>
        <a:xfrm>
          <a:off x="0" y="0"/>
          <a:ext cx="0" cy="0"/>
          <a:chOff x="0" y="0"/>
          <a:chExt cx="0" cy="0"/>
        </a:xfrm>
      </p:grpSpPr>
      <p:sp>
        <p:nvSpPr>
          <p:cNvPr id="473"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grpSp>
        <p:nvGrpSpPr>
          <p:cNvPr id="477" name="Group"/>
          <p:cNvGrpSpPr/>
          <p:nvPr/>
        </p:nvGrpSpPr>
        <p:grpSpPr>
          <a:xfrm>
            <a:off x="15612217" y="2638674"/>
            <a:ext cx="7039643" cy="9053542"/>
            <a:chOff x="0" y="0"/>
            <a:chExt cx="7039641" cy="9053540"/>
          </a:xfrm>
        </p:grpSpPr>
        <p:pic>
          <p:nvPicPr>
            <p:cNvPr id="474" name="iPad Air 2 FRONT.png" descr="iPad Air 2 FRONT.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7039642" cy="9053541"/>
            </a:xfrm>
            <a:prstGeom prst="rect">
              <a:avLst/>
            </a:prstGeom>
            <a:ln w="12700" cap="flat">
              <a:noFill/>
              <a:miter lim="400000"/>
            </a:ln>
            <a:effectLst/>
          </p:spPr>
        </p:pic>
        <p:pic>
          <p:nvPicPr>
            <p:cNvPr id="475" name="iPad Air 2 FRONTa.png" descr="iPad Air 2 FRONTa.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7039642" cy="9053541"/>
            </a:xfrm>
            <a:prstGeom prst="rect">
              <a:avLst/>
            </a:prstGeom>
            <a:ln w="12700" cap="flat">
              <a:noFill/>
              <a:miter lim="400000"/>
            </a:ln>
            <a:effectLst/>
          </p:spPr>
        </p:pic>
        <p:sp>
          <p:nvSpPr>
            <p:cNvPr id="476" name="Rectangle"/>
            <p:cNvSpPr/>
            <p:nvPr/>
          </p:nvSpPr>
          <p:spPr>
            <a:xfrm>
              <a:off x="725671" y="813329"/>
              <a:ext cx="5547358" cy="7396176"/>
            </a:xfrm>
            <a:prstGeom prst="rect">
              <a:avLst/>
            </a:prstGeom>
            <a:gradFill flip="none" rotWithShape="1">
              <a:gsLst>
                <a:gs pos="0">
                  <a:srgbClr val="51A7F9"/>
                </a:gs>
                <a:gs pos="100000">
                  <a:srgbClr val="0365C0"/>
                </a:gs>
              </a:gsLst>
              <a:lin ang="5400000" scaled="0"/>
            </a:gradFill>
            <a:ln w="25400" cap="flat">
              <a:solidFill>
                <a:srgbClr val="404C55"/>
              </a:solidFill>
              <a:prstDash val="solid"/>
              <a:round/>
            </a:ln>
            <a:effectLst/>
          </p:spPr>
          <p:txBody>
            <a:bodyPr wrap="square" lIns="71437" tIns="71437" rIns="71437" bIns="71437" numCol="1" anchor="ctr">
              <a:noAutofit/>
            </a:bodyPr>
            <a:lstStyle/>
            <a:p>
              <a:pPr algn="ctr" defTabSz="584200">
                <a:lnSpc>
                  <a:spcPct val="100000"/>
                </a:lnSpc>
                <a:defRPr sz="3200" cap="none" spc="0">
                  <a:solidFill>
                    <a:srgbClr val="FFFFFF"/>
                  </a:solidFill>
                  <a:latin typeface="Helvetica Light"/>
                  <a:ea typeface="Helvetica Light"/>
                  <a:cs typeface="Helvetica Light"/>
                  <a:sym typeface="Helvetica Light"/>
                </a:defRPr>
              </a:pPr>
              <a:endParaRPr dirty="0"/>
            </a:p>
          </p:txBody>
        </p:sp>
      </p:grpSp>
      <p:sp>
        <p:nvSpPr>
          <p:cNvPr id="478" name="Image"/>
          <p:cNvSpPr>
            <a:spLocks noGrp="1"/>
          </p:cNvSpPr>
          <p:nvPr>
            <p:ph type="pic" sz="quarter" idx="13"/>
          </p:nvPr>
        </p:nvSpPr>
        <p:spPr>
          <a:xfrm>
            <a:off x="19585009" y="3452003"/>
            <a:ext cx="2320708" cy="7396176"/>
          </a:xfrm>
          <a:prstGeom prst="rect">
            <a:avLst/>
          </a:prstGeom>
          <a:ln w="38100">
            <a:solidFill>
              <a:srgbClr val="000000"/>
            </a:solidFill>
          </a:ln>
        </p:spPr>
        <p:txBody>
          <a:bodyPr lIns="91439" tIns="45719" rIns="91439" bIns="45719" anchor="t">
            <a:noAutofit/>
          </a:bodyPr>
          <a:lstStyle/>
          <a:p>
            <a:endParaRPr dirty="0"/>
          </a:p>
        </p:txBody>
      </p:sp>
      <p:grpSp>
        <p:nvGrpSpPr>
          <p:cNvPr id="482" name="Group"/>
          <p:cNvGrpSpPr/>
          <p:nvPr/>
        </p:nvGrpSpPr>
        <p:grpSpPr>
          <a:xfrm>
            <a:off x="12260730" y="2050565"/>
            <a:ext cx="7697470" cy="9899560"/>
            <a:chOff x="0" y="0"/>
            <a:chExt cx="7697468" cy="9899559"/>
          </a:xfrm>
        </p:grpSpPr>
        <p:pic>
          <p:nvPicPr>
            <p:cNvPr id="479" name="iPad Air 2 FRONT.png" descr="iPad Air 2 FRONT.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pic>
          <p:nvPicPr>
            <p:cNvPr id="480" name="iPad Air 2 FRONTa.png" descr="iPad Air 2 FRONTa.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sp>
          <p:nvSpPr>
            <p:cNvPr id="481" name="Rectangle"/>
            <p:cNvSpPr/>
            <p:nvPr/>
          </p:nvSpPr>
          <p:spPr>
            <a:xfrm>
              <a:off x="793482" y="889331"/>
              <a:ext cx="6065737" cy="8087321"/>
            </a:xfrm>
            <a:prstGeom prst="rect">
              <a:avLst/>
            </a:prstGeom>
            <a:gradFill flip="none" rotWithShape="1">
              <a:gsLst>
                <a:gs pos="0">
                  <a:srgbClr val="51A7F9"/>
                </a:gs>
                <a:gs pos="100000">
                  <a:srgbClr val="0365C0"/>
                </a:gs>
              </a:gsLst>
              <a:lin ang="5400000" scaled="0"/>
            </a:gradFill>
            <a:ln w="25400" cap="flat">
              <a:solidFill>
                <a:srgbClr val="404C55"/>
              </a:solidFill>
              <a:prstDash val="solid"/>
              <a:round/>
            </a:ln>
            <a:effectLst/>
          </p:spPr>
          <p:txBody>
            <a:bodyPr wrap="square" lIns="71437" tIns="71437" rIns="71437" bIns="71437" numCol="1" anchor="ctr">
              <a:noAutofit/>
            </a:bodyPr>
            <a:lstStyle/>
            <a:p>
              <a:pPr algn="ctr" defTabSz="584200">
                <a:lnSpc>
                  <a:spcPct val="100000"/>
                </a:lnSpc>
                <a:defRPr sz="3200" cap="none" spc="0">
                  <a:solidFill>
                    <a:srgbClr val="FFFFFF"/>
                  </a:solidFill>
                  <a:latin typeface="Helvetica Light"/>
                  <a:ea typeface="Helvetica Light"/>
                  <a:cs typeface="Helvetica Light"/>
                  <a:sym typeface="Helvetica Light"/>
                </a:defRPr>
              </a:pPr>
              <a:endParaRPr dirty="0"/>
            </a:p>
          </p:txBody>
        </p:sp>
      </p:grpSp>
      <p:sp>
        <p:nvSpPr>
          <p:cNvPr id="483" name="Image"/>
          <p:cNvSpPr>
            <a:spLocks noGrp="1"/>
          </p:cNvSpPr>
          <p:nvPr>
            <p:ph type="pic" sz="quarter" idx="14"/>
          </p:nvPr>
        </p:nvSpPr>
        <p:spPr>
          <a:xfrm>
            <a:off x="13076597" y="2939896"/>
            <a:ext cx="6065737" cy="8087321"/>
          </a:xfrm>
          <a:prstGeom prst="rect">
            <a:avLst/>
          </a:prstGeom>
          <a:ln w="38100">
            <a:solidFill>
              <a:srgbClr val="000000"/>
            </a:solidFill>
          </a:ln>
        </p:spPr>
        <p:txBody>
          <a:bodyPr lIns="91439" tIns="45719" rIns="91439" bIns="45719" anchor="t">
            <a:noAutofit/>
          </a:bodyPr>
          <a:lstStyle/>
          <a:p>
            <a:endParaRPr dirty="0"/>
          </a:p>
        </p:txBody>
      </p:sp>
      <p:sp>
        <p:nvSpPr>
          <p:cNvPr id="48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93042736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Blank copy 48">
    <p:spTree>
      <p:nvGrpSpPr>
        <p:cNvPr id="1" name=""/>
        <p:cNvGrpSpPr/>
        <p:nvPr/>
      </p:nvGrpSpPr>
      <p:grpSpPr>
        <a:xfrm>
          <a:off x="0" y="0"/>
          <a:ext cx="0" cy="0"/>
          <a:chOff x="0" y="0"/>
          <a:chExt cx="0" cy="0"/>
        </a:xfrm>
      </p:grpSpPr>
      <p:sp>
        <p:nvSpPr>
          <p:cNvPr id="49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237155753"/>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Blank copy 26">
    <p:bg>
      <p:bgPr>
        <a:solidFill>
          <a:srgbClr val="E8E8EA"/>
        </a:solidFill>
        <a:effectLst/>
      </p:bgPr>
    </p:bg>
    <p:spTree>
      <p:nvGrpSpPr>
        <p:cNvPr id="1" name=""/>
        <p:cNvGrpSpPr/>
        <p:nvPr/>
      </p:nvGrpSpPr>
      <p:grpSpPr>
        <a:xfrm>
          <a:off x="0" y="0"/>
          <a:ext cx="0" cy="0"/>
          <a:chOff x="0" y="0"/>
          <a:chExt cx="0" cy="0"/>
        </a:xfrm>
      </p:grpSpPr>
      <p:sp>
        <p:nvSpPr>
          <p:cNvPr id="498" name="Text"/>
          <p:cNvSpPr txBox="1"/>
          <p:nvPr/>
        </p:nvSpPr>
        <p:spPr>
          <a:xfrm>
            <a:off x="23573956" y="303238"/>
            <a:ext cx="627565" cy="419101"/>
          </a:xfrm>
          <a:prstGeom prst="rect">
            <a:avLst/>
          </a:prstGeom>
          <a:ln w="12700">
            <a:miter lim="400000"/>
          </a:ln>
        </p:spPr>
        <p:txBody>
          <a:bodyPr wrap="none" lIns="50800" tIns="50800" rIns="50800" bIns="50800">
            <a:spAutoFit/>
          </a:bodyPr>
          <a:lstStyle/>
          <a:p>
            <a:pPr algn="ctr">
              <a:lnSpc>
                <a:spcPct val="100000"/>
              </a:lnSpc>
              <a:defRPr cap="none" spc="0">
                <a:solidFill>
                  <a:srgbClr val="FFFFFF"/>
                </a:solidFill>
                <a:latin typeface="+mn-lt"/>
                <a:ea typeface="+mn-ea"/>
                <a:cs typeface="+mn-cs"/>
                <a:sym typeface="Lato Bold"/>
              </a:defRPr>
            </a:pPr>
            <a:endParaRPr dirty="0"/>
          </a:p>
        </p:txBody>
      </p:sp>
      <p:grpSp>
        <p:nvGrpSpPr>
          <p:cNvPr id="502" name="Group"/>
          <p:cNvGrpSpPr/>
          <p:nvPr/>
        </p:nvGrpSpPr>
        <p:grpSpPr>
          <a:xfrm>
            <a:off x="10730465" y="2584799"/>
            <a:ext cx="7697470" cy="9899561"/>
            <a:chOff x="0" y="0"/>
            <a:chExt cx="7697468" cy="9899559"/>
          </a:xfrm>
        </p:grpSpPr>
        <p:pic>
          <p:nvPicPr>
            <p:cNvPr id="499" name="iPad Air 2 FRONT.png" descr="iPad Air 2 FRONT.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pic>
          <p:nvPicPr>
            <p:cNvPr id="500" name="iPad Air 2 FRONTa.png" descr="iPad Air 2 FRONTa.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sp>
          <p:nvSpPr>
            <p:cNvPr id="501" name="Rectangle"/>
            <p:cNvSpPr/>
            <p:nvPr/>
          </p:nvSpPr>
          <p:spPr>
            <a:xfrm>
              <a:off x="793482" y="889331"/>
              <a:ext cx="6065737" cy="8087321"/>
            </a:xfrm>
            <a:prstGeom prst="rect">
              <a:avLst/>
            </a:prstGeom>
            <a:gradFill flip="none" rotWithShape="1">
              <a:gsLst>
                <a:gs pos="0">
                  <a:srgbClr val="51A7F9"/>
                </a:gs>
                <a:gs pos="100000">
                  <a:srgbClr val="0365C0"/>
                </a:gs>
              </a:gsLst>
              <a:lin ang="5400000" scaled="0"/>
            </a:gradFill>
            <a:ln w="25400" cap="flat">
              <a:solidFill>
                <a:srgbClr val="404C55"/>
              </a:solidFill>
              <a:prstDash val="solid"/>
              <a:round/>
            </a:ln>
            <a:effectLst/>
          </p:spPr>
          <p:txBody>
            <a:bodyPr wrap="square" lIns="71437" tIns="71437" rIns="71437" bIns="71437" numCol="1" anchor="ctr">
              <a:noAutofit/>
            </a:bodyPr>
            <a:lstStyle/>
            <a:p>
              <a:pPr algn="ctr" defTabSz="584200">
                <a:lnSpc>
                  <a:spcPct val="100000"/>
                </a:lnSpc>
                <a:defRPr sz="3200" cap="none" spc="0">
                  <a:solidFill>
                    <a:srgbClr val="FFFFFF"/>
                  </a:solidFill>
                  <a:latin typeface="Helvetica Light"/>
                  <a:ea typeface="Helvetica Light"/>
                  <a:cs typeface="Helvetica Light"/>
                  <a:sym typeface="Helvetica Light"/>
                </a:defRPr>
              </a:pPr>
              <a:endParaRPr dirty="0"/>
            </a:p>
          </p:txBody>
        </p:sp>
      </p:grpSp>
      <p:sp>
        <p:nvSpPr>
          <p:cNvPr id="503" name="Image"/>
          <p:cNvSpPr>
            <a:spLocks noGrp="1"/>
          </p:cNvSpPr>
          <p:nvPr>
            <p:ph type="pic" sz="quarter" idx="13"/>
          </p:nvPr>
        </p:nvSpPr>
        <p:spPr>
          <a:xfrm>
            <a:off x="13264633" y="3474131"/>
            <a:ext cx="4347436" cy="4762962"/>
          </a:xfrm>
          <a:prstGeom prst="rect">
            <a:avLst/>
          </a:prstGeom>
          <a:ln w="38100">
            <a:solidFill>
              <a:srgbClr val="000000"/>
            </a:solidFill>
          </a:ln>
        </p:spPr>
        <p:txBody>
          <a:bodyPr lIns="91439" tIns="45719" rIns="91439" bIns="45719" anchor="t">
            <a:noAutofit/>
          </a:bodyPr>
          <a:lstStyle/>
          <a:p>
            <a:endParaRPr dirty="0"/>
          </a:p>
        </p:txBody>
      </p:sp>
      <p:grpSp>
        <p:nvGrpSpPr>
          <p:cNvPr id="507" name="Group"/>
          <p:cNvGrpSpPr/>
          <p:nvPr/>
        </p:nvGrpSpPr>
        <p:grpSpPr>
          <a:xfrm>
            <a:off x="5956065" y="1908220"/>
            <a:ext cx="7697470" cy="9899560"/>
            <a:chOff x="0" y="0"/>
            <a:chExt cx="7697468" cy="9899559"/>
          </a:xfrm>
        </p:grpSpPr>
        <p:pic>
          <p:nvPicPr>
            <p:cNvPr id="504" name="iPad Air 2 FRONT.png" descr="iPad Air 2 FRONT.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pic>
          <p:nvPicPr>
            <p:cNvPr id="505" name="iPad Air 2 FRONTa.png" descr="iPad Air 2 FRONTa.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7697469" cy="9899560"/>
            </a:xfrm>
            <a:prstGeom prst="rect">
              <a:avLst/>
            </a:prstGeom>
            <a:ln w="12700" cap="flat">
              <a:noFill/>
              <a:miter lim="400000"/>
            </a:ln>
            <a:effectLst/>
          </p:spPr>
        </p:pic>
        <p:sp>
          <p:nvSpPr>
            <p:cNvPr id="506" name="Rectangle"/>
            <p:cNvSpPr/>
            <p:nvPr/>
          </p:nvSpPr>
          <p:spPr>
            <a:xfrm>
              <a:off x="793482" y="889331"/>
              <a:ext cx="6065737" cy="8087321"/>
            </a:xfrm>
            <a:prstGeom prst="rect">
              <a:avLst/>
            </a:prstGeom>
            <a:gradFill flip="none" rotWithShape="1">
              <a:gsLst>
                <a:gs pos="0">
                  <a:srgbClr val="51A7F9"/>
                </a:gs>
                <a:gs pos="100000">
                  <a:srgbClr val="0365C0"/>
                </a:gs>
              </a:gsLst>
              <a:lin ang="5400000" scaled="0"/>
            </a:gradFill>
            <a:ln w="25400" cap="flat">
              <a:solidFill>
                <a:srgbClr val="404C55"/>
              </a:solidFill>
              <a:prstDash val="solid"/>
              <a:round/>
            </a:ln>
            <a:effectLst/>
          </p:spPr>
          <p:txBody>
            <a:bodyPr wrap="square" lIns="71437" tIns="71437" rIns="71437" bIns="71437" numCol="1" anchor="ctr">
              <a:noAutofit/>
            </a:bodyPr>
            <a:lstStyle/>
            <a:p>
              <a:pPr algn="ctr" defTabSz="584200">
                <a:lnSpc>
                  <a:spcPct val="100000"/>
                </a:lnSpc>
                <a:defRPr sz="3200" cap="none" spc="0">
                  <a:solidFill>
                    <a:srgbClr val="FFFFFF"/>
                  </a:solidFill>
                  <a:latin typeface="Helvetica Light"/>
                  <a:ea typeface="Helvetica Light"/>
                  <a:cs typeface="Helvetica Light"/>
                  <a:sym typeface="Helvetica Light"/>
                </a:defRPr>
              </a:pPr>
              <a:endParaRPr dirty="0"/>
            </a:p>
          </p:txBody>
        </p:sp>
      </p:grpSp>
      <p:sp>
        <p:nvSpPr>
          <p:cNvPr id="508" name="Image"/>
          <p:cNvSpPr>
            <a:spLocks noGrp="1"/>
          </p:cNvSpPr>
          <p:nvPr>
            <p:ph type="pic" sz="quarter" idx="14"/>
          </p:nvPr>
        </p:nvSpPr>
        <p:spPr>
          <a:xfrm>
            <a:off x="6771931" y="2797551"/>
            <a:ext cx="6065738" cy="5429042"/>
          </a:xfrm>
          <a:prstGeom prst="rect">
            <a:avLst/>
          </a:prstGeom>
          <a:ln w="38100">
            <a:solidFill>
              <a:srgbClr val="000000"/>
            </a:solidFill>
          </a:ln>
        </p:spPr>
        <p:txBody>
          <a:bodyPr lIns="91439" tIns="45719" rIns="91439" bIns="45719" anchor="t">
            <a:noAutofit/>
          </a:bodyPr>
          <a:lstStyle/>
          <a:p>
            <a:endParaRPr dirty="0"/>
          </a:p>
        </p:txBody>
      </p:sp>
      <p:sp>
        <p:nvSpPr>
          <p:cNvPr id="509" name="Rectangle"/>
          <p:cNvSpPr/>
          <p:nvPr/>
        </p:nvSpPr>
        <p:spPr>
          <a:xfrm>
            <a:off x="2023" y="8207300"/>
            <a:ext cx="24485511" cy="5520253"/>
          </a:xfrm>
          <a:prstGeom prst="rect">
            <a:avLst/>
          </a:prstGeom>
          <a:solidFill>
            <a:srgbClr val="FFFFFF"/>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5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775787337"/>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Blank copy 49">
    <p:spTree>
      <p:nvGrpSpPr>
        <p:cNvPr id="1" name=""/>
        <p:cNvGrpSpPr/>
        <p:nvPr/>
      </p:nvGrpSpPr>
      <p:grpSpPr>
        <a:xfrm>
          <a:off x="0" y="0"/>
          <a:ext cx="0" cy="0"/>
          <a:chOff x="0" y="0"/>
          <a:chExt cx="0" cy="0"/>
        </a:xfrm>
      </p:grpSpPr>
      <p:sp>
        <p:nvSpPr>
          <p:cNvPr id="51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727270644"/>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1_Blank">
    <p:bg>
      <p:bgPr>
        <a:solidFill>
          <a:srgbClr val="2D2E3B"/>
        </a:solidFill>
        <a:effectLst/>
      </p:bgPr>
    </p:bg>
    <p:spTree>
      <p:nvGrpSpPr>
        <p:cNvPr id="1" name=""/>
        <p:cNvGrpSpPr/>
        <p:nvPr/>
      </p:nvGrpSpPr>
      <p:grpSpPr>
        <a:xfrm>
          <a:off x="0" y="0"/>
          <a:ext cx="0" cy="0"/>
          <a:chOff x="0" y="0"/>
          <a:chExt cx="0" cy="0"/>
        </a:xfrm>
      </p:grpSpPr>
      <p:sp>
        <p:nvSpPr>
          <p:cNvPr id="524" name="Slide Number"/>
          <p:cNvSpPr txBox="1">
            <a:spLocks noGrp="1"/>
          </p:cNvSpPr>
          <p:nvPr>
            <p:ph type="sldNum" sz="quarter" idx="2"/>
          </p:nvPr>
        </p:nvSpPr>
        <p:spPr>
          <a:xfrm>
            <a:off x="11959031" y="13081000"/>
            <a:ext cx="453238" cy="461059"/>
          </a:xfrm>
          <a:prstGeom prst="rect">
            <a:avLst/>
          </a:prstGeom>
        </p:spPr>
        <p:txBody>
          <a:bodyPr/>
          <a:lstStyle>
            <a:lvl1pPr>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94822893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copy 29">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slideLayout" Target="../slideLayouts/slideLayout77.xml"/><Relationship Id="rId47" Type="http://schemas.openxmlformats.org/officeDocument/2006/relationships/slideLayout" Target="../slideLayouts/slideLayout82.xml"/><Relationship Id="rId50" Type="http://schemas.openxmlformats.org/officeDocument/2006/relationships/slideLayout" Target="../slideLayouts/slideLayout85.xml"/><Relationship Id="rId55" Type="http://schemas.openxmlformats.org/officeDocument/2006/relationships/theme" Target="../theme/theme2.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46" Type="http://schemas.openxmlformats.org/officeDocument/2006/relationships/slideLayout" Target="../slideLayouts/slideLayout81.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slideLayout" Target="../slideLayouts/slideLayout76.xml"/><Relationship Id="rId54" Type="http://schemas.openxmlformats.org/officeDocument/2006/relationships/slideLayout" Target="../slideLayouts/slideLayout89.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45" Type="http://schemas.openxmlformats.org/officeDocument/2006/relationships/slideLayout" Target="../slideLayouts/slideLayout80.xml"/><Relationship Id="rId53" Type="http://schemas.openxmlformats.org/officeDocument/2006/relationships/slideLayout" Target="../slideLayouts/slideLayout88.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slideLayout" Target="../slideLayouts/slideLayout84.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slideLayout" Target="../slideLayouts/slideLayout79.xml"/><Relationship Id="rId52" Type="http://schemas.openxmlformats.org/officeDocument/2006/relationships/slideLayout" Target="../slideLayouts/slideLayout87.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slideLayout" Target="../slideLayouts/slideLayout78.xml"/><Relationship Id="rId48" Type="http://schemas.openxmlformats.org/officeDocument/2006/relationships/slideLayout" Target="../slideLayouts/slideLayout83.xml"/><Relationship Id="rId8" Type="http://schemas.openxmlformats.org/officeDocument/2006/relationships/slideLayout" Target="../slideLayouts/slideLayout43.xml"/><Relationship Id="rId51" Type="http://schemas.openxmlformats.org/officeDocument/2006/relationships/slideLayout" Target="../slideLayouts/slideLayout86.xml"/><Relationship Id="rId3"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nvGrpSpPr>
          <p:cNvPr id="6" name="Group"/>
          <p:cNvGrpSpPr/>
          <p:nvPr/>
        </p:nvGrpSpPr>
        <p:grpSpPr>
          <a:xfrm>
            <a:off x="453704" y="356765"/>
            <a:ext cx="366639" cy="303206"/>
            <a:chOff x="0" y="0"/>
            <a:chExt cx="366637" cy="303205"/>
          </a:xfrm>
        </p:grpSpPr>
        <p:sp>
          <p:nvSpPr>
            <p:cNvPr id="3" name="Rectangle"/>
            <p:cNvSpPr/>
            <p:nvPr/>
          </p:nvSpPr>
          <p:spPr>
            <a:xfrm>
              <a:off x="0" y="0"/>
              <a:ext cx="366638" cy="49049"/>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4" name="Rectangle"/>
            <p:cNvSpPr/>
            <p:nvPr/>
          </p:nvSpPr>
          <p:spPr>
            <a:xfrm>
              <a:off x="0" y="127078"/>
              <a:ext cx="366638" cy="49049"/>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5" name="Rectangle"/>
            <p:cNvSpPr/>
            <p:nvPr/>
          </p:nvSpPr>
          <p:spPr>
            <a:xfrm>
              <a:off x="0" y="254156"/>
              <a:ext cx="366638" cy="49050"/>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sp>
        <p:nvSpPr>
          <p:cNvPr id="7" name="Line"/>
          <p:cNvSpPr/>
          <p:nvPr/>
        </p:nvSpPr>
        <p:spPr>
          <a:xfrm flipV="1">
            <a:off x="1154651" y="215377"/>
            <a:ext cx="1" cy="585982"/>
          </a:xfrm>
          <a:prstGeom prst="line">
            <a:avLst/>
          </a:prstGeom>
          <a:ln w="25400">
            <a:solidFill>
              <a:srgbClr val="D5D5D5"/>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8" name="Presentation Title"/>
          <p:cNvSpPr txBox="1"/>
          <p:nvPr/>
        </p:nvSpPr>
        <p:spPr>
          <a:xfrm>
            <a:off x="1488960" y="298817"/>
            <a:ext cx="2211897" cy="419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30000"/>
              </a:lnSpc>
              <a:defRPr cap="none" spc="0">
                <a:solidFill>
                  <a:srgbClr val="5E5E5E"/>
                </a:solidFill>
                <a:latin typeface="Lato Regular"/>
                <a:ea typeface="Lato Regular"/>
                <a:cs typeface="Lato Regular"/>
                <a:sym typeface="Lato Regular"/>
              </a:defRPr>
            </a:lvl1pPr>
          </a:lstStyle>
          <a:p>
            <a:r>
              <a:rPr dirty="0"/>
              <a:t>Presentation Title</a:t>
            </a:r>
          </a:p>
        </p:txBody>
      </p:sp>
      <p:sp>
        <p:nvSpPr>
          <p:cNvPr id="9" name="Slide Number"/>
          <p:cNvSpPr txBox="1">
            <a:spLocks noGrp="1"/>
          </p:cNvSpPr>
          <p:nvPr>
            <p:ph type="sldNum" sz="quarter" idx="2"/>
          </p:nvPr>
        </p:nvSpPr>
        <p:spPr>
          <a:xfrm>
            <a:off x="23675902" y="303238"/>
            <a:ext cx="423673" cy="419101"/>
          </a:xfrm>
          <a:prstGeom prst="rect">
            <a:avLst/>
          </a:prstGeom>
          <a:ln w="12700">
            <a:miter lim="400000"/>
          </a:ln>
        </p:spPr>
        <p:txBody>
          <a:bodyPr wrap="none" lIns="50800" tIns="50800" rIns="50800" bIns="50800">
            <a:spAutoFit/>
          </a:bodyPr>
          <a:lstStyle>
            <a:lvl1pPr algn="ctr">
              <a:lnSpc>
                <a:spcPct val="100000"/>
              </a:lnSpc>
              <a:defRPr cap="none" spc="0">
                <a:solidFill>
                  <a:srgbClr val="FFFFFF"/>
                </a:solidFill>
                <a:latin typeface="+mn-lt"/>
                <a:ea typeface="+mn-ea"/>
                <a:cs typeface="+mn-cs"/>
                <a:sym typeface="Lato Bold"/>
              </a:defRPr>
            </a:lvl1pPr>
          </a:lstStyle>
          <a:p>
            <a:fld id="{86CB4B4D-7CA3-9044-876B-883B54F8677D}" type="slidenum">
              <a:t>‹#›</a:t>
            </a:fld>
            <a:endParaRPr dirty="0"/>
          </a:p>
        </p:txBody>
      </p:sp>
      <p:sp>
        <p:nvSpPr>
          <p:cNvPr id="10"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11"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3" r:id="rId20"/>
    <p:sldLayoutId id="2147483675" r:id="rId21"/>
    <p:sldLayoutId id="2147483677" r:id="rId22"/>
    <p:sldLayoutId id="2147483679" r:id="rId23"/>
    <p:sldLayoutId id="2147483681" r:id="rId24"/>
    <p:sldLayoutId id="2147483683" r:id="rId25"/>
    <p:sldLayoutId id="2147483685" r:id="rId26"/>
    <p:sldLayoutId id="2147483687" r:id="rId27"/>
    <p:sldLayoutId id="2147483689" r:id="rId28"/>
    <p:sldLayoutId id="2147483691" r:id="rId29"/>
    <p:sldLayoutId id="2147483693" r:id="rId30"/>
    <p:sldLayoutId id="2147483695" r:id="rId31"/>
    <p:sldLayoutId id="2147483697" r:id="rId32"/>
    <p:sldLayoutId id="2147483698" r:id="rId33"/>
    <p:sldLayoutId id="2147483699" r:id="rId34"/>
    <p:sldLayoutId id="2147483701" r:id="rId35"/>
  </p:sldLayoutIdLst>
  <p:transition spd="med"/>
  <p:txStyles>
    <p:titleStyle>
      <a:lvl1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1pPr>
      <a:lvl2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2pPr>
      <a:lvl3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3pPr>
      <a:lvl4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4pPr>
      <a:lvl5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5pPr>
      <a:lvl6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6pPr>
      <a:lvl7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7pPr>
      <a:lvl8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8pPr>
      <a:lvl9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1pPr>
      <a:lvl2pPr marL="0" marR="0" indent="2286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2pPr>
      <a:lvl3pPr marL="0" marR="0" indent="4572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3pPr>
      <a:lvl4pPr marL="0" marR="0" indent="6858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4pPr>
      <a:lvl5pPr marL="0" marR="0" indent="9144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5pPr>
      <a:lvl6pPr marL="0" marR="0" indent="11430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6pPr>
      <a:lvl7pPr marL="0" marR="0" indent="13716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7pPr>
      <a:lvl8pPr marL="0" marR="0" indent="16002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8pPr>
      <a:lvl9pPr marL="0" marR="0" indent="18288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nvGrpSpPr>
          <p:cNvPr id="6" name="Group"/>
          <p:cNvGrpSpPr/>
          <p:nvPr/>
        </p:nvGrpSpPr>
        <p:grpSpPr>
          <a:xfrm>
            <a:off x="453704" y="356765"/>
            <a:ext cx="366639" cy="303206"/>
            <a:chOff x="0" y="0"/>
            <a:chExt cx="366637" cy="303205"/>
          </a:xfrm>
        </p:grpSpPr>
        <p:sp>
          <p:nvSpPr>
            <p:cNvPr id="3" name="Rectangle"/>
            <p:cNvSpPr/>
            <p:nvPr/>
          </p:nvSpPr>
          <p:spPr>
            <a:xfrm>
              <a:off x="0" y="0"/>
              <a:ext cx="366638" cy="49049"/>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4" name="Rectangle"/>
            <p:cNvSpPr/>
            <p:nvPr/>
          </p:nvSpPr>
          <p:spPr>
            <a:xfrm>
              <a:off x="0" y="127078"/>
              <a:ext cx="366638" cy="49049"/>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5" name="Rectangle"/>
            <p:cNvSpPr/>
            <p:nvPr/>
          </p:nvSpPr>
          <p:spPr>
            <a:xfrm>
              <a:off x="0" y="254156"/>
              <a:ext cx="366638" cy="49050"/>
            </a:xfrm>
            <a:prstGeom prst="rect">
              <a:avLst/>
            </a:prstGeom>
            <a:solidFill>
              <a:srgbClr val="D5D5D5"/>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sp>
        <p:nvSpPr>
          <p:cNvPr id="7" name="Line"/>
          <p:cNvSpPr/>
          <p:nvPr/>
        </p:nvSpPr>
        <p:spPr>
          <a:xfrm flipV="1">
            <a:off x="1154651" y="215377"/>
            <a:ext cx="1" cy="585982"/>
          </a:xfrm>
          <a:prstGeom prst="line">
            <a:avLst/>
          </a:prstGeom>
          <a:ln w="25400">
            <a:solidFill>
              <a:srgbClr val="D5D5D5"/>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8" name="Presentation Title"/>
          <p:cNvSpPr txBox="1"/>
          <p:nvPr/>
        </p:nvSpPr>
        <p:spPr>
          <a:xfrm>
            <a:off x="1488960" y="298817"/>
            <a:ext cx="2211897" cy="4191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130000"/>
              </a:lnSpc>
              <a:defRPr cap="none" spc="0">
                <a:solidFill>
                  <a:srgbClr val="5E5E5E"/>
                </a:solidFill>
                <a:latin typeface="Lato Regular"/>
                <a:ea typeface="Lato Regular"/>
                <a:cs typeface="Lato Regular"/>
                <a:sym typeface="Lato Regular"/>
              </a:defRPr>
            </a:lvl1pPr>
          </a:lstStyle>
          <a:p>
            <a:r>
              <a:rPr dirty="0"/>
              <a:t>Presentation Title</a:t>
            </a:r>
          </a:p>
        </p:txBody>
      </p:sp>
      <p:sp>
        <p:nvSpPr>
          <p:cNvPr id="9" name="Slide Number"/>
          <p:cNvSpPr txBox="1">
            <a:spLocks noGrp="1"/>
          </p:cNvSpPr>
          <p:nvPr>
            <p:ph type="sldNum" sz="quarter" idx="2"/>
          </p:nvPr>
        </p:nvSpPr>
        <p:spPr>
          <a:xfrm>
            <a:off x="23675902" y="303238"/>
            <a:ext cx="423673" cy="419101"/>
          </a:xfrm>
          <a:prstGeom prst="rect">
            <a:avLst/>
          </a:prstGeom>
          <a:ln w="12700">
            <a:miter lim="400000"/>
          </a:ln>
        </p:spPr>
        <p:txBody>
          <a:bodyPr wrap="none" lIns="50800" tIns="50800" rIns="50800" bIns="50800">
            <a:spAutoFit/>
          </a:bodyPr>
          <a:lstStyle>
            <a:lvl1pPr algn="ctr">
              <a:lnSpc>
                <a:spcPct val="100000"/>
              </a:lnSpc>
              <a:defRPr cap="none" spc="0">
                <a:solidFill>
                  <a:srgbClr val="FFFFFF"/>
                </a:solidFill>
                <a:latin typeface="+mn-lt"/>
                <a:ea typeface="+mn-ea"/>
                <a:cs typeface="+mn-cs"/>
                <a:sym typeface="Lato Bold"/>
              </a:defRPr>
            </a:lvl1pPr>
          </a:lstStyle>
          <a:p>
            <a:fld id="{86CB4B4D-7CA3-9044-876B-883B54F8677D}" type="slidenum">
              <a:t>‹#›</a:t>
            </a:fld>
            <a:endParaRPr dirty="0"/>
          </a:p>
        </p:txBody>
      </p:sp>
      <p:sp>
        <p:nvSpPr>
          <p:cNvPr id="10"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11"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58299432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 id="2147483744" r:id="rId42"/>
    <p:sldLayoutId id="2147483745" r:id="rId43"/>
    <p:sldLayoutId id="2147483746" r:id="rId44"/>
    <p:sldLayoutId id="2147483747" r:id="rId45"/>
    <p:sldLayoutId id="2147483748" r:id="rId46"/>
    <p:sldLayoutId id="2147483749" r:id="rId47"/>
    <p:sldLayoutId id="2147483750" r:id="rId48"/>
    <p:sldLayoutId id="2147483751" r:id="rId49"/>
    <p:sldLayoutId id="2147483752" r:id="rId50"/>
    <p:sldLayoutId id="2147483753" r:id="rId51"/>
    <p:sldLayoutId id="2147483754" r:id="rId52"/>
    <p:sldLayoutId id="2147483755" r:id="rId53"/>
    <p:sldLayoutId id="2147483756" r:id="rId54"/>
  </p:sldLayoutIdLst>
  <p:transition spd="med"/>
  <p:txStyles>
    <p:titleStyle>
      <a:lvl1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1pPr>
      <a:lvl2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2pPr>
      <a:lvl3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3pPr>
      <a:lvl4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4pPr>
      <a:lvl5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5pPr>
      <a:lvl6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6pPr>
      <a:lvl7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7pPr>
      <a:lvl8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8pPr>
      <a:lvl9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1pPr>
      <a:lvl2pPr marL="0" marR="0" indent="2286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2pPr>
      <a:lvl3pPr marL="0" marR="0" indent="4572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3pPr>
      <a:lvl4pPr marL="0" marR="0" indent="6858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4pPr>
      <a:lvl5pPr marL="0" marR="0" indent="9144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5pPr>
      <a:lvl6pPr marL="0" marR="0" indent="11430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6pPr>
      <a:lvl7pPr marL="0" marR="0" indent="13716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7pPr>
      <a:lvl8pPr marL="0" marR="0" indent="16002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8pPr>
      <a:lvl9pPr marL="0" marR="0" indent="18288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1.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ideo" Target="https://www.youtube.com/embed/e8HeEOFxbr0"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xmlns="" id="{372AE00D-3E47-42C0-9376-E4532B456D7F}"/>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a:fillRect/>
          </a:stretch>
        </p:blipFill>
        <p:spPr>
          <a:xfrm>
            <a:off x="-1" y="-422554"/>
            <a:ext cx="25135206" cy="14138554"/>
          </a:xfrm>
          <a:solidFill>
            <a:schemeClr val="bg2">
              <a:lumMod val="90000"/>
            </a:schemeClr>
          </a:solidFill>
        </p:spPr>
      </p:pic>
      <p:sp>
        <p:nvSpPr>
          <p:cNvPr id="534" name="CORE SLIDES"/>
          <p:cNvSpPr txBox="1"/>
          <p:nvPr/>
        </p:nvSpPr>
        <p:spPr>
          <a:xfrm>
            <a:off x="7496937" y="5082022"/>
            <a:ext cx="102657" cy="194925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00000"/>
              </a:lnSpc>
              <a:defRPr sz="12000" cap="none" spc="0">
                <a:latin typeface="+mj-lt"/>
                <a:ea typeface="+mj-ea"/>
                <a:cs typeface="+mj-cs"/>
                <a:sym typeface="Lato Light"/>
              </a:defRPr>
            </a:pPr>
            <a:endParaRPr dirty="0"/>
          </a:p>
        </p:txBody>
      </p:sp>
      <p:sp>
        <p:nvSpPr>
          <p:cNvPr id="535" name="PRESENTATION TEMPLATE"/>
          <p:cNvSpPr txBox="1"/>
          <p:nvPr/>
        </p:nvSpPr>
        <p:spPr>
          <a:xfrm>
            <a:off x="11192939" y="5308632"/>
            <a:ext cx="7291469" cy="265098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ctr"/>
          </a:lstStyle>
          <a:p>
            <a:r>
              <a:rPr lang="en-US" sz="4600" b="1" dirty="0">
                <a:latin typeface="+mj-lt"/>
              </a:rPr>
              <a:t>Fall Zone </a:t>
            </a:r>
          </a:p>
          <a:p>
            <a:r>
              <a:rPr lang="en-US" sz="4600" b="1" dirty="0">
                <a:latin typeface="+mj-lt"/>
              </a:rPr>
              <a:t>Meeting - </a:t>
            </a:r>
          </a:p>
          <a:p>
            <a:r>
              <a:rPr lang="en-US" sz="4600" b="1" dirty="0">
                <a:latin typeface="+mj-lt"/>
              </a:rPr>
              <a:t>AMCTO Update</a:t>
            </a:r>
            <a:endParaRPr sz="4600" b="1" dirty="0">
              <a:latin typeface="+mj-lt"/>
            </a:endParaRPr>
          </a:p>
        </p:txBody>
      </p:sp>
      <p:pic>
        <p:nvPicPr>
          <p:cNvPr id="16" name="Picture 15">
            <a:extLst>
              <a:ext uri="{FF2B5EF4-FFF2-40B4-BE49-F238E27FC236}">
                <a16:creationId xmlns:a16="http://schemas.microsoft.com/office/drawing/2014/main" xmlns="" id="{CD781D28-8A48-4E17-A1F8-AA9B1FB5E2F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98276" y="0"/>
            <a:ext cx="7234341" cy="1949253"/>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Circle"/>
          <p:cNvSpPr/>
          <p:nvPr/>
        </p:nvSpPr>
        <p:spPr>
          <a:xfrm>
            <a:off x="2089000" y="6085716"/>
            <a:ext cx="1798283" cy="1798283"/>
          </a:xfrm>
          <a:prstGeom prst="ellipse">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04" name="Circle"/>
          <p:cNvSpPr/>
          <p:nvPr/>
        </p:nvSpPr>
        <p:spPr>
          <a:xfrm>
            <a:off x="2089000" y="9623311"/>
            <a:ext cx="1798283" cy="1798284"/>
          </a:xfrm>
          <a:prstGeom prst="ellipse">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05" name="Circle"/>
          <p:cNvSpPr/>
          <p:nvPr/>
        </p:nvSpPr>
        <p:spPr>
          <a:xfrm>
            <a:off x="12858165" y="6058416"/>
            <a:ext cx="1798284" cy="1798284"/>
          </a:xfrm>
          <a:prstGeom prst="ellipse">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06" name="Circle"/>
          <p:cNvSpPr/>
          <p:nvPr/>
        </p:nvSpPr>
        <p:spPr>
          <a:xfrm>
            <a:off x="12858165" y="9596012"/>
            <a:ext cx="1798284" cy="1798284"/>
          </a:xfrm>
          <a:prstGeom prst="ellipse">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dirty="0"/>
          </a:p>
        </p:txBody>
      </p:sp>
      <p:sp>
        <p:nvSpPr>
          <p:cNvPr id="709" name="SOCIALIZE YOUR PRODUCT"/>
          <p:cNvSpPr txBox="1"/>
          <p:nvPr/>
        </p:nvSpPr>
        <p:spPr>
          <a:xfrm>
            <a:off x="4153200" y="6006667"/>
            <a:ext cx="72898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AMCTO Post Election Survey</a:t>
            </a:r>
            <a:endParaRPr dirty="0"/>
          </a:p>
        </p:txBody>
      </p:sp>
      <p:sp>
        <p:nvSpPr>
          <p:cNvPr id="710" name="Nullam quis risus eget urna mollis ornare vel eu leo. Etiam porta sem malesuada magna mollis euismod. Donec id elit non mi porta gravida at eget metus. Morbi leo risus."/>
          <p:cNvSpPr txBox="1"/>
          <p:nvPr/>
        </p:nvSpPr>
        <p:spPr>
          <a:xfrm>
            <a:off x="4153200" y="6660309"/>
            <a:ext cx="7587696" cy="136293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 typeface="Arial" panose="020B0604020202020204" pitchFamily="34" charset="0"/>
              <a:buChar char="•"/>
            </a:pPr>
            <a:r>
              <a:rPr lang="en-US" dirty="0"/>
              <a:t>Deeper analysis </a:t>
            </a:r>
            <a:r>
              <a:rPr lang="en-US" dirty="0" smtClean="0"/>
              <a:t>ensures AMCTO </a:t>
            </a:r>
            <a:r>
              <a:rPr lang="en-US" dirty="0"/>
              <a:t>submission is data driven.</a:t>
            </a:r>
          </a:p>
          <a:p>
            <a:pPr marL="342900" indent="-342900">
              <a:buFont typeface="Arial" panose="020B0604020202020204" pitchFamily="34" charset="0"/>
              <a:buChar char="•"/>
            </a:pPr>
            <a:r>
              <a:rPr lang="en-US" dirty="0"/>
              <a:t>In </a:t>
            </a:r>
            <a:r>
              <a:rPr lang="en-US" dirty="0" smtClean="0"/>
              <a:t>September, </a:t>
            </a:r>
            <a:r>
              <a:rPr lang="en-US" dirty="0"/>
              <a:t>members received a summary of the </a:t>
            </a:r>
            <a:r>
              <a:rPr lang="en-US" dirty="0" smtClean="0"/>
              <a:t>post-election survey </a:t>
            </a:r>
            <a:r>
              <a:rPr lang="en-US" dirty="0"/>
              <a:t>findings </a:t>
            </a:r>
            <a:r>
              <a:rPr lang="en-US" dirty="0" smtClean="0"/>
              <a:t>and </a:t>
            </a:r>
            <a:r>
              <a:rPr lang="en-US" dirty="0"/>
              <a:t>access to a cleaned dataset. </a:t>
            </a:r>
          </a:p>
        </p:txBody>
      </p:sp>
      <p:sp>
        <p:nvSpPr>
          <p:cNvPr id="711" name="MAKE YOUR PRODUCT STAY ON TOP"/>
          <p:cNvSpPr txBox="1"/>
          <p:nvPr/>
        </p:nvSpPr>
        <p:spPr>
          <a:xfrm>
            <a:off x="4153200" y="9547801"/>
            <a:ext cx="7289801" cy="4903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MEA Advisory Groups</a:t>
            </a:r>
            <a:endParaRPr dirty="0"/>
          </a:p>
        </p:txBody>
      </p:sp>
      <p:sp>
        <p:nvSpPr>
          <p:cNvPr id="712" name="Nullam quis risus eget urna mollis ornare vel eu leo. Etiam porta sem malesuada magna mollis euismod. Donec id elit non mi porta gravida at eget metus. Morbi leo risus."/>
          <p:cNvSpPr txBox="1"/>
          <p:nvPr/>
        </p:nvSpPr>
        <p:spPr>
          <a:xfrm>
            <a:off x="4153200" y="10201443"/>
            <a:ext cx="7289801" cy="17830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 typeface="Arial" panose="020B0604020202020204" pitchFamily="34" charset="0"/>
              <a:buChar char="•"/>
            </a:pPr>
            <a:r>
              <a:rPr lang="en-US" dirty="0"/>
              <a:t>MEA Advisory Group is reviewing policy and technical </a:t>
            </a:r>
            <a:r>
              <a:rPr lang="en-US" dirty="0" smtClean="0"/>
              <a:t>amendments.</a:t>
            </a:r>
            <a:endParaRPr lang="en-US" dirty="0"/>
          </a:p>
          <a:p>
            <a:pPr marL="342900" indent="-342900">
              <a:buFont typeface="Arial" panose="020B0604020202020204" pitchFamily="34" charset="0"/>
              <a:buChar char="•"/>
            </a:pPr>
            <a:r>
              <a:rPr lang="en-US" dirty="0" smtClean="0"/>
              <a:t>Stephen </a:t>
            </a:r>
            <a:r>
              <a:rPr lang="en-US" dirty="0"/>
              <a:t>O’Brien – Guelph City </a:t>
            </a:r>
            <a:r>
              <a:rPr lang="en-US" dirty="0" smtClean="0"/>
              <a:t>Clerk is the Chair.</a:t>
            </a:r>
            <a:endParaRPr lang="en-US" dirty="0"/>
          </a:p>
          <a:p>
            <a:pPr marL="342900" indent="-342900">
              <a:buFont typeface="Arial" panose="020B0604020202020204" pitchFamily="34" charset="0"/>
              <a:buChar char="•"/>
            </a:pPr>
            <a:r>
              <a:rPr lang="en-US" dirty="0"/>
              <a:t>More detailed survey work forthcoming.</a:t>
            </a:r>
            <a:endParaRPr dirty="0"/>
          </a:p>
        </p:txBody>
      </p:sp>
      <p:sp>
        <p:nvSpPr>
          <p:cNvPr id="713" name="Line"/>
          <p:cNvSpPr/>
          <p:nvPr/>
        </p:nvSpPr>
        <p:spPr>
          <a:xfrm>
            <a:off x="4153200" y="8726355"/>
            <a:ext cx="2278085"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14" name="If You Want to Sell Something, We'll Help."/>
          <p:cNvSpPr txBox="1"/>
          <p:nvPr/>
        </p:nvSpPr>
        <p:spPr>
          <a:xfrm>
            <a:off x="2071690" y="2705848"/>
            <a:ext cx="8485683" cy="20723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00000"/>
              </a:lnSpc>
              <a:defRPr sz="6400" cap="none" spc="0">
                <a:latin typeface="+mj-lt"/>
                <a:ea typeface="+mj-ea"/>
                <a:cs typeface="+mj-cs"/>
                <a:sym typeface="Lato Light"/>
              </a:defRPr>
            </a:lvl1pPr>
          </a:lstStyle>
          <a:p>
            <a:r>
              <a:rPr lang="en-US" dirty="0"/>
              <a:t>AMCTO - MEA Review &amp; Submission </a:t>
            </a:r>
            <a:endParaRPr dirty="0"/>
          </a:p>
        </p:txBody>
      </p:sp>
      <p:sp>
        <p:nvSpPr>
          <p:cNvPr id="716" name="Shape"/>
          <p:cNvSpPr/>
          <p:nvPr/>
        </p:nvSpPr>
        <p:spPr>
          <a:xfrm>
            <a:off x="13391019" y="6508033"/>
            <a:ext cx="732577" cy="848250"/>
          </a:xfrm>
          <a:custGeom>
            <a:avLst/>
            <a:gdLst/>
            <a:ahLst/>
            <a:cxnLst>
              <a:cxn ang="0">
                <a:pos x="wd2" y="hd2"/>
              </a:cxn>
              <a:cxn ang="5400000">
                <a:pos x="wd2" y="hd2"/>
              </a:cxn>
              <a:cxn ang="10800000">
                <a:pos x="wd2" y="hd2"/>
              </a:cxn>
              <a:cxn ang="16200000">
                <a:pos x="wd2" y="hd2"/>
              </a:cxn>
            </a:cxnLst>
            <a:rect l="0" t="0" r="r" b="b"/>
            <a:pathLst>
              <a:path w="21600" h="21600" extrusionOk="0">
                <a:moveTo>
                  <a:pt x="20463" y="20618"/>
                </a:moveTo>
                <a:lnTo>
                  <a:pt x="1137" y="20618"/>
                </a:lnTo>
                <a:lnTo>
                  <a:pt x="1137" y="4909"/>
                </a:lnTo>
                <a:lnTo>
                  <a:pt x="5002" y="4909"/>
                </a:lnTo>
                <a:cubicBezTo>
                  <a:pt x="5047" y="8270"/>
                  <a:pt x="5529" y="13254"/>
                  <a:pt x="10681" y="13254"/>
                </a:cubicBezTo>
                <a:cubicBezTo>
                  <a:pt x="15833" y="13254"/>
                  <a:pt x="16316" y="8270"/>
                  <a:pt x="16361" y="4909"/>
                </a:cubicBezTo>
                <a:lnTo>
                  <a:pt x="20463" y="4909"/>
                </a:lnTo>
                <a:cubicBezTo>
                  <a:pt x="20463" y="4909"/>
                  <a:pt x="20463" y="20618"/>
                  <a:pt x="20463" y="20618"/>
                </a:cubicBezTo>
                <a:close/>
                <a:moveTo>
                  <a:pt x="15218" y="4909"/>
                </a:moveTo>
                <a:cubicBezTo>
                  <a:pt x="15145" y="8633"/>
                  <a:pt x="14538" y="12273"/>
                  <a:pt x="10681" y="12273"/>
                </a:cubicBezTo>
                <a:cubicBezTo>
                  <a:pt x="6824" y="12273"/>
                  <a:pt x="6217" y="8633"/>
                  <a:pt x="6144" y="4909"/>
                </a:cubicBezTo>
                <a:cubicBezTo>
                  <a:pt x="6144" y="4909"/>
                  <a:pt x="15218" y="4909"/>
                  <a:pt x="15218" y="4909"/>
                </a:cubicBezTo>
                <a:close/>
                <a:moveTo>
                  <a:pt x="2977" y="982"/>
                </a:moveTo>
                <a:lnTo>
                  <a:pt x="18624" y="982"/>
                </a:lnTo>
                <a:lnTo>
                  <a:pt x="20329" y="3927"/>
                </a:lnTo>
                <a:lnTo>
                  <a:pt x="1271" y="3927"/>
                </a:lnTo>
                <a:cubicBezTo>
                  <a:pt x="1271" y="3927"/>
                  <a:pt x="2977" y="982"/>
                  <a:pt x="2977" y="982"/>
                </a:cubicBezTo>
                <a:close/>
                <a:moveTo>
                  <a:pt x="19326" y="0"/>
                </a:moveTo>
                <a:lnTo>
                  <a:pt x="2274" y="0"/>
                </a:lnTo>
                <a:lnTo>
                  <a:pt x="0" y="3927"/>
                </a:lnTo>
                <a:lnTo>
                  <a:pt x="0" y="21600"/>
                </a:lnTo>
                <a:lnTo>
                  <a:pt x="21600" y="21600"/>
                </a:lnTo>
                <a:lnTo>
                  <a:pt x="21600" y="3927"/>
                </a:lnTo>
                <a:cubicBezTo>
                  <a:pt x="21600" y="3927"/>
                  <a:pt x="19326" y="0"/>
                  <a:pt x="19326"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17" name="Shape"/>
          <p:cNvSpPr/>
          <p:nvPr/>
        </p:nvSpPr>
        <p:spPr>
          <a:xfrm>
            <a:off x="2525459" y="10059771"/>
            <a:ext cx="925365" cy="925364"/>
          </a:xfrm>
          <a:custGeom>
            <a:avLst/>
            <a:gdLst/>
            <a:ahLst/>
            <a:cxnLst>
              <a:cxn ang="0">
                <a:pos x="wd2" y="hd2"/>
              </a:cxn>
              <a:cxn ang="5400000">
                <a:pos x="wd2" y="hd2"/>
              </a:cxn>
              <a:cxn ang="10800000">
                <a:pos x="wd2" y="hd2"/>
              </a:cxn>
              <a:cxn ang="16200000">
                <a:pos x="wd2" y="hd2"/>
              </a:cxn>
            </a:cxnLst>
            <a:rect l="0" t="0" r="r" b="b"/>
            <a:pathLst>
              <a:path w="21600" h="21600" extrusionOk="0">
                <a:moveTo>
                  <a:pt x="17152" y="18386"/>
                </a:moveTo>
                <a:lnTo>
                  <a:pt x="16353" y="14480"/>
                </a:lnTo>
                <a:cubicBezTo>
                  <a:pt x="16182" y="13216"/>
                  <a:pt x="15267" y="12204"/>
                  <a:pt x="14089" y="11865"/>
                </a:cubicBezTo>
                <a:cubicBezTo>
                  <a:pt x="14791" y="10997"/>
                  <a:pt x="15300" y="9684"/>
                  <a:pt x="15300" y="8550"/>
                </a:cubicBezTo>
                <a:cubicBezTo>
                  <a:pt x="15300" y="6108"/>
                  <a:pt x="13242" y="4050"/>
                  <a:pt x="10800" y="4050"/>
                </a:cubicBezTo>
                <a:cubicBezTo>
                  <a:pt x="8358" y="4050"/>
                  <a:pt x="6300" y="6108"/>
                  <a:pt x="6300" y="8550"/>
                </a:cubicBezTo>
                <a:cubicBezTo>
                  <a:pt x="6300" y="9694"/>
                  <a:pt x="6816" y="11015"/>
                  <a:pt x="7528" y="11886"/>
                </a:cubicBezTo>
                <a:cubicBezTo>
                  <a:pt x="6381" y="12242"/>
                  <a:pt x="5496" y="13233"/>
                  <a:pt x="5333" y="14450"/>
                </a:cubicBezTo>
                <a:lnTo>
                  <a:pt x="4517" y="18445"/>
                </a:lnTo>
                <a:cubicBezTo>
                  <a:pt x="2310" y="16628"/>
                  <a:pt x="900" y="13875"/>
                  <a:pt x="900" y="10800"/>
                </a:cubicBezTo>
                <a:cubicBezTo>
                  <a:pt x="900" y="5341"/>
                  <a:pt x="5341" y="900"/>
                  <a:pt x="10800" y="900"/>
                </a:cubicBezTo>
                <a:cubicBezTo>
                  <a:pt x="16259" y="900"/>
                  <a:pt x="20700" y="5341"/>
                  <a:pt x="20700" y="10800"/>
                </a:cubicBezTo>
                <a:cubicBezTo>
                  <a:pt x="20700" y="13843"/>
                  <a:pt x="19319" y="16569"/>
                  <a:pt x="17152" y="18386"/>
                </a:cubicBezTo>
                <a:close/>
                <a:moveTo>
                  <a:pt x="7200" y="8550"/>
                </a:moveTo>
                <a:cubicBezTo>
                  <a:pt x="7200" y="6608"/>
                  <a:pt x="8858" y="4950"/>
                  <a:pt x="10800" y="4950"/>
                </a:cubicBezTo>
                <a:cubicBezTo>
                  <a:pt x="12742" y="4950"/>
                  <a:pt x="14400" y="6608"/>
                  <a:pt x="14400" y="8550"/>
                </a:cubicBezTo>
                <a:cubicBezTo>
                  <a:pt x="14400" y="10586"/>
                  <a:pt x="12643" y="12600"/>
                  <a:pt x="10800" y="12600"/>
                </a:cubicBezTo>
                <a:cubicBezTo>
                  <a:pt x="8957" y="12600"/>
                  <a:pt x="7200" y="10586"/>
                  <a:pt x="7200" y="8550"/>
                </a:cubicBezTo>
                <a:close/>
                <a:moveTo>
                  <a:pt x="10800" y="20700"/>
                </a:moveTo>
                <a:cubicBezTo>
                  <a:pt x="8772" y="20700"/>
                  <a:pt x="6885" y="20086"/>
                  <a:pt x="5314" y="19036"/>
                </a:cubicBezTo>
                <a:lnTo>
                  <a:pt x="5315" y="19036"/>
                </a:lnTo>
                <a:lnTo>
                  <a:pt x="6220" y="14600"/>
                </a:lnTo>
                <a:cubicBezTo>
                  <a:pt x="6364" y="13534"/>
                  <a:pt x="7250" y="12727"/>
                  <a:pt x="8311" y="12656"/>
                </a:cubicBezTo>
                <a:cubicBezTo>
                  <a:pt x="9020" y="13206"/>
                  <a:pt x="9877" y="13542"/>
                  <a:pt x="10800" y="13542"/>
                </a:cubicBezTo>
                <a:cubicBezTo>
                  <a:pt x="11727" y="13542"/>
                  <a:pt x="12587" y="13203"/>
                  <a:pt x="13297" y="12649"/>
                </a:cubicBezTo>
                <a:cubicBezTo>
                  <a:pt x="14390" y="12687"/>
                  <a:pt x="15314" y="13510"/>
                  <a:pt x="15466" y="14630"/>
                </a:cubicBezTo>
                <a:lnTo>
                  <a:pt x="16356" y="18989"/>
                </a:lnTo>
                <a:cubicBezTo>
                  <a:pt x="14771" y="20068"/>
                  <a:pt x="12858" y="20700"/>
                  <a:pt x="10800" y="2070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18" name="Shape"/>
          <p:cNvSpPr/>
          <p:nvPr/>
        </p:nvSpPr>
        <p:spPr>
          <a:xfrm>
            <a:off x="2621851" y="6668382"/>
            <a:ext cx="732580" cy="578352"/>
          </a:xfrm>
          <a:custGeom>
            <a:avLst/>
            <a:gdLst/>
            <a:ahLst/>
            <a:cxnLst>
              <a:cxn ang="0">
                <a:pos x="wd2" y="hd2"/>
              </a:cxn>
              <a:cxn ang="5400000">
                <a:pos x="wd2" y="hd2"/>
              </a:cxn>
              <a:cxn ang="10800000">
                <a:pos x="wd2" y="hd2"/>
              </a:cxn>
              <a:cxn ang="16200000">
                <a:pos x="wd2" y="hd2"/>
              </a:cxn>
            </a:cxnLst>
            <a:rect l="0" t="0" r="r" b="b"/>
            <a:pathLst>
              <a:path w="21600" h="21600" extrusionOk="0">
                <a:moveTo>
                  <a:pt x="20463" y="0"/>
                </a:moveTo>
                <a:lnTo>
                  <a:pt x="20463" y="21600"/>
                </a:lnTo>
                <a:lnTo>
                  <a:pt x="21600" y="21600"/>
                </a:lnTo>
                <a:lnTo>
                  <a:pt x="21600" y="0"/>
                </a:lnTo>
                <a:cubicBezTo>
                  <a:pt x="21600" y="0"/>
                  <a:pt x="20463" y="0"/>
                  <a:pt x="20463" y="0"/>
                </a:cubicBezTo>
                <a:close/>
                <a:moveTo>
                  <a:pt x="15348" y="21600"/>
                </a:moveTo>
                <a:lnTo>
                  <a:pt x="16484" y="21600"/>
                </a:lnTo>
                <a:lnTo>
                  <a:pt x="16484" y="2880"/>
                </a:lnTo>
                <a:lnTo>
                  <a:pt x="15348" y="2880"/>
                </a:lnTo>
                <a:cubicBezTo>
                  <a:pt x="15348" y="2880"/>
                  <a:pt x="15348" y="21600"/>
                  <a:pt x="15348" y="21600"/>
                </a:cubicBezTo>
                <a:close/>
                <a:moveTo>
                  <a:pt x="10232" y="21600"/>
                </a:moveTo>
                <a:lnTo>
                  <a:pt x="11368" y="21600"/>
                </a:lnTo>
                <a:lnTo>
                  <a:pt x="11368" y="5760"/>
                </a:lnTo>
                <a:lnTo>
                  <a:pt x="10232" y="5760"/>
                </a:lnTo>
                <a:cubicBezTo>
                  <a:pt x="10232" y="5760"/>
                  <a:pt x="10232" y="21600"/>
                  <a:pt x="10232" y="21600"/>
                </a:cubicBezTo>
                <a:close/>
                <a:moveTo>
                  <a:pt x="5116" y="21600"/>
                </a:moveTo>
                <a:lnTo>
                  <a:pt x="6253" y="21600"/>
                </a:lnTo>
                <a:lnTo>
                  <a:pt x="6253" y="8640"/>
                </a:lnTo>
                <a:lnTo>
                  <a:pt x="5116" y="8640"/>
                </a:lnTo>
                <a:cubicBezTo>
                  <a:pt x="5116" y="8640"/>
                  <a:pt x="5116" y="21600"/>
                  <a:pt x="5116" y="21600"/>
                </a:cubicBezTo>
                <a:close/>
                <a:moveTo>
                  <a:pt x="0" y="21600"/>
                </a:moveTo>
                <a:lnTo>
                  <a:pt x="1137" y="21600"/>
                </a:lnTo>
                <a:lnTo>
                  <a:pt x="1137" y="11520"/>
                </a:lnTo>
                <a:lnTo>
                  <a:pt x="0" y="11520"/>
                </a:lnTo>
                <a:cubicBezTo>
                  <a:pt x="0" y="11520"/>
                  <a:pt x="0" y="21600"/>
                  <a:pt x="0" y="2160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19" name="Shape"/>
          <p:cNvSpPr/>
          <p:nvPr/>
        </p:nvSpPr>
        <p:spPr>
          <a:xfrm>
            <a:off x="13294625" y="10051767"/>
            <a:ext cx="925364" cy="886774"/>
          </a:xfrm>
          <a:custGeom>
            <a:avLst/>
            <a:gdLst/>
            <a:ahLst/>
            <a:cxnLst>
              <a:cxn ang="0">
                <a:pos x="wd2" y="hd2"/>
              </a:cxn>
              <a:cxn ang="5400000">
                <a:pos x="wd2" y="hd2"/>
              </a:cxn>
              <a:cxn ang="10800000">
                <a:pos x="wd2" y="hd2"/>
              </a:cxn>
              <a:cxn ang="16200000">
                <a:pos x="wd2" y="hd2"/>
              </a:cxn>
            </a:cxnLst>
            <a:rect l="0" t="0" r="r" b="b"/>
            <a:pathLst>
              <a:path w="21600" h="21600" extrusionOk="0">
                <a:moveTo>
                  <a:pt x="900" y="15979"/>
                </a:moveTo>
                <a:lnTo>
                  <a:pt x="900" y="11279"/>
                </a:lnTo>
                <a:lnTo>
                  <a:pt x="20700" y="11279"/>
                </a:lnTo>
                <a:lnTo>
                  <a:pt x="20700" y="10339"/>
                </a:lnTo>
                <a:lnTo>
                  <a:pt x="900" y="10339"/>
                </a:lnTo>
                <a:lnTo>
                  <a:pt x="900" y="940"/>
                </a:lnTo>
                <a:lnTo>
                  <a:pt x="20700" y="940"/>
                </a:lnTo>
                <a:lnTo>
                  <a:pt x="20700" y="15979"/>
                </a:lnTo>
                <a:cubicBezTo>
                  <a:pt x="20700" y="15979"/>
                  <a:pt x="900" y="15979"/>
                  <a:pt x="900" y="15979"/>
                </a:cubicBezTo>
                <a:close/>
                <a:moveTo>
                  <a:pt x="12150" y="20660"/>
                </a:moveTo>
                <a:lnTo>
                  <a:pt x="9450" y="20660"/>
                </a:lnTo>
                <a:lnTo>
                  <a:pt x="9450" y="16919"/>
                </a:lnTo>
                <a:lnTo>
                  <a:pt x="12150" y="16919"/>
                </a:lnTo>
                <a:cubicBezTo>
                  <a:pt x="12150" y="16919"/>
                  <a:pt x="12150" y="20660"/>
                  <a:pt x="12150" y="20660"/>
                </a:cubicBezTo>
                <a:close/>
                <a:moveTo>
                  <a:pt x="21600" y="16919"/>
                </a:moveTo>
                <a:lnTo>
                  <a:pt x="21600" y="0"/>
                </a:lnTo>
                <a:lnTo>
                  <a:pt x="0" y="0"/>
                </a:lnTo>
                <a:lnTo>
                  <a:pt x="0" y="16919"/>
                </a:lnTo>
                <a:lnTo>
                  <a:pt x="8550" y="16919"/>
                </a:lnTo>
                <a:lnTo>
                  <a:pt x="8550" y="20660"/>
                </a:lnTo>
                <a:lnTo>
                  <a:pt x="6300" y="20660"/>
                </a:lnTo>
                <a:lnTo>
                  <a:pt x="6300" y="21600"/>
                </a:lnTo>
                <a:lnTo>
                  <a:pt x="15300" y="21600"/>
                </a:lnTo>
                <a:lnTo>
                  <a:pt x="15300" y="20660"/>
                </a:lnTo>
                <a:lnTo>
                  <a:pt x="13050" y="20660"/>
                </a:lnTo>
                <a:lnTo>
                  <a:pt x="13050" y="16919"/>
                </a:lnTo>
                <a:cubicBezTo>
                  <a:pt x="13050" y="16919"/>
                  <a:pt x="21600" y="16919"/>
                  <a:pt x="21600" y="16919"/>
                </a:cubicBezTo>
                <a:close/>
                <a:moveTo>
                  <a:pt x="10800" y="12689"/>
                </a:moveTo>
                <a:cubicBezTo>
                  <a:pt x="10303" y="12689"/>
                  <a:pt x="9900" y="13110"/>
                  <a:pt x="9900" y="13629"/>
                </a:cubicBezTo>
                <a:cubicBezTo>
                  <a:pt x="9900" y="14148"/>
                  <a:pt x="10303" y="14569"/>
                  <a:pt x="10800" y="14569"/>
                </a:cubicBezTo>
                <a:cubicBezTo>
                  <a:pt x="11297" y="14569"/>
                  <a:pt x="11700" y="14148"/>
                  <a:pt x="11700" y="13629"/>
                </a:cubicBezTo>
                <a:cubicBezTo>
                  <a:pt x="11700" y="13110"/>
                  <a:pt x="11297" y="12689"/>
                  <a:pt x="10800" y="12689"/>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20" name="GROW YOUR COMMUNITY"/>
          <p:cNvSpPr txBox="1"/>
          <p:nvPr/>
        </p:nvSpPr>
        <p:spPr>
          <a:xfrm>
            <a:off x="14890565" y="6006667"/>
            <a:ext cx="72898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Formal submission and policy work </a:t>
            </a:r>
            <a:endParaRPr dirty="0"/>
          </a:p>
        </p:txBody>
      </p:sp>
      <p:sp>
        <p:nvSpPr>
          <p:cNvPr id="721" name="Nullam quis risus eget urna mollis ornare vel eu leo. Etiam porta sem malesuada magna mollis euismod. Donec id elit non mi porta gravida at eget metus. Morbi leo risus."/>
          <p:cNvSpPr txBox="1"/>
          <p:nvPr/>
        </p:nvSpPr>
        <p:spPr>
          <a:xfrm>
            <a:off x="14890564" y="6660309"/>
            <a:ext cx="8225165" cy="136293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 typeface="Arial" panose="020B0604020202020204" pitchFamily="34" charset="0"/>
              <a:buChar char="•"/>
            </a:pPr>
            <a:r>
              <a:rPr lang="en-US" dirty="0"/>
              <a:t>AMCTO Submission will reflect key policy reforms and </a:t>
            </a:r>
            <a:r>
              <a:rPr lang="en-US" dirty="0" smtClean="0"/>
              <a:t>a evidence based policy </a:t>
            </a:r>
            <a:r>
              <a:rPr lang="en-US" dirty="0"/>
              <a:t>rationale to </a:t>
            </a:r>
            <a:r>
              <a:rPr lang="en-US" dirty="0" smtClean="0"/>
              <a:t>help improve </a:t>
            </a:r>
            <a:r>
              <a:rPr lang="en-US" dirty="0"/>
              <a:t>election administration.</a:t>
            </a:r>
          </a:p>
          <a:p>
            <a:pPr marL="342900" indent="-342900">
              <a:buFont typeface="Arial" panose="020B0604020202020204" pitchFamily="34" charset="0"/>
              <a:buChar char="•"/>
            </a:pPr>
            <a:r>
              <a:rPr lang="en-US" dirty="0"/>
              <a:t>Technical amendments will be discussed with MMAH policy </a:t>
            </a:r>
            <a:r>
              <a:rPr lang="en-US" dirty="0" smtClean="0"/>
              <a:t>staff.</a:t>
            </a:r>
            <a:endParaRPr dirty="0"/>
          </a:p>
        </p:txBody>
      </p:sp>
      <p:sp>
        <p:nvSpPr>
          <p:cNvPr id="722" name="CUSTOMER SERVICE TRAINING"/>
          <p:cNvSpPr txBox="1"/>
          <p:nvPr/>
        </p:nvSpPr>
        <p:spPr>
          <a:xfrm>
            <a:off x="14890565" y="9547801"/>
            <a:ext cx="7289801" cy="4547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Being prepared</a:t>
            </a:r>
            <a:endParaRPr dirty="0"/>
          </a:p>
        </p:txBody>
      </p:sp>
      <p:sp>
        <p:nvSpPr>
          <p:cNvPr id="723" name="Nullam quis risus eget urna mollis ornare vel eu leo. Etiam porta sem malesuada magna mollis euismod. Donec id elit non mi porta gravida at eget metus. Morbi leo risus."/>
          <p:cNvSpPr txBox="1"/>
          <p:nvPr/>
        </p:nvSpPr>
        <p:spPr>
          <a:xfrm>
            <a:off x="14890565" y="10201443"/>
            <a:ext cx="7289801" cy="17830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 typeface="Arial" panose="020B0604020202020204" pitchFamily="34" charset="0"/>
              <a:buChar char="•"/>
            </a:pPr>
            <a:r>
              <a:rPr lang="en-US" dirty="0"/>
              <a:t>AMCTO </a:t>
            </a:r>
            <a:r>
              <a:rPr lang="en-US" dirty="0" smtClean="0"/>
              <a:t>will look to represent </a:t>
            </a:r>
            <a:r>
              <a:rPr lang="en-US" dirty="0"/>
              <a:t>members key concerns on the MEA this Fall.</a:t>
            </a:r>
          </a:p>
          <a:p>
            <a:pPr marL="342900" indent="-342900">
              <a:buFont typeface="Arial" panose="020B0604020202020204" pitchFamily="34" charset="0"/>
              <a:buChar char="•"/>
            </a:pPr>
            <a:r>
              <a:rPr lang="en-US" dirty="0" smtClean="0"/>
              <a:t>Member updates will be provided </a:t>
            </a:r>
            <a:r>
              <a:rPr lang="en-US" dirty="0"/>
              <a:t>regularly as this process gets underway.</a:t>
            </a:r>
            <a:endParaRPr dirty="0"/>
          </a:p>
        </p:txBody>
      </p:sp>
      <p:sp>
        <p:nvSpPr>
          <p:cNvPr id="724" name="Line"/>
          <p:cNvSpPr/>
          <p:nvPr/>
        </p:nvSpPr>
        <p:spPr>
          <a:xfrm>
            <a:off x="14890565" y="8726355"/>
            <a:ext cx="2278084"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pic>
        <p:nvPicPr>
          <p:cNvPr id="8" name="Picture Placeholder 7">
            <a:extLst>
              <a:ext uri="{FF2B5EF4-FFF2-40B4-BE49-F238E27FC236}">
                <a16:creationId xmlns:a16="http://schemas.microsoft.com/office/drawing/2014/main" xmlns="" id="{7940740B-5D49-4338-8252-7E750E376EC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12121193" y="464067"/>
            <a:ext cx="10094912" cy="5202237"/>
          </a:xfrm>
          <a:solidFill>
            <a:schemeClr val="bg1">
              <a:lumMod val="95000"/>
            </a:schemeClr>
          </a:solidFill>
          <a:ln w="12700">
            <a:noFill/>
            <a:miter lim="400000"/>
          </a:ln>
        </p:spPr>
      </p:pic>
      <p:sp>
        <p:nvSpPr>
          <p:cNvPr id="23" name="TextBox 22"/>
          <p:cNvSpPr txBox="1"/>
          <p:nvPr/>
        </p:nvSpPr>
        <p:spPr>
          <a:xfrm>
            <a:off x="969819" y="267593"/>
            <a:ext cx="3210296" cy="490391"/>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en-US" sz="2100" b="0" i="0" u="none" strike="noStrike" cap="all" spc="168" normalizeH="0" baseline="0" dirty="0">
              <a:ln>
                <a:noFill/>
              </a:ln>
              <a:solidFill>
                <a:srgbClr val="000000"/>
              </a:solidFill>
              <a:effectLst/>
              <a:uFillTx/>
              <a:latin typeface="Lato Black"/>
              <a:ea typeface="Lato Black"/>
              <a:cs typeface="Lato Black"/>
              <a:sym typeface="Lato Black"/>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Rectangle"/>
          <p:cNvSpPr/>
          <p:nvPr/>
        </p:nvSpPr>
        <p:spPr>
          <a:xfrm>
            <a:off x="8512559" y="6766562"/>
            <a:ext cx="13554832" cy="6419731"/>
          </a:xfrm>
          <a:prstGeom prst="rect">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dirty="0"/>
          </a:p>
        </p:txBody>
      </p:sp>
      <p:sp>
        <p:nvSpPr>
          <p:cNvPr id="753" name="If You Want to Sell Something, We'll Help."/>
          <p:cNvSpPr txBox="1"/>
          <p:nvPr/>
        </p:nvSpPr>
        <p:spPr>
          <a:xfrm>
            <a:off x="8512559" y="3528172"/>
            <a:ext cx="9283999" cy="305724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nSpc>
                <a:spcPct val="100000"/>
              </a:lnSpc>
              <a:defRPr sz="6400" cap="none" spc="0">
                <a:solidFill>
                  <a:srgbClr val="FFFFFF"/>
                </a:solidFill>
                <a:latin typeface="+mj-lt"/>
                <a:ea typeface="+mj-ea"/>
                <a:cs typeface="+mj-cs"/>
                <a:sym typeface="Lato Light"/>
              </a:defRPr>
            </a:lvl1pPr>
          </a:lstStyle>
          <a:p>
            <a:r>
              <a:rPr lang="en-US" dirty="0">
                <a:solidFill>
                  <a:schemeClr val="bg1"/>
                </a:solidFill>
              </a:rPr>
              <a:t>AMCTO Policy and Legislative Services Resources </a:t>
            </a:r>
            <a:endParaRPr dirty="0">
              <a:solidFill>
                <a:schemeClr val="bg1"/>
              </a:solidFill>
            </a:endParaRPr>
          </a:p>
        </p:txBody>
      </p:sp>
      <p:sp>
        <p:nvSpPr>
          <p:cNvPr id="756" name="We Create Something Cool Everyday"/>
          <p:cNvSpPr txBox="1"/>
          <p:nvPr/>
        </p:nvSpPr>
        <p:spPr>
          <a:xfrm>
            <a:off x="2733066" y="7533073"/>
            <a:ext cx="4493699" cy="6842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90000"/>
              </a:lnSpc>
              <a:defRPr sz="4200" cap="none" spc="0">
                <a:solidFill>
                  <a:srgbClr val="FFFFFF"/>
                </a:solidFill>
                <a:latin typeface="+mn-lt"/>
                <a:ea typeface="+mn-ea"/>
                <a:cs typeface="+mn-cs"/>
                <a:sym typeface="Lato Bold"/>
              </a:defRPr>
            </a:lvl1pPr>
          </a:lstStyle>
          <a:p>
            <a:endParaRPr dirty="0"/>
          </a:p>
        </p:txBody>
      </p:sp>
      <p:sp>
        <p:nvSpPr>
          <p:cNvPr id="757" name="SOCIALIZE YOUR PRODUCT"/>
          <p:cNvSpPr txBox="1"/>
          <p:nvPr/>
        </p:nvSpPr>
        <p:spPr>
          <a:xfrm>
            <a:off x="2733066" y="9858584"/>
            <a:ext cx="4832118"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a:solidFill>
                  <a:srgbClr val="FFFFFF"/>
                </a:solidFill>
                <a:latin typeface="Lato Regular"/>
                <a:ea typeface="Lato Regular"/>
                <a:cs typeface="Lato Regular"/>
                <a:sym typeface="Lato Regular"/>
              </a:defRPr>
            </a:lvl1pPr>
          </a:lstStyle>
          <a:p>
            <a:endParaRPr dirty="0"/>
          </a:p>
        </p:txBody>
      </p:sp>
      <p:sp>
        <p:nvSpPr>
          <p:cNvPr id="758" name="Line"/>
          <p:cNvSpPr/>
          <p:nvPr/>
        </p:nvSpPr>
        <p:spPr>
          <a:xfrm>
            <a:off x="2781930" y="9689888"/>
            <a:ext cx="2278084" cy="1"/>
          </a:xfrm>
          <a:prstGeom prst="line">
            <a:avLst/>
          </a:prstGeom>
          <a:ln w="12700">
            <a:solidFill>
              <a:srgbClr val="FFFFFF"/>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60" name="SOCIALIZE YOUR PRODUCT"/>
          <p:cNvSpPr txBox="1"/>
          <p:nvPr/>
        </p:nvSpPr>
        <p:spPr>
          <a:xfrm>
            <a:off x="10361702" y="7785149"/>
            <a:ext cx="7289801" cy="4903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Issue at a glance – briefing note series</a:t>
            </a:r>
            <a:endParaRPr dirty="0"/>
          </a:p>
        </p:txBody>
      </p:sp>
      <p:sp>
        <p:nvSpPr>
          <p:cNvPr id="762" name="Shape"/>
          <p:cNvSpPr/>
          <p:nvPr/>
        </p:nvSpPr>
        <p:spPr>
          <a:xfrm>
            <a:off x="9587286" y="10573766"/>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63" name="SOCIALIZE YOUR PRODUCT"/>
          <p:cNvSpPr txBox="1"/>
          <p:nvPr/>
        </p:nvSpPr>
        <p:spPr>
          <a:xfrm>
            <a:off x="10361702" y="9851827"/>
            <a:ext cx="72898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Municipal monitor Magazine</a:t>
            </a:r>
            <a:endParaRPr dirty="0"/>
          </a:p>
        </p:txBody>
      </p:sp>
      <p:sp>
        <p:nvSpPr>
          <p:cNvPr id="765" name="Shape"/>
          <p:cNvSpPr/>
          <p:nvPr/>
        </p:nvSpPr>
        <p:spPr>
          <a:xfrm>
            <a:off x="9587286" y="9221342"/>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3" name="SOCIALIZE YOUR PRODUCT">
            <a:extLst>
              <a:ext uri="{FF2B5EF4-FFF2-40B4-BE49-F238E27FC236}">
                <a16:creationId xmlns:a16="http://schemas.microsoft.com/office/drawing/2014/main" xmlns="" id="{0D4E424E-AB61-45F9-A487-F43C72948D01}"/>
              </a:ext>
            </a:extLst>
          </p:cNvPr>
          <p:cNvSpPr txBox="1"/>
          <p:nvPr/>
        </p:nvSpPr>
        <p:spPr>
          <a:xfrm>
            <a:off x="10361700" y="8480375"/>
            <a:ext cx="7289801" cy="4547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AMCTO Policy blog</a:t>
            </a:r>
            <a:endParaRPr dirty="0"/>
          </a:p>
        </p:txBody>
      </p:sp>
      <p:sp>
        <p:nvSpPr>
          <p:cNvPr id="27" name="Shape">
            <a:extLst>
              <a:ext uri="{FF2B5EF4-FFF2-40B4-BE49-F238E27FC236}">
                <a16:creationId xmlns:a16="http://schemas.microsoft.com/office/drawing/2014/main" xmlns="" id="{0D993951-EABA-41A7-8031-8CABAE4B9503}"/>
              </a:ext>
            </a:extLst>
          </p:cNvPr>
          <p:cNvSpPr/>
          <p:nvPr/>
        </p:nvSpPr>
        <p:spPr>
          <a:xfrm>
            <a:off x="9581193" y="7798534"/>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43" name="SOCIALIZE YOUR PRODUCT">
            <a:extLst>
              <a:ext uri="{FF2B5EF4-FFF2-40B4-BE49-F238E27FC236}">
                <a16:creationId xmlns:a16="http://schemas.microsoft.com/office/drawing/2014/main" xmlns="" id="{C3BF1A84-5449-407F-9BFD-B46EBFB4F859}"/>
              </a:ext>
            </a:extLst>
          </p:cNvPr>
          <p:cNvSpPr txBox="1"/>
          <p:nvPr/>
        </p:nvSpPr>
        <p:spPr>
          <a:xfrm>
            <a:off x="10361699" y="11952031"/>
            <a:ext cx="7289801" cy="4547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AMCTO Events &amp; forums</a:t>
            </a:r>
            <a:endParaRPr dirty="0"/>
          </a:p>
        </p:txBody>
      </p:sp>
      <p:sp>
        <p:nvSpPr>
          <p:cNvPr id="44" name="SOCIALIZE YOUR PRODUCT">
            <a:extLst>
              <a:ext uri="{FF2B5EF4-FFF2-40B4-BE49-F238E27FC236}">
                <a16:creationId xmlns:a16="http://schemas.microsoft.com/office/drawing/2014/main" xmlns="" id="{8CEA9E9B-CADA-4007-9497-28A9AB7F10AD}"/>
              </a:ext>
            </a:extLst>
          </p:cNvPr>
          <p:cNvSpPr txBox="1"/>
          <p:nvPr/>
        </p:nvSpPr>
        <p:spPr>
          <a:xfrm>
            <a:off x="10361702" y="9175601"/>
            <a:ext cx="7289801" cy="4547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AMCTO Municipal minute </a:t>
            </a:r>
            <a:r>
              <a:rPr lang="en-US" dirty="0" smtClean="0"/>
              <a:t>E-Newsletter</a:t>
            </a:r>
            <a:endParaRPr dirty="0"/>
          </a:p>
        </p:txBody>
      </p:sp>
      <p:sp>
        <p:nvSpPr>
          <p:cNvPr id="45" name="Shape">
            <a:extLst>
              <a:ext uri="{FF2B5EF4-FFF2-40B4-BE49-F238E27FC236}">
                <a16:creationId xmlns:a16="http://schemas.microsoft.com/office/drawing/2014/main" xmlns="" id="{B50C335E-D6C0-4D1F-85F0-36F993E87D2F}"/>
              </a:ext>
            </a:extLst>
          </p:cNvPr>
          <p:cNvSpPr/>
          <p:nvPr/>
        </p:nvSpPr>
        <p:spPr>
          <a:xfrm>
            <a:off x="9575397" y="9885343"/>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46" name="Shape">
            <a:extLst>
              <a:ext uri="{FF2B5EF4-FFF2-40B4-BE49-F238E27FC236}">
                <a16:creationId xmlns:a16="http://schemas.microsoft.com/office/drawing/2014/main" xmlns="" id="{7BA9FBA8-0AF7-45D8-9B2D-24C1E3763EAF}"/>
              </a:ext>
            </a:extLst>
          </p:cNvPr>
          <p:cNvSpPr/>
          <p:nvPr/>
        </p:nvSpPr>
        <p:spPr>
          <a:xfrm>
            <a:off x="9575397" y="11952031"/>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48" name="Shape">
            <a:extLst>
              <a:ext uri="{FF2B5EF4-FFF2-40B4-BE49-F238E27FC236}">
                <a16:creationId xmlns:a16="http://schemas.microsoft.com/office/drawing/2014/main" xmlns="" id="{3901BD94-F00C-4736-A334-17BE3E52B6DC}"/>
              </a:ext>
            </a:extLst>
          </p:cNvPr>
          <p:cNvSpPr/>
          <p:nvPr/>
        </p:nvSpPr>
        <p:spPr>
          <a:xfrm>
            <a:off x="9581193" y="11257475"/>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49" name="Shape">
            <a:extLst>
              <a:ext uri="{FF2B5EF4-FFF2-40B4-BE49-F238E27FC236}">
                <a16:creationId xmlns:a16="http://schemas.microsoft.com/office/drawing/2014/main" xmlns="" id="{8E6D30E6-B49A-4BB2-A65D-554AB0C88388}"/>
              </a:ext>
            </a:extLst>
          </p:cNvPr>
          <p:cNvSpPr/>
          <p:nvPr/>
        </p:nvSpPr>
        <p:spPr>
          <a:xfrm>
            <a:off x="9587286" y="8532919"/>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2" name="SOCIALIZE YOUR PRODUCT">
            <a:extLst>
              <a:ext uri="{FF2B5EF4-FFF2-40B4-BE49-F238E27FC236}">
                <a16:creationId xmlns:a16="http://schemas.microsoft.com/office/drawing/2014/main" xmlns="" id="{C3BF1A84-5449-407F-9BFD-B46EBFB4F859}"/>
              </a:ext>
            </a:extLst>
          </p:cNvPr>
          <p:cNvSpPr txBox="1"/>
          <p:nvPr/>
        </p:nvSpPr>
        <p:spPr>
          <a:xfrm>
            <a:off x="10377683" y="11268423"/>
            <a:ext cx="7289801" cy="4547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Member Access to key datasets</a:t>
            </a:r>
            <a:endParaRPr dirty="0"/>
          </a:p>
        </p:txBody>
      </p:sp>
      <p:sp>
        <p:nvSpPr>
          <p:cNvPr id="24" name="SOCIALIZE YOUR PRODUCT">
            <a:extLst>
              <a:ext uri="{FF2B5EF4-FFF2-40B4-BE49-F238E27FC236}">
                <a16:creationId xmlns:a16="http://schemas.microsoft.com/office/drawing/2014/main" xmlns="" id="{C3BF1A84-5449-407F-9BFD-B46EBFB4F859}"/>
              </a:ext>
            </a:extLst>
          </p:cNvPr>
          <p:cNvSpPr txBox="1"/>
          <p:nvPr/>
        </p:nvSpPr>
        <p:spPr>
          <a:xfrm>
            <a:off x="10361699" y="10653942"/>
            <a:ext cx="72898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Municipal google search tool</a:t>
            </a:r>
            <a:endParaRPr dirty="0"/>
          </a:p>
        </p:txBody>
      </p:sp>
      <p:pic>
        <p:nvPicPr>
          <p:cNvPr id="11" name="Picture Placeholder 10">
            <a:extLst>
              <a:ext uri="{FF2B5EF4-FFF2-40B4-BE49-F238E27FC236}">
                <a16:creationId xmlns:a16="http://schemas.microsoft.com/office/drawing/2014/main" xmlns="" id="{21A4D5F3-17C6-49C7-BFCD-D629D0E2319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xfrm>
            <a:off x="1512440" y="3226345"/>
            <a:ext cx="6462756" cy="8613456"/>
          </a:xfrm>
        </p:spPr>
      </p:pic>
      <p:sp>
        <p:nvSpPr>
          <p:cNvPr id="25" name="Rectangle 24"/>
          <p:cNvSpPr/>
          <p:nvPr/>
        </p:nvSpPr>
        <p:spPr>
          <a:xfrm>
            <a:off x="1080654" y="279461"/>
            <a:ext cx="2584956" cy="79352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CA"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408963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Work Hard, Play Hard"/>
          <p:cNvSpPr txBox="1"/>
          <p:nvPr/>
        </p:nvSpPr>
        <p:spPr>
          <a:xfrm>
            <a:off x="5181600" y="1382889"/>
            <a:ext cx="13360400" cy="207236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ctr">
              <a:lnSpc>
                <a:spcPct val="100000"/>
              </a:lnSpc>
              <a:defRPr sz="6400" cap="none" spc="0">
                <a:latin typeface="+mj-lt"/>
                <a:ea typeface="+mj-ea"/>
                <a:cs typeface="+mj-cs"/>
                <a:sym typeface="Lato Light"/>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dirty="0">
                <a:latin typeface="Lato Light"/>
              </a:rPr>
              <a:t>2019 AMCTO State of the </a:t>
            </a:r>
          </a:p>
          <a:p>
            <a:pPr marL="0" marR="0" lvl="0" indent="0" algn="ctr" defTabSz="825500" rtl="0" eaLnBrk="1" fontAlgn="auto" latinLnBrk="0" hangingPunct="0">
              <a:lnSpc>
                <a:spcPct val="100000"/>
              </a:lnSpc>
              <a:spcBef>
                <a:spcPts val="0"/>
              </a:spcBef>
              <a:spcAft>
                <a:spcPts val="0"/>
              </a:spcAft>
              <a:buClrTx/>
              <a:buSzTx/>
              <a:buFontTx/>
              <a:buNone/>
              <a:tabLst/>
              <a:defRPr/>
            </a:pPr>
            <a:r>
              <a:rPr lang="en-US" dirty="0">
                <a:latin typeface="Lato Light"/>
              </a:rPr>
              <a:t>Membership Survey</a:t>
            </a:r>
            <a:endParaRPr kumimoji="0" sz="6400" b="0" i="0" u="none" strike="noStrike" kern="0" cap="none" spc="0" normalizeH="0" baseline="0" noProof="0" dirty="0">
              <a:ln>
                <a:noFill/>
              </a:ln>
              <a:solidFill>
                <a:srgbClr val="000000"/>
              </a:solidFill>
              <a:effectLst/>
              <a:uLnTx/>
              <a:uFillTx/>
              <a:latin typeface="Lato Light"/>
              <a:sym typeface="Lato Light"/>
            </a:endParaRPr>
          </a:p>
        </p:txBody>
      </p:sp>
      <p:sp>
        <p:nvSpPr>
          <p:cNvPr id="841" name="who we are"/>
          <p:cNvSpPr txBox="1"/>
          <p:nvPr/>
        </p:nvSpPr>
        <p:spPr>
          <a:xfrm>
            <a:off x="9283774" y="1773336"/>
            <a:ext cx="5816452" cy="4547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lstStyle>
          <a:p>
            <a:pPr marL="0" marR="0" lvl="0" indent="0" algn="ctr" defTabSz="825500" rtl="0" eaLnBrk="1" fontAlgn="auto" latinLnBrk="0" hangingPunct="0">
              <a:lnSpc>
                <a:spcPct val="120000"/>
              </a:lnSpc>
              <a:spcBef>
                <a:spcPts val="0"/>
              </a:spcBef>
              <a:spcAft>
                <a:spcPts val="0"/>
              </a:spcAft>
              <a:buClrTx/>
              <a:buSzTx/>
              <a:buFontTx/>
              <a:buNone/>
              <a:tabLst/>
              <a:defRPr/>
            </a:pPr>
            <a:endParaRPr kumimoji="0" sz="2100" b="0" i="0" u="none" strike="noStrike" kern="0" cap="all" spc="168" normalizeH="0" baseline="0" noProof="0" dirty="0">
              <a:ln>
                <a:noFill/>
              </a:ln>
              <a:solidFill>
                <a:srgbClr val="000000"/>
              </a:solidFill>
              <a:effectLst/>
              <a:uLnTx/>
              <a:uFillTx/>
              <a:latin typeface="Lato Black"/>
              <a:sym typeface="Lato Black"/>
            </a:endParaRPr>
          </a:p>
        </p:txBody>
      </p:sp>
      <p:sp>
        <p:nvSpPr>
          <p:cNvPr id="842" name="Rectangle"/>
          <p:cNvSpPr/>
          <p:nvPr/>
        </p:nvSpPr>
        <p:spPr>
          <a:xfrm>
            <a:off x="10033958" y="10675811"/>
            <a:ext cx="4319239" cy="739980"/>
          </a:xfrm>
          <a:prstGeom prst="rect">
            <a:avLst/>
          </a:prstGeom>
          <a:solidFill>
            <a:schemeClr val="accent1"/>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843" name="TOP 10 IN EUROPE"/>
          <p:cNvSpPr txBox="1"/>
          <p:nvPr/>
        </p:nvSpPr>
        <p:spPr>
          <a:xfrm>
            <a:off x="10267633" y="10784447"/>
            <a:ext cx="3880167" cy="52270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ctr">
              <a:lnSpc>
                <a:spcPct val="130000"/>
              </a:lnSpc>
              <a:defRPr cap="none" spc="0">
                <a:solidFill>
                  <a:srgbClr val="FFFFFF"/>
                </a:solidFill>
                <a:latin typeface="Lato Regular"/>
                <a:ea typeface="Lato Regular"/>
                <a:cs typeface="Lato Regular"/>
                <a:sym typeface="Lato Regular"/>
              </a:defRPr>
            </a:lvl1pPr>
          </a:lstStyle>
          <a:p>
            <a:pPr marL="0" marR="0" lvl="0" indent="0" algn="ctr" defTabSz="825500" rtl="0" eaLnBrk="1" fontAlgn="auto" latinLnBrk="0" hangingPunct="0">
              <a:lnSpc>
                <a:spcPct val="130000"/>
              </a:lnSpc>
              <a:spcBef>
                <a:spcPts val="0"/>
              </a:spcBef>
              <a:spcAft>
                <a:spcPts val="0"/>
              </a:spcAft>
              <a:buClrTx/>
              <a:buSzTx/>
              <a:buFontTx/>
              <a:buNone/>
              <a:tabLst/>
              <a:defRPr/>
            </a:pPr>
            <a:r>
              <a:rPr lang="en-US" noProof="0" dirty="0"/>
              <a:t>LAUNCHES THIS FALL</a:t>
            </a:r>
            <a:endParaRPr kumimoji="0" sz="2100" b="0" i="0" u="none" strike="noStrike" kern="0" cap="none" spc="0" normalizeH="0" baseline="0" noProof="0" dirty="0">
              <a:ln>
                <a:noFill/>
              </a:ln>
              <a:solidFill>
                <a:srgbClr val="FFFFFF"/>
              </a:solidFill>
              <a:effectLst/>
              <a:uLnTx/>
              <a:uFillTx/>
              <a:latin typeface="Lato Regular"/>
              <a:sym typeface="Lato Regular"/>
            </a:endParaRPr>
          </a:p>
        </p:txBody>
      </p:sp>
      <p:sp>
        <p:nvSpPr>
          <p:cNvPr id="844" name="downloaded apps this…"/>
          <p:cNvSpPr txBox="1"/>
          <p:nvPr/>
        </p:nvSpPr>
        <p:spPr>
          <a:xfrm>
            <a:off x="9504542" y="6836017"/>
            <a:ext cx="5080581" cy="6392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0" marR="0" lvl="0" indent="0" algn="ctr" defTabSz="825500" rtl="0" eaLnBrk="1" fontAlgn="auto" latinLnBrk="0" hangingPunct="0">
              <a:lnSpc>
                <a:spcPct val="120000"/>
              </a:lnSpc>
              <a:spcBef>
                <a:spcPts val="0"/>
              </a:spcBef>
              <a:spcAft>
                <a:spcPts val="0"/>
              </a:spcAft>
              <a:buClrTx/>
              <a:buSzTx/>
              <a:buFontTx/>
              <a:buNone/>
              <a:tabLst/>
              <a:defRPr/>
            </a:pPr>
            <a:r>
              <a:rPr kumimoji="0" lang="en-US" sz="3200" b="0" i="0" u="none" strike="noStrike" kern="0" cap="all" spc="168" normalizeH="0" baseline="0" noProof="0" dirty="0">
                <a:ln>
                  <a:noFill/>
                </a:ln>
                <a:solidFill>
                  <a:srgbClr val="000000"/>
                </a:solidFill>
                <a:effectLst/>
                <a:uLnTx/>
                <a:uFillTx/>
                <a:latin typeface="Lato Black"/>
                <a:sym typeface="Lato Black"/>
              </a:rPr>
              <a:t>2015 &amp; 2017 </a:t>
            </a:r>
            <a:endParaRPr kumimoji="0" sz="3200" b="0" i="0" u="none" strike="noStrike" kern="0" cap="all" spc="168" normalizeH="0" baseline="0" noProof="0" dirty="0">
              <a:ln>
                <a:noFill/>
              </a:ln>
              <a:solidFill>
                <a:srgbClr val="000000"/>
              </a:solidFill>
              <a:effectLst/>
              <a:uLnTx/>
              <a:uFillTx/>
              <a:latin typeface="Lato Black"/>
              <a:sym typeface="Lato Black"/>
            </a:endParaRPr>
          </a:p>
        </p:txBody>
      </p:sp>
      <p:sp>
        <p:nvSpPr>
          <p:cNvPr id="845" name="Nullam quis risus eget urna mollis ornare vel eu leo. Etiam porta sem malesuada magna mollis euismod.Nullam quis risus eget urna mollis ornare vel eu leo. Etiam porta sem malesuada magna mollis euismod."/>
          <p:cNvSpPr txBox="1"/>
          <p:nvPr/>
        </p:nvSpPr>
        <p:spPr>
          <a:xfrm>
            <a:off x="9504542" y="7738636"/>
            <a:ext cx="5374916" cy="346351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lnSpc>
                <a:spcPct val="130000"/>
              </a:lnSpc>
              <a:defRPr cap="none" spc="0">
                <a:solidFill>
                  <a:srgbClr val="5E5E5E"/>
                </a:solidFill>
                <a:latin typeface="Lato Regular"/>
                <a:ea typeface="Lato Regular"/>
                <a:cs typeface="Lato Regular"/>
                <a:sym typeface="Lato Regular"/>
              </a:defRPr>
            </a:lvl1pPr>
          </a:lstStyle>
          <a:p>
            <a:pPr marL="0" marR="0" lvl="0" indent="0" algn="ctr" defTabSz="825500" rtl="0" eaLnBrk="1" fontAlgn="auto" latinLnBrk="0" hangingPunct="0">
              <a:lnSpc>
                <a:spcPct val="130000"/>
              </a:lnSpc>
              <a:spcBef>
                <a:spcPts val="0"/>
              </a:spcBef>
              <a:spcAft>
                <a:spcPts val="0"/>
              </a:spcAft>
              <a:buClrTx/>
              <a:buSzTx/>
              <a:buFontTx/>
              <a:buNone/>
              <a:tabLst/>
              <a:defRPr/>
            </a:pPr>
            <a:r>
              <a:rPr kumimoji="0" lang="en-US" sz="2100" b="0" i="0" u="none" strike="noStrike" kern="0" cap="none" spc="0" normalizeH="0" baseline="0" noProof="0" dirty="0">
                <a:ln>
                  <a:noFill/>
                </a:ln>
                <a:solidFill>
                  <a:srgbClr val="5E5E5E"/>
                </a:solidFill>
                <a:effectLst/>
                <a:uLnTx/>
                <a:uFillTx/>
                <a:latin typeface="Lato Regular"/>
                <a:sym typeface="Lato Regular"/>
              </a:rPr>
              <a:t>The SOTM</a:t>
            </a:r>
            <a:r>
              <a:rPr kumimoji="0" lang="en-US" sz="2100" b="0" i="0" u="none" strike="noStrike" kern="0" cap="none" spc="0" normalizeH="0" noProof="0" dirty="0">
                <a:ln>
                  <a:noFill/>
                </a:ln>
                <a:solidFill>
                  <a:srgbClr val="5E5E5E"/>
                </a:solidFill>
                <a:effectLst/>
                <a:uLnTx/>
                <a:uFillTx/>
                <a:latin typeface="Lato Regular"/>
                <a:sym typeface="Lato Regular"/>
              </a:rPr>
              <a:t> Survey gauges members experiences, satisfaction and key demographic information in order </a:t>
            </a:r>
            <a:r>
              <a:rPr kumimoji="0" lang="en-US" sz="2100" b="0" i="0" u="none" strike="noStrike" kern="0" cap="none" spc="0" normalizeH="0" noProof="0" dirty="0" smtClean="0">
                <a:ln>
                  <a:noFill/>
                </a:ln>
                <a:solidFill>
                  <a:srgbClr val="5E5E5E"/>
                </a:solidFill>
                <a:effectLst/>
                <a:uLnTx/>
                <a:uFillTx/>
                <a:latin typeface="Lato Regular"/>
                <a:sym typeface="Lato Regular"/>
              </a:rPr>
              <a:t>to help </a:t>
            </a:r>
            <a:r>
              <a:rPr kumimoji="0" lang="en-US" sz="2100" b="0" i="0" u="none" strike="noStrike" kern="0" cap="none" spc="0" normalizeH="0" noProof="0" dirty="0">
                <a:ln>
                  <a:noFill/>
                </a:ln>
                <a:solidFill>
                  <a:srgbClr val="5E5E5E"/>
                </a:solidFill>
                <a:effectLst/>
                <a:uLnTx/>
                <a:uFillTx/>
                <a:latin typeface="Lato Regular"/>
                <a:sym typeface="Lato Regular"/>
              </a:rPr>
              <a:t>inform and improve programming, benefits, and  services</a:t>
            </a:r>
            <a:r>
              <a:rPr lang="en-US" dirty="0"/>
              <a:t> to members.</a:t>
            </a:r>
            <a:endParaRPr kumimoji="0" lang="en-US" sz="2100" b="0" i="0" u="none" strike="noStrike" kern="0" cap="none" spc="0" normalizeH="0" noProof="0" dirty="0">
              <a:ln>
                <a:noFill/>
              </a:ln>
              <a:solidFill>
                <a:srgbClr val="5E5E5E"/>
              </a:solidFill>
              <a:effectLst/>
              <a:uLnTx/>
              <a:uFillTx/>
              <a:latin typeface="Lato Regular"/>
              <a:sym typeface="Lato Regular"/>
            </a:endParaRPr>
          </a:p>
          <a:p>
            <a:pPr marL="0" marR="0" lvl="0" indent="0" algn="ctr" defTabSz="825500" rtl="0" eaLnBrk="1" fontAlgn="auto" latinLnBrk="0" hangingPunct="0">
              <a:lnSpc>
                <a:spcPct val="130000"/>
              </a:lnSpc>
              <a:spcBef>
                <a:spcPts val="0"/>
              </a:spcBef>
              <a:spcAft>
                <a:spcPts val="0"/>
              </a:spcAft>
              <a:buClrTx/>
              <a:buSzTx/>
              <a:buFontTx/>
              <a:buNone/>
              <a:tabLst/>
              <a:defRPr/>
            </a:pPr>
            <a:endParaRPr lang="en-US" baseline="0" dirty="0"/>
          </a:p>
          <a:p>
            <a:pPr marL="0" marR="0" lvl="0" indent="0" algn="ctr" defTabSz="825500" rtl="0" eaLnBrk="1" fontAlgn="auto" latinLnBrk="0" hangingPunct="0">
              <a:lnSpc>
                <a:spcPct val="130000"/>
              </a:lnSpc>
              <a:spcBef>
                <a:spcPts val="0"/>
              </a:spcBef>
              <a:spcAft>
                <a:spcPts val="0"/>
              </a:spcAft>
              <a:buClrTx/>
              <a:buSzTx/>
              <a:buFontTx/>
              <a:buNone/>
              <a:tabLst/>
              <a:defRPr/>
            </a:pPr>
            <a:endParaRPr lang="en-US" baseline="0" dirty="0"/>
          </a:p>
          <a:p>
            <a:pPr marL="0" marR="0" lvl="0" indent="0" algn="ctr" defTabSz="825500" rtl="0" eaLnBrk="1" fontAlgn="auto" latinLnBrk="0" hangingPunct="0">
              <a:lnSpc>
                <a:spcPct val="130000"/>
              </a:lnSpc>
              <a:spcBef>
                <a:spcPts val="0"/>
              </a:spcBef>
              <a:spcAft>
                <a:spcPts val="0"/>
              </a:spcAft>
              <a:buClrTx/>
              <a:buSzTx/>
              <a:buFontTx/>
              <a:buNone/>
              <a:tabLst/>
              <a:defRPr/>
            </a:pPr>
            <a:r>
              <a:rPr kumimoji="0" sz="2100" b="0" i="0" u="none" strike="noStrike" kern="0" cap="none" spc="0" normalizeH="0" baseline="0" noProof="0" dirty="0">
                <a:ln>
                  <a:noFill/>
                </a:ln>
                <a:solidFill>
                  <a:srgbClr val="5E5E5E"/>
                </a:solidFill>
                <a:effectLst/>
                <a:uLnTx/>
                <a:uFillTx/>
                <a:latin typeface="Lato Regular"/>
                <a:sym typeface="Lato Regular"/>
              </a:rPr>
              <a:t>.</a:t>
            </a:r>
          </a:p>
        </p:txBody>
      </p:sp>
      <p:sp>
        <p:nvSpPr>
          <p:cNvPr id="846" name="Line"/>
          <p:cNvSpPr/>
          <p:nvPr/>
        </p:nvSpPr>
        <p:spPr>
          <a:xfrm>
            <a:off x="11054535" y="7559636"/>
            <a:ext cx="2278084" cy="1"/>
          </a:xfrm>
          <a:prstGeom prst="line">
            <a:avLst/>
          </a:prstGeom>
          <a:ln w="12700">
            <a:solidFill>
              <a:srgbClr val="5E5E5E"/>
            </a:solid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848" name="13,000+"/>
          <p:cNvSpPr txBox="1"/>
          <p:nvPr/>
        </p:nvSpPr>
        <p:spPr>
          <a:xfrm>
            <a:off x="9454022" y="4840136"/>
            <a:ext cx="5353352" cy="20723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lnSpc>
                <a:spcPct val="100000"/>
              </a:lnSpc>
              <a:defRPr sz="6400" cap="none" spc="0">
                <a:latin typeface="+mn-lt"/>
                <a:ea typeface="+mn-ea"/>
                <a:cs typeface="+mn-cs"/>
                <a:sym typeface="Lato Bold"/>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6400" b="0" i="0" u="none" strike="noStrike" kern="0" cap="none" spc="0" normalizeH="0" baseline="0" noProof="0" dirty="0">
                <a:ln>
                  <a:noFill/>
                </a:ln>
                <a:solidFill>
                  <a:srgbClr val="000000"/>
                </a:solidFill>
                <a:effectLst/>
                <a:uLnTx/>
                <a:uFillTx/>
                <a:latin typeface="Lato Bold"/>
                <a:sym typeface="Lato Bold"/>
              </a:rPr>
              <a:t>470</a:t>
            </a:r>
            <a:r>
              <a:rPr kumimoji="0" sz="6400" b="0" i="0" u="none" strike="noStrike" kern="0" cap="none" spc="0" normalizeH="0" baseline="0" noProof="0" dirty="0">
                <a:ln>
                  <a:noFill/>
                </a:ln>
                <a:solidFill>
                  <a:srgbClr val="000000"/>
                </a:solidFill>
                <a:effectLst/>
                <a:uLnTx/>
                <a:uFillTx/>
                <a:latin typeface="Lato Bold"/>
                <a:sym typeface="Lato Bold"/>
              </a:rPr>
              <a:t>+</a:t>
            </a:r>
            <a:r>
              <a:rPr kumimoji="0" lang="en-US" sz="6400" b="0" i="0" u="none" strike="noStrike" kern="0" cap="none" spc="0" normalizeH="0" baseline="0" noProof="0" dirty="0">
                <a:ln>
                  <a:noFill/>
                </a:ln>
                <a:solidFill>
                  <a:srgbClr val="000000"/>
                </a:solidFill>
                <a:effectLst/>
                <a:uLnTx/>
                <a:uFillTx/>
                <a:latin typeface="Lato Bold"/>
                <a:sym typeface="Lato Bold"/>
              </a:rPr>
              <a:t> Responses</a:t>
            </a:r>
            <a:endParaRPr kumimoji="0" sz="6400" b="0" i="0" u="none" strike="noStrike" kern="0" cap="none" spc="0" normalizeH="0" baseline="0" noProof="0" dirty="0">
              <a:ln>
                <a:noFill/>
              </a:ln>
              <a:solidFill>
                <a:srgbClr val="000000"/>
              </a:solidFill>
              <a:effectLst/>
              <a:uLnTx/>
              <a:uFillTx/>
              <a:latin typeface="Lato Bold"/>
              <a:sym typeface="Lato Bold"/>
            </a:endParaRPr>
          </a:p>
        </p:txBody>
      </p:sp>
      <p:sp>
        <p:nvSpPr>
          <p:cNvPr id="849" name="Nullam quis risus eget urna mollis ornare vel eu leo. Etiam porta sem malesuada magna mollis euismod.Nullam quis risus eget urna mollis ornare vel eu leo."/>
          <p:cNvSpPr txBox="1"/>
          <p:nvPr/>
        </p:nvSpPr>
        <p:spPr>
          <a:xfrm>
            <a:off x="16398751" y="8493534"/>
            <a:ext cx="5374916" cy="38395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lnSpc>
                <a:spcPct val="130000"/>
              </a:lnSpc>
              <a:defRPr cap="none" spc="0">
                <a:solidFill>
                  <a:srgbClr val="5E5E5E"/>
                </a:solidFill>
                <a:latin typeface="Lato Regular"/>
                <a:ea typeface="Lato Regular"/>
                <a:cs typeface="Lato Regular"/>
                <a:sym typeface="Lato Regular"/>
              </a:defRPr>
            </a:lvl1pPr>
          </a:lstStyle>
          <a:p>
            <a:pPr marL="342900" marR="0" lvl="0" indent="-342900" algn="l" defTabSz="825500" rtl="0" eaLnBrk="1" fontAlgn="auto" latinLnBrk="0" hangingPunct="0">
              <a:lnSpc>
                <a:spcPct val="130000"/>
              </a:lnSpc>
              <a:spcBef>
                <a:spcPts val="0"/>
              </a:spcBef>
              <a:spcAft>
                <a:spcPts val="0"/>
              </a:spcAft>
              <a:buClrTx/>
              <a:buSzTx/>
              <a:buFontTx/>
              <a:buChar char="-"/>
              <a:tabLst/>
              <a:defRPr/>
            </a:pPr>
            <a:r>
              <a:rPr kumimoji="0" lang="en-US" sz="2100" b="0" i="0" u="none" strike="noStrike" kern="0" cap="none" spc="0" normalizeH="0" baseline="0" noProof="0" dirty="0">
                <a:ln>
                  <a:noFill/>
                </a:ln>
                <a:solidFill>
                  <a:srgbClr val="5E5E5E"/>
                </a:solidFill>
                <a:effectLst/>
                <a:uLnTx/>
                <a:uFillTx/>
                <a:latin typeface="Lato Regular"/>
                <a:sym typeface="Lato Regular"/>
              </a:rPr>
              <a:t>Analyzed data is presented to the Board of Directors after each SOTM survey.</a:t>
            </a:r>
          </a:p>
          <a:p>
            <a:pPr marR="0" lvl="0" algn="l" defTabSz="825500" rtl="0" eaLnBrk="1" fontAlgn="auto" latinLnBrk="0" hangingPunct="0">
              <a:lnSpc>
                <a:spcPct val="130000"/>
              </a:lnSpc>
              <a:spcBef>
                <a:spcPts val="0"/>
              </a:spcBef>
              <a:spcAft>
                <a:spcPts val="0"/>
              </a:spcAft>
              <a:buClrTx/>
              <a:buSzTx/>
              <a:tabLst/>
              <a:defRPr/>
            </a:pPr>
            <a:endParaRPr kumimoji="0" lang="en-US" sz="2100" b="0" i="0" u="none" strike="noStrike" kern="0" cap="none" spc="0" normalizeH="0" baseline="0" noProof="0" dirty="0">
              <a:ln>
                <a:noFill/>
              </a:ln>
              <a:solidFill>
                <a:srgbClr val="5E5E5E"/>
              </a:solidFill>
              <a:effectLst/>
              <a:uLnTx/>
              <a:uFillTx/>
              <a:latin typeface="Lato Regular"/>
              <a:sym typeface="Lato Regular"/>
            </a:endParaRPr>
          </a:p>
          <a:p>
            <a:pPr marL="342900" marR="0" lvl="0" indent="-342900" algn="l" defTabSz="825500" rtl="0" eaLnBrk="1" fontAlgn="auto" latinLnBrk="0" hangingPunct="0">
              <a:lnSpc>
                <a:spcPct val="130000"/>
              </a:lnSpc>
              <a:spcBef>
                <a:spcPts val="0"/>
              </a:spcBef>
              <a:spcAft>
                <a:spcPts val="0"/>
              </a:spcAft>
              <a:buClrTx/>
              <a:buSzTx/>
              <a:buFontTx/>
              <a:buChar char="-"/>
              <a:tabLst/>
              <a:defRPr/>
            </a:pPr>
            <a:r>
              <a:rPr lang="en-US" dirty="0"/>
              <a:t>Feedback guides program development and service delivery</a:t>
            </a:r>
            <a:br>
              <a:rPr lang="en-US" dirty="0"/>
            </a:br>
            <a:endParaRPr lang="en-US" dirty="0"/>
          </a:p>
          <a:p>
            <a:pPr marL="342900" marR="0" lvl="0" indent="-342900" algn="l" defTabSz="825500" rtl="0" eaLnBrk="1" fontAlgn="auto" latinLnBrk="0" hangingPunct="0">
              <a:lnSpc>
                <a:spcPct val="130000"/>
              </a:lnSpc>
              <a:spcBef>
                <a:spcPts val="0"/>
              </a:spcBef>
              <a:spcAft>
                <a:spcPts val="0"/>
              </a:spcAft>
              <a:buClrTx/>
              <a:buSzTx/>
              <a:buFontTx/>
              <a:buChar char="-"/>
              <a:tabLst/>
              <a:defRPr/>
            </a:pPr>
            <a:r>
              <a:rPr lang="en-US" dirty="0"/>
              <a:t>Benchmarking captures the changing membership over time.</a:t>
            </a:r>
          </a:p>
          <a:p>
            <a:pPr marL="342900" marR="0" lvl="0" indent="-342900" algn="l" defTabSz="825500" rtl="0" eaLnBrk="1" fontAlgn="auto" latinLnBrk="0" hangingPunct="0">
              <a:lnSpc>
                <a:spcPct val="130000"/>
              </a:lnSpc>
              <a:spcBef>
                <a:spcPts val="0"/>
              </a:spcBef>
              <a:spcAft>
                <a:spcPts val="0"/>
              </a:spcAft>
              <a:buClrTx/>
              <a:buSzTx/>
              <a:buFontTx/>
              <a:buChar char="-"/>
              <a:tabLst/>
              <a:defRPr/>
            </a:pPr>
            <a:endParaRPr kumimoji="0" sz="2100" b="0" i="0" u="none" strike="noStrike" kern="0" cap="none" spc="0" normalizeH="0" baseline="0" noProof="0" dirty="0">
              <a:ln>
                <a:noFill/>
              </a:ln>
              <a:solidFill>
                <a:srgbClr val="5E5E5E"/>
              </a:solidFill>
              <a:effectLst/>
              <a:uLnTx/>
              <a:uFillTx/>
              <a:latin typeface="Lato Regular"/>
              <a:sym typeface="Lato Regular"/>
            </a:endParaRPr>
          </a:p>
        </p:txBody>
      </p:sp>
      <p:sp>
        <p:nvSpPr>
          <p:cNvPr id="850" name="Some of them are international best seller"/>
          <p:cNvSpPr txBox="1"/>
          <p:nvPr/>
        </p:nvSpPr>
        <p:spPr>
          <a:xfrm>
            <a:off x="16535699" y="7680276"/>
            <a:ext cx="5080581" cy="8781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lstStyle>
          <a:p>
            <a:pPr marL="0" marR="0" lvl="0" indent="0" algn="ctr" defTabSz="825500" rtl="0" eaLnBrk="1" fontAlgn="auto" latinLnBrk="0" hangingPunct="0">
              <a:lnSpc>
                <a:spcPct val="120000"/>
              </a:lnSpc>
              <a:spcBef>
                <a:spcPts val="0"/>
              </a:spcBef>
              <a:spcAft>
                <a:spcPts val="0"/>
              </a:spcAft>
              <a:buClrTx/>
              <a:buSzTx/>
              <a:buFontTx/>
              <a:buNone/>
              <a:tabLst/>
              <a:defRPr/>
            </a:pPr>
            <a:r>
              <a:rPr kumimoji="0" lang="en-US" sz="2100" b="0" i="0" u="none" strike="noStrike" kern="0" cap="all" spc="168" normalizeH="0" baseline="0" noProof="0" dirty="0">
                <a:ln>
                  <a:noFill/>
                </a:ln>
                <a:solidFill>
                  <a:srgbClr val="000000"/>
                </a:solidFill>
                <a:effectLst/>
                <a:uLnTx/>
                <a:uFillTx/>
                <a:latin typeface="Lato Black"/>
                <a:sym typeface="Lato Black"/>
              </a:rPr>
              <a:t>Your opinion and input matters</a:t>
            </a:r>
            <a:endParaRPr kumimoji="0" sz="2100" b="0" i="0" u="none" strike="noStrike" kern="0" cap="all" spc="168" normalizeH="0" baseline="0" noProof="0" dirty="0">
              <a:ln>
                <a:noFill/>
              </a:ln>
              <a:solidFill>
                <a:srgbClr val="000000"/>
              </a:solidFill>
              <a:effectLst/>
              <a:uLnTx/>
              <a:uFillTx/>
              <a:latin typeface="Lato Black"/>
              <a:sym typeface="Lato Black"/>
            </a:endParaRPr>
          </a:p>
        </p:txBody>
      </p:sp>
      <p:sp>
        <p:nvSpPr>
          <p:cNvPr id="864" name="Line"/>
          <p:cNvSpPr/>
          <p:nvPr/>
        </p:nvSpPr>
        <p:spPr>
          <a:xfrm>
            <a:off x="15895792" y="4431442"/>
            <a:ext cx="6360395" cy="3128195"/>
          </a:xfrm>
          <a:prstGeom prst="line">
            <a:avLst/>
          </a:prstGeom>
          <a:ln w="25400">
            <a:solidFill>
              <a:srgbClr val="FFFFFF"/>
            </a:solid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pic>
        <p:nvPicPr>
          <p:cNvPr id="4" name="Picture Placeholder 3">
            <a:extLst>
              <a:ext uri="{FF2B5EF4-FFF2-40B4-BE49-F238E27FC236}">
                <a16:creationId xmlns:a16="http://schemas.microsoft.com/office/drawing/2014/main" xmlns="" id="{CE2DCA2D-AE67-4436-8D43-BE7E18A44AA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xfrm>
            <a:off x="1143000" y="3969934"/>
            <a:ext cx="7399564" cy="8500295"/>
          </a:xfrm>
          <a:solidFill>
            <a:schemeClr val="bg2">
              <a:lumMod val="90000"/>
            </a:schemeClr>
          </a:solidFill>
        </p:spPr>
      </p:pic>
      <p:pic>
        <p:nvPicPr>
          <p:cNvPr id="6" name="Picture 5">
            <a:extLst>
              <a:ext uri="{FF2B5EF4-FFF2-40B4-BE49-F238E27FC236}">
                <a16:creationId xmlns:a16="http://schemas.microsoft.com/office/drawing/2014/main" xmlns="" id="{B61933D8-CBA5-4BE4-919A-31FBC961586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882822" y="3634250"/>
            <a:ext cx="6406774" cy="3655992"/>
          </a:xfrm>
          <a:prstGeom prst="rect">
            <a:avLst/>
          </a:prstGeom>
        </p:spPr>
      </p:pic>
      <p:sp>
        <p:nvSpPr>
          <p:cNvPr id="15" name="Rectangle 14"/>
          <p:cNvSpPr/>
          <p:nvPr/>
        </p:nvSpPr>
        <p:spPr>
          <a:xfrm>
            <a:off x="1143000" y="287136"/>
            <a:ext cx="2584956" cy="79352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CA"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520974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lide Number"/>
          <p:cNvSpPr txBox="1">
            <a:spLocks noGrp="1"/>
          </p:cNvSpPr>
          <p:nvPr>
            <p:ph type="sldNum" sz="quarter" idx="2"/>
          </p:nvPr>
        </p:nvSpPr>
        <p:spPr>
          <a:xfrm>
            <a:off x="23753245" y="303238"/>
            <a:ext cx="268987" cy="4191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dirty="0"/>
          </a:p>
        </p:txBody>
      </p:sp>
      <p:sp>
        <p:nvSpPr>
          <p:cNvPr id="550" name="We Find Solution That Works &amp; We're Pretty Good at it."/>
          <p:cNvSpPr txBox="1"/>
          <p:nvPr/>
        </p:nvSpPr>
        <p:spPr>
          <a:xfrm>
            <a:off x="14863358" y="326859"/>
            <a:ext cx="8561191" cy="465768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nSpc>
                <a:spcPct val="100000"/>
              </a:lnSpc>
              <a:defRPr sz="6400" cap="none" spc="0">
                <a:latin typeface="+mj-lt"/>
                <a:ea typeface="+mj-ea"/>
                <a:cs typeface="+mj-cs"/>
                <a:sym typeface="Lato Light"/>
              </a:defRPr>
            </a:lvl1pPr>
          </a:lstStyle>
          <a:p>
            <a:r>
              <a:rPr lang="en-US" dirty="0"/>
              <a:t>2020 AMCTO Conference</a:t>
            </a:r>
          </a:p>
          <a:p>
            <a:r>
              <a:rPr lang="en-US" dirty="0"/>
              <a:t>June 7</a:t>
            </a:r>
            <a:r>
              <a:rPr lang="en-US" baseline="30000" dirty="0"/>
              <a:t>th</a:t>
            </a:r>
            <a:r>
              <a:rPr lang="en-US" dirty="0"/>
              <a:t> – 10</a:t>
            </a:r>
            <a:r>
              <a:rPr lang="en-US" baseline="30000" dirty="0"/>
              <a:t>th</a:t>
            </a:r>
            <a:r>
              <a:rPr lang="en-US" dirty="0"/>
              <a:t> 2020</a:t>
            </a:r>
            <a:br>
              <a:rPr lang="en-US" dirty="0"/>
            </a:br>
            <a:r>
              <a:rPr lang="en-US" dirty="0"/>
              <a:t>Blue Mountain Resort</a:t>
            </a:r>
            <a:br>
              <a:rPr lang="en-US" dirty="0"/>
            </a:br>
            <a:endParaRPr sz="4000" dirty="0"/>
          </a:p>
        </p:txBody>
      </p:sp>
      <p:sp>
        <p:nvSpPr>
          <p:cNvPr id="551" name="Line"/>
          <p:cNvSpPr/>
          <p:nvPr/>
        </p:nvSpPr>
        <p:spPr>
          <a:xfrm>
            <a:off x="14863358" y="5084154"/>
            <a:ext cx="8274938" cy="0"/>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nvGrpSpPr>
          <p:cNvPr id="554" name="Group"/>
          <p:cNvGrpSpPr/>
          <p:nvPr/>
        </p:nvGrpSpPr>
        <p:grpSpPr>
          <a:xfrm>
            <a:off x="14863357" y="5711858"/>
            <a:ext cx="8889887" cy="6554746"/>
            <a:chOff x="0" y="0"/>
            <a:chExt cx="7823551" cy="6554742"/>
          </a:xfrm>
        </p:grpSpPr>
        <p:sp>
          <p:nvSpPr>
            <p:cNvPr id="552" name="about who we are"/>
            <p:cNvSpPr txBox="1"/>
            <p:nvPr/>
          </p:nvSpPr>
          <p:spPr>
            <a:xfrm>
              <a:off x="0" y="0"/>
              <a:ext cx="7823551" cy="638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p>
              <a:r>
                <a:rPr lang="en-US" sz="3200" dirty="0"/>
                <a:t>We want to hear from you</a:t>
              </a:r>
              <a:endParaRPr sz="3200" dirty="0"/>
            </a:p>
          </p:txBody>
        </p:sp>
        <p:sp>
          <p:nvSpPr>
            <p:cNvPr id="553" name="Nullam quis risus eget urna mollis ornare vel eu leo. Etiam porta sem malesuada magna mollis euismod. Donec id elit non mi porta gravida at eget metus."/>
            <p:cNvSpPr txBox="1"/>
            <p:nvPr/>
          </p:nvSpPr>
          <p:spPr>
            <a:xfrm>
              <a:off x="0" y="653642"/>
              <a:ext cx="7282366" cy="59011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endParaRPr lang="en-US" sz="2400" dirty="0"/>
            </a:p>
            <a:p>
              <a:pPr marL="457200" indent="-457200">
                <a:buFont typeface="Arial" panose="020B0604020202020204" pitchFamily="34" charset="0"/>
                <a:buChar char="•"/>
              </a:pPr>
              <a:r>
                <a:rPr lang="en-US" sz="3200" dirty="0"/>
                <a:t>What parts of the current AMCTO conference program do you like the most?</a:t>
              </a:r>
            </a:p>
            <a:p>
              <a:pPr marL="342900" indent="-342900"/>
              <a:endParaRPr lang="en-US" sz="3200" dirty="0"/>
            </a:p>
            <a:p>
              <a:pPr marL="457200" indent="-457200">
                <a:buFont typeface="Arial" panose="020B0604020202020204" pitchFamily="34" charset="0"/>
                <a:buChar char="•"/>
              </a:pPr>
              <a:r>
                <a:rPr lang="en-US" sz="3200" dirty="0"/>
                <a:t>What do you think is missing from the current AMCTO conference program?</a:t>
              </a:r>
            </a:p>
            <a:p>
              <a:pPr marL="342900" indent="-342900"/>
              <a:endParaRPr lang="en-US" sz="3200" dirty="0"/>
            </a:p>
            <a:p>
              <a:pPr marL="457200" indent="-457200">
                <a:lnSpc>
                  <a:spcPct val="100000"/>
                </a:lnSpc>
                <a:buFont typeface="Arial" panose="020B0604020202020204" pitchFamily="34" charset="0"/>
                <a:buChar char="•"/>
                <a:defRPr/>
              </a:pPr>
              <a:r>
                <a:rPr lang="en-US" sz="3200" dirty="0"/>
                <a:t>If you could change one thing about the conference program or structure, what would you change</a:t>
              </a:r>
              <a:r>
                <a:rPr lang="en-US" sz="2800" dirty="0"/>
                <a:t>?</a:t>
              </a:r>
            </a:p>
          </p:txBody>
        </p:sp>
      </p:grpSp>
      <p:pic>
        <p:nvPicPr>
          <p:cNvPr id="10" name="Picture 9">
            <a:extLst>
              <a:ext uri="{FF2B5EF4-FFF2-40B4-BE49-F238E27FC236}">
                <a16:creationId xmlns:a16="http://schemas.microsoft.com/office/drawing/2014/main" xmlns="" id="{01166999-C6E8-4F34-9AA5-B4E11CD36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566" y="5214436"/>
            <a:ext cx="7524364" cy="4773295"/>
          </a:xfrm>
          <a:prstGeom prst="rect">
            <a:avLst/>
          </a:prstGeom>
        </p:spPr>
      </p:pic>
      <p:sp>
        <p:nvSpPr>
          <p:cNvPr id="3" name="TextBox 2"/>
          <p:cNvSpPr txBox="1"/>
          <p:nvPr/>
        </p:nvSpPr>
        <p:spPr>
          <a:xfrm>
            <a:off x="1240971" y="267593"/>
            <a:ext cx="2939143" cy="490391"/>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en-US" sz="2100" b="0" i="0" u="none" strike="noStrike" cap="all" spc="168" normalizeH="0" baseline="0" dirty="0">
              <a:ln>
                <a:noFill/>
              </a:ln>
              <a:solidFill>
                <a:srgbClr val="000000"/>
              </a:solidFill>
              <a:effectLst/>
              <a:uFillTx/>
              <a:latin typeface="Lato Black"/>
              <a:ea typeface="Lato Black"/>
              <a:cs typeface="Lato Black"/>
              <a:sym typeface="Lato Black"/>
            </a:endParaRPr>
          </a:p>
        </p:txBody>
      </p:sp>
      <p:pic>
        <p:nvPicPr>
          <p:cNvPr id="4" name="Picture 3">
            <a:extLst>
              <a:ext uri="{FF2B5EF4-FFF2-40B4-BE49-F238E27FC236}">
                <a16:creationId xmlns:a16="http://schemas.microsoft.com/office/drawing/2014/main" xmlns="" id="{246176F9-850D-492E-A2FA-21A7FD7B613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787150" y="323679"/>
            <a:ext cx="6266780" cy="4657685"/>
          </a:xfrm>
          <a:prstGeom prst="rect">
            <a:avLst/>
          </a:prstGeom>
        </p:spPr>
      </p:pic>
      <p:pic>
        <p:nvPicPr>
          <p:cNvPr id="6" name="Picture 5">
            <a:extLst>
              <a:ext uri="{FF2B5EF4-FFF2-40B4-BE49-F238E27FC236}">
                <a16:creationId xmlns:a16="http://schemas.microsoft.com/office/drawing/2014/main" xmlns="" id="{FB3016EB-BCC0-4099-A43E-1059CB761C4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2386" y="4906695"/>
            <a:ext cx="5939754" cy="4583016"/>
          </a:xfrm>
          <a:prstGeom prst="rect">
            <a:avLst/>
          </a:prstGeom>
        </p:spPr>
      </p:pic>
      <p:pic>
        <p:nvPicPr>
          <p:cNvPr id="8" name="Picture 7">
            <a:extLst>
              <a:ext uri="{FF2B5EF4-FFF2-40B4-BE49-F238E27FC236}">
                <a16:creationId xmlns:a16="http://schemas.microsoft.com/office/drawing/2014/main" xmlns="" id="{DBBD07B1-1DF2-4A20-B9CA-222F282C47B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8011" y="303238"/>
            <a:ext cx="7292740" cy="4241310"/>
          </a:xfrm>
          <a:prstGeom prst="rect">
            <a:avLst/>
          </a:prstGeom>
        </p:spPr>
      </p:pic>
      <p:pic>
        <p:nvPicPr>
          <p:cNvPr id="11" name="Picture 10">
            <a:extLst>
              <a:ext uri="{FF2B5EF4-FFF2-40B4-BE49-F238E27FC236}">
                <a16:creationId xmlns:a16="http://schemas.microsoft.com/office/drawing/2014/main" xmlns="" id="{80669930-C1AF-45F9-9BDF-E6A12526F98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55682" y="9872332"/>
            <a:ext cx="6026458" cy="3540429"/>
          </a:xfrm>
          <a:prstGeom prst="rect">
            <a:avLst/>
          </a:prstGeom>
        </p:spPr>
      </p:pic>
      <p:pic>
        <p:nvPicPr>
          <p:cNvPr id="13" name="Picture 12">
            <a:extLst>
              <a:ext uri="{FF2B5EF4-FFF2-40B4-BE49-F238E27FC236}">
                <a16:creationId xmlns:a16="http://schemas.microsoft.com/office/drawing/2014/main" xmlns="" id="{0AB14679-C735-451F-9A3E-63A1EACBB4D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529566" y="10220803"/>
            <a:ext cx="7683391" cy="3265094"/>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lide Number"/>
          <p:cNvSpPr txBox="1">
            <a:spLocks noGrp="1"/>
          </p:cNvSpPr>
          <p:nvPr>
            <p:ph type="sldNum" sz="quarter" idx="2"/>
          </p:nvPr>
        </p:nvSpPr>
        <p:spPr>
          <a:xfrm>
            <a:off x="23753245" y="303238"/>
            <a:ext cx="268987" cy="4191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dirty="0"/>
          </a:p>
        </p:txBody>
      </p:sp>
      <p:sp>
        <p:nvSpPr>
          <p:cNvPr id="560" name="2000"/>
          <p:cNvSpPr txBox="1"/>
          <p:nvPr/>
        </p:nvSpPr>
        <p:spPr>
          <a:xfrm>
            <a:off x="14061587" y="5494775"/>
            <a:ext cx="9960645" cy="425757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defRPr sz="25000" cap="none" spc="-750">
                <a:solidFill>
                  <a:srgbClr val="C6CFE7"/>
                </a:solidFill>
              </a:defRPr>
            </a:lvl1pPr>
          </a:lstStyle>
          <a:p>
            <a:r>
              <a:rPr lang="en-US" sz="22500" dirty="0">
                <a:solidFill>
                  <a:schemeClr val="bg1">
                    <a:lumMod val="65000"/>
                    <a:alpha val="36000"/>
                  </a:schemeClr>
                </a:solidFill>
              </a:rPr>
              <a:t>2014-19</a:t>
            </a:r>
            <a:endParaRPr sz="22500" dirty="0">
              <a:solidFill>
                <a:schemeClr val="bg1">
                  <a:lumMod val="65000"/>
                  <a:alpha val="36000"/>
                </a:schemeClr>
              </a:solidFill>
            </a:endParaRPr>
          </a:p>
        </p:txBody>
      </p:sp>
      <p:sp>
        <p:nvSpPr>
          <p:cNvPr id="561" name="2004"/>
          <p:cNvSpPr txBox="1"/>
          <p:nvPr/>
        </p:nvSpPr>
        <p:spPr>
          <a:xfrm>
            <a:off x="2212511" y="8489154"/>
            <a:ext cx="7823551" cy="429104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ctr">
              <a:defRPr sz="25000" cap="none" spc="-750">
                <a:solidFill>
                  <a:srgbClr val="C6CFE7"/>
                </a:solidFill>
              </a:defRPr>
            </a:lvl1pPr>
          </a:lstStyle>
          <a:p>
            <a:r>
              <a:rPr lang="en-US" dirty="0">
                <a:solidFill>
                  <a:schemeClr val="bg1">
                    <a:lumMod val="65000"/>
                    <a:alpha val="36000"/>
                  </a:schemeClr>
                </a:solidFill>
              </a:rPr>
              <a:t>2020</a:t>
            </a:r>
            <a:endParaRPr lang="en-US" dirty="0">
              <a:solidFill>
                <a:srgbClr val="C6CFE7">
                  <a:alpha val="36000"/>
                </a:srgbClr>
              </a:solidFill>
            </a:endParaRPr>
          </a:p>
        </p:txBody>
      </p:sp>
      <p:sp>
        <p:nvSpPr>
          <p:cNvPr id="562" name="1998"/>
          <p:cNvSpPr txBox="1"/>
          <p:nvPr/>
        </p:nvSpPr>
        <p:spPr>
          <a:xfrm>
            <a:off x="2212511" y="3133858"/>
            <a:ext cx="7823551" cy="429104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r">
              <a:defRPr sz="25000" cap="none" spc="-750">
                <a:solidFill>
                  <a:srgbClr val="C6CFE7"/>
                </a:solidFill>
              </a:defRPr>
            </a:lvl1pPr>
          </a:lstStyle>
          <a:p>
            <a:r>
              <a:rPr lang="en-US" dirty="0">
                <a:solidFill>
                  <a:schemeClr val="bg1">
                    <a:lumMod val="65000"/>
                    <a:alpha val="36000"/>
                  </a:schemeClr>
                </a:solidFill>
              </a:rPr>
              <a:t>2014</a:t>
            </a:r>
            <a:endParaRPr dirty="0">
              <a:solidFill>
                <a:schemeClr val="bg1">
                  <a:lumMod val="65000"/>
                  <a:alpha val="36000"/>
                </a:schemeClr>
              </a:solidFill>
            </a:endParaRPr>
          </a:p>
        </p:txBody>
      </p:sp>
      <p:sp>
        <p:nvSpPr>
          <p:cNvPr id="563" name="Company History"/>
          <p:cNvSpPr txBox="1"/>
          <p:nvPr/>
        </p:nvSpPr>
        <p:spPr>
          <a:xfrm>
            <a:off x="5364480" y="1044947"/>
            <a:ext cx="12466320" cy="10874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ctr">
              <a:lnSpc>
                <a:spcPct val="100000"/>
              </a:lnSpc>
              <a:defRPr sz="6400" cap="none" spc="0">
                <a:latin typeface="+mn-lt"/>
                <a:ea typeface="+mn-ea"/>
                <a:cs typeface="+mn-cs"/>
                <a:sym typeface="Lato Bold"/>
              </a:defRPr>
            </a:lvl1pPr>
          </a:lstStyle>
          <a:p>
            <a:r>
              <a:rPr lang="en-US" dirty="0"/>
              <a:t>AMCTO Organizational Review </a:t>
            </a:r>
            <a:endParaRPr dirty="0"/>
          </a:p>
        </p:txBody>
      </p:sp>
      <p:sp>
        <p:nvSpPr>
          <p:cNvPr id="564" name="Line"/>
          <p:cNvSpPr/>
          <p:nvPr/>
        </p:nvSpPr>
        <p:spPr>
          <a:xfrm flipV="1">
            <a:off x="12192000" y="3055773"/>
            <a:ext cx="0" cy="10458984"/>
          </a:xfrm>
          <a:prstGeom prst="line">
            <a:avLst/>
          </a:prstGeom>
          <a:ln w="25400">
            <a:solidFill>
              <a:srgbClr val="000000">
                <a:alpha val="23677"/>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565" name="The Founder Era: Ed Sorrow &amp; Dan Bedjo."/>
          <p:cNvSpPr txBox="1"/>
          <p:nvPr/>
        </p:nvSpPr>
        <p:spPr>
          <a:xfrm>
            <a:off x="1624567" y="4355029"/>
            <a:ext cx="8299409" cy="179318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r">
              <a:defRPr sz="4800" cap="none" spc="0">
                <a:latin typeface="+mj-lt"/>
                <a:ea typeface="+mj-ea"/>
                <a:cs typeface="+mj-cs"/>
                <a:sym typeface="Lato Light"/>
              </a:defRPr>
            </a:pPr>
            <a:r>
              <a:rPr lang="en-US" dirty="0">
                <a:latin typeface="Lato Regular"/>
                <a:ea typeface="Lato Regular"/>
                <a:cs typeface="Lato Regular"/>
                <a:sym typeface="Lato Regular"/>
              </a:rPr>
              <a:t>AMCTO last underwent an organizational review in 2014.</a:t>
            </a:r>
            <a:endParaRPr dirty="0"/>
          </a:p>
        </p:txBody>
      </p:sp>
      <p:sp>
        <p:nvSpPr>
          <p:cNvPr id="566" name="First Investor: Makrosoft Join our Software Dev."/>
          <p:cNvSpPr txBox="1"/>
          <p:nvPr/>
        </p:nvSpPr>
        <p:spPr>
          <a:xfrm>
            <a:off x="14460024" y="6731551"/>
            <a:ext cx="7823551" cy="179318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defRPr sz="4800" cap="none" spc="0">
                <a:latin typeface="+mj-lt"/>
                <a:ea typeface="+mj-ea"/>
                <a:cs typeface="+mj-cs"/>
                <a:sym typeface="Lato Light"/>
              </a:defRPr>
            </a:pPr>
            <a:r>
              <a:rPr lang="en-US" dirty="0">
                <a:latin typeface="Lato Regular"/>
                <a:ea typeface="Lato Regular"/>
                <a:cs typeface="Lato Regular"/>
                <a:sym typeface="Lato Regular"/>
              </a:rPr>
              <a:t>Membership and sector needs are changing quickly.  </a:t>
            </a:r>
            <a:endParaRPr dirty="0"/>
          </a:p>
        </p:txBody>
      </p:sp>
      <p:sp>
        <p:nvSpPr>
          <p:cNvPr id="567" name="Move to SF Bay: Our First Big Office. 76 Employees."/>
          <p:cNvSpPr txBox="1"/>
          <p:nvPr/>
        </p:nvSpPr>
        <p:spPr>
          <a:xfrm>
            <a:off x="2100424" y="9597865"/>
            <a:ext cx="7823552" cy="27617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r">
              <a:defRPr sz="4800" cap="none" spc="0">
                <a:latin typeface="+mj-lt"/>
                <a:ea typeface="+mj-ea"/>
                <a:cs typeface="+mj-cs"/>
                <a:sym typeface="Lato Light"/>
              </a:defRPr>
            </a:pPr>
            <a:r>
              <a:rPr lang="en-US" dirty="0">
                <a:latin typeface="Lato Regular"/>
                <a:ea typeface="Lato Regular"/>
                <a:cs typeface="Lato Regular"/>
                <a:sym typeface="Lato Regular"/>
              </a:rPr>
              <a:t>Align services and resources to future member and business </a:t>
            </a:r>
            <a:r>
              <a:rPr lang="en-US" dirty="0" smtClean="0">
                <a:latin typeface="Lato Regular"/>
                <a:ea typeface="Lato Regular"/>
                <a:cs typeface="Lato Regular"/>
                <a:sym typeface="Lato Regular"/>
              </a:rPr>
              <a:t>needs. </a:t>
            </a:r>
            <a:endParaRPr dirty="0"/>
          </a:p>
        </p:txBody>
      </p:sp>
      <p:sp>
        <p:nvSpPr>
          <p:cNvPr id="571" name="Line"/>
          <p:cNvSpPr/>
          <p:nvPr/>
        </p:nvSpPr>
        <p:spPr>
          <a:xfrm>
            <a:off x="10511921" y="4852730"/>
            <a:ext cx="1681399" cy="1"/>
          </a:xfrm>
          <a:prstGeom prst="line">
            <a:avLst/>
          </a:prstGeom>
          <a:ln w="12700">
            <a:solidFill>
              <a:srgbClr val="5E5E5E">
                <a:alpha val="28502"/>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572" name="Line"/>
          <p:cNvSpPr/>
          <p:nvPr/>
        </p:nvSpPr>
        <p:spPr>
          <a:xfrm>
            <a:off x="12189952" y="7244164"/>
            <a:ext cx="1681399" cy="1"/>
          </a:xfrm>
          <a:prstGeom prst="line">
            <a:avLst/>
          </a:prstGeom>
          <a:ln w="12700">
            <a:solidFill>
              <a:srgbClr val="5E5E5E">
                <a:alpha val="28502"/>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573" name="Line"/>
          <p:cNvSpPr/>
          <p:nvPr/>
        </p:nvSpPr>
        <p:spPr>
          <a:xfrm>
            <a:off x="10511921" y="10066204"/>
            <a:ext cx="1681399" cy="1"/>
          </a:xfrm>
          <a:prstGeom prst="line">
            <a:avLst/>
          </a:prstGeom>
          <a:ln w="12700">
            <a:solidFill>
              <a:srgbClr val="5E5E5E">
                <a:alpha val="28502"/>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nvGrpSpPr>
          <p:cNvPr id="576" name="Group"/>
          <p:cNvGrpSpPr/>
          <p:nvPr/>
        </p:nvGrpSpPr>
        <p:grpSpPr>
          <a:xfrm>
            <a:off x="10670542" y="3956642"/>
            <a:ext cx="762191" cy="905687"/>
            <a:chOff x="0" y="0"/>
            <a:chExt cx="762190" cy="905685"/>
          </a:xfrm>
        </p:grpSpPr>
        <p:sp>
          <p:nvSpPr>
            <p:cNvPr id="574" name="Man"/>
            <p:cNvSpPr/>
            <p:nvPr/>
          </p:nvSpPr>
          <p:spPr>
            <a:xfrm>
              <a:off x="411375" y="-1"/>
              <a:ext cx="350816" cy="905687"/>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1"/>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575" name="Man Walking"/>
            <p:cNvSpPr/>
            <p:nvPr/>
          </p:nvSpPr>
          <p:spPr>
            <a:xfrm>
              <a:off x="-1" y="208"/>
              <a:ext cx="407736" cy="905269"/>
            </a:xfrm>
            <a:custGeom>
              <a:avLst/>
              <a:gdLst/>
              <a:ahLst/>
              <a:cxnLst>
                <a:cxn ang="0">
                  <a:pos x="wd2" y="hd2"/>
                </a:cxn>
                <a:cxn ang="5400000">
                  <a:pos x="wd2" y="hd2"/>
                </a:cxn>
                <a:cxn ang="10800000">
                  <a:pos x="wd2" y="hd2"/>
                </a:cxn>
                <a:cxn ang="16200000">
                  <a:pos x="wd2" y="hd2"/>
                </a:cxn>
              </a:cxnLst>
              <a:rect l="0" t="0" r="r" b="b"/>
              <a:pathLst>
                <a:path w="21090" h="21577" extrusionOk="0">
                  <a:moveTo>
                    <a:pt x="9311" y="0"/>
                  </a:moveTo>
                  <a:cubicBezTo>
                    <a:pt x="9114" y="1"/>
                    <a:pt x="8985" y="9"/>
                    <a:pt x="8973" y="10"/>
                  </a:cubicBezTo>
                  <a:cubicBezTo>
                    <a:pt x="7445" y="183"/>
                    <a:pt x="6460" y="741"/>
                    <a:pt x="6483" y="1401"/>
                  </a:cubicBezTo>
                  <a:cubicBezTo>
                    <a:pt x="6495" y="1769"/>
                    <a:pt x="6599" y="1889"/>
                    <a:pt x="6858" y="2154"/>
                  </a:cubicBezTo>
                  <a:cubicBezTo>
                    <a:pt x="7022" y="2322"/>
                    <a:pt x="7458" y="2603"/>
                    <a:pt x="7493" y="2652"/>
                  </a:cubicBezTo>
                  <a:cubicBezTo>
                    <a:pt x="7599" y="2798"/>
                    <a:pt x="7669" y="2821"/>
                    <a:pt x="7445" y="2983"/>
                  </a:cubicBezTo>
                  <a:cubicBezTo>
                    <a:pt x="7422" y="2999"/>
                    <a:pt x="7001" y="3037"/>
                    <a:pt x="7001" y="3048"/>
                  </a:cubicBezTo>
                  <a:lnTo>
                    <a:pt x="6766" y="3232"/>
                  </a:lnTo>
                  <a:cubicBezTo>
                    <a:pt x="4463" y="3887"/>
                    <a:pt x="4709" y="3850"/>
                    <a:pt x="4016" y="4797"/>
                  </a:cubicBezTo>
                  <a:cubicBezTo>
                    <a:pt x="3745" y="5171"/>
                    <a:pt x="2912" y="6761"/>
                    <a:pt x="2653" y="6821"/>
                  </a:cubicBezTo>
                  <a:cubicBezTo>
                    <a:pt x="2418" y="6870"/>
                    <a:pt x="2371" y="6957"/>
                    <a:pt x="2359" y="7033"/>
                  </a:cubicBezTo>
                  <a:cubicBezTo>
                    <a:pt x="2324" y="7303"/>
                    <a:pt x="2193" y="7440"/>
                    <a:pt x="2264" y="7640"/>
                  </a:cubicBezTo>
                  <a:cubicBezTo>
                    <a:pt x="2287" y="7721"/>
                    <a:pt x="2334" y="7759"/>
                    <a:pt x="2451" y="7780"/>
                  </a:cubicBezTo>
                  <a:cubicBezTo>
                    <a:pt x="2204" y="8885"/>
                    <a:pt x="2428" y="9838"/>
                    <a:pt x="2323" y="10407"/>
                  </a:cubicBezTo>
                  <a:cubicBezTo>
                    <a:pt x="2311" y="10472"/>
                    <a:pt x="2254" y="10537"/>
                    <a:pt x="2172" y="10591"/>
                  </a:cubicBezTo>
                  <a:cubicBezTo>
                    <a:pt x="1761" y="10840"/>
                    <a:pt x="1618" y="11051"/>
                    <a:pt x="1559" y="11484"/>
                  </a:cubicBezTo>
                  <a:cubicBezTo>
                    <a:pt x="1524" y="11734"/>
                    <a:pt x="1853" y="11734"/>
                    <a:pt x="1794" y="11864"/>
                  </a:cubicBezTo>
                  <a:cubicBezTo>
                    <a:pt x="1735" y="11993"/>
                    <a:pt x="1875" y="12063"/>
                    <a:pt x="1981" y="12144"/>
                  </a:cubicBezTo>
                  <a:cubicBezTo>
                    <a:pt x="2016" y="12177"/>
                    <a:pt x="2066" y="12188"/>
                    <a:pt x="2113" y="12193"/>
                  </a:cubicBezTo>
                  <a:cubicBezTo>
                    <a:pt x="2207" y="12204"/>
                    <a:pt x="2312" y="12225"/>
                    <a:pt x="2370" y="12258"/>
                  </a:cubicBezTo>
                  <a:cubicBezTo>
                    <a:pt x="2441" y="12296"/>
                    <a:pt x="2535" y="12333"/>
                    <a:pt x="2664" y="12344"/>
                  </a:cubicBezTo>
                  <a:cubicBezTo>
                    <a:pt x="2911" y="12371"/>
                    <a:pt x="3123" y="12019"/>
                    <a:pt x="3123" y="12019"/>
                  </a:cubicBezTo>
                  <a:cubicBezTo>
                    <a:pt x="3170" y="12165"/>
                    <a:pt x="3698" y="12215"/>
                    <a:pt x="3663" y="12090"/>
                  </a:cubicBezTo>
                  <a:cubicBezTo>
                    <a:pt x="3569" y="11830"/>
                    <a:pt x="3908" y="11684"/>
                    <a:pt x="4038" y="11224"/>
                  </a:cubicBezTo>
                  <a:cubicBezTo>
                    <a:pt x="4108" y="10980"/>
                    <a:pt x="3981" y="10764"/>
                    <a:pt x="3828" y="10596"/>
                  </a:cubicBezTo>
                  <a:cubicBezTo>
                    <a:pt x="3958" y="9990"/>
                    <a:pt x="4627" y="8326"/>
                    <a:pt x="4827" y="8012"/>
                  </a:cubicBezTo>
                  <a:cubicBezTo>
                    <a:pt x="4992" y="8001"/>
                    <a:pt x="4969" y="7915"/>
                    <a:pt x="5051" y="7764"/>
                  </a:cubicBezTo>
                  <a:cubicBezTo>
                    <a:pt x="5086" y="7693"/>
                    <a:pt x="5238" y="8680"/>
                    <a:pt x="5308" y="9671"/>
                  </a:cubicBezTo>
                  <a:cubicBezTo>
                    <a:pt x="5344" y="10147"/>
                    <a:pt x="4428" y="10775"/>
                    <a:pt x="5521" y="11652"/>
                  </a:cubicBezTo>
                  <a:cubicBezTo>
                    <a:pt x="5651" y="11755"/>
                    <a:pt x="5695" y="11868"/>
                    <a:pt x="5672" y="11982"/>
                  </a:cubicBezTo>
                  <a:cubicBezTo>
                    <a:pt x="5284" y="13693"/>
                    <a:pt x="5131" y="15063"/>
                    <a:pt x="4967" y="15551"/>
                  </a:cubicBezTo>
                  <a:cubicBezTo>
                    <a:pt x="4920" y="15686"/>
                    <a:pt x="4743" y="16071"/>
                    <a:pt x="4614" y="16195"/>
                  </a:cubicBezTo>
                  <a:cubicBezTo>
                    <a:pt x="4285" y="16417"/>
                    <a:pt x="3876" y="16752"/>
                    <a:pt x="3876" y="16757"/>
                  </a:cubicBezTo>
                  <a:cubicBezTo>
                    <a:pt x="2971" y="17504"/>
                    <a:pt x="2266" y="18382"/>
                    <a:pt x="1761" y="18972"/>
                  </a:cubicBezTo>
                  <a:lnTo>
                    <a:pt x="1148" y="19573"/>
                  </a:lnTo>
                  <a:cubicBezTo>
                    <a:pt x="1136" y="19584"/>
                    <a:pt x="1137" y="19596"/>
                    <a:pt x="1126" y="19607"/>
                  </a:cubicBezTo>
                  <a:cubicBezTo>
                    <a:pt x="1067" y="19655"/>
                    <a:pt x="1090" y="19692"/>
                    <a:pt x="1019" y="19789"/>
                  </a:cubicBezTo>
                  <a:cubicBezTo>
                    <a:pt x="949" y="19887"/>
                    <a:pt x="-369" y="20554"/>
                    <a:pt x="101" y="20744"/>
                  </a:cubicBezTo>
                  <a:cubicBezTo>
                    <a:pt x="1076" y="21134"/>
                    <a:pt x="1137" y="20993"/>
                    <a:pt x="1948" y="21285"/>
                  </a:cubicBezTo>
                  <a:cubicBezTo>
                    <a:pt x="2618" y="21529"/>
                    <a:pt x="3157" y="21523"/>
                    <a:pt x="3733" y="21544"/>
                  </a:cubicBezTo>
                  <a:lnTo>
                    <a:pt x="6201" y="21539"/>
                  </a:lnTo>
                  <a:cubicBezTo>
                    <a:pt x="6424" y="21539"/>
                    <a:pt x="6495" y="21458"/>
                    <a:pt x="6483" y="21355"/>
                  </a:cubicBezTo>
                  <a:cubicBezTo>
                    <a:pt x="6483" y="21257"/>
                    <a:pt x="6273" y="21138"/>
                    <a:pt x="6109" y="21106"/>
                  </a:cubicBezTo>
                  <a:cubicBezTo>
                    <a:pt x="5886" y="21068"/>
                    <a:pt x="5778" y="21068"/>
                    <a:pt x="5543" y="21057"/>
                  </a:cubicBezTo>
                  <a:cubicBezTo>
                    <a:pt x="5214" y="21046"/>
                    <a:pt x="4909" y="20970"/>
                    <a:pt x="4721" y="20845"/>
                  </a:cubicBezTo>
                  <a:cubicBezTo>
                    <a:pt x="4415" y="20656"/>
                    <a:pt x="3991" y="20375"/>
                    <a:pt x="3792" y="20240"/>
                  </a:cubicBezTo>
                  <a:cubicBezTo>
                    <a:pt x="4015" y="20245"/>
                    <a:pt x="4214" y="20239"/>
                    <a:pt x="4214" y="20223"/>
                  </a:cubicBezTo>
                  <a:cubicBezTo>
                    <a:pt x="4226" y="20174"/>
                    <a:pt x="4437" y="19968"/>
                    <a:pt x="5095" y="19329"/>
                  </a:cubicBezTo>
                  <a:cubicBezTo>
                    <a:pt x="5225" y="19199"/>
                    <a:pt x="5366" y="19076"/>
                    <a:pt x="5496" y="18962"/>
                  </a:cubicBezTo>
                  <a:cubicBezTo>
                    <a:pt x="6024" y="18556"/>
                    <a:pt x="6624" y="18084"/>
                    <a:pt x="6895" y="17835"/>
                  </a:cubicBezTo>
                  <a:cubicBezTo>
                    <a:pt x="7506" y="17288"/>
                    <a:pt x="8174" y="16817"/>
                    <a:pt x="8444" y="16346"/>
                  </a:cubicBezTo>
                  <a:cubicBezTo>
                    <a:pt x="8750" y="15810"/>
                    <a:pt x="9539" y="14532"/>
                    <a:pt x="9539" y="14532"/>
                  </a:cubicBezTo>
                  <a:cubicBezTo>
                    <a:pt x="9503" y="14581"/>
                    <a:pt x="10091" y="14960"/>
                    <a:pt x="10479" y="15317"/>
                  </a:cubicBezTo>
                  <a:cubicBezTo>
                    <a:pt x="10620" y="15442"/>
                    <a:pt x="10891" y="15945"/>
                    <a:pt x="10938" y="16080"/>
                  </a:cubicBezTo>
                  <a:cubicBezTo>
                    <a:pt x="11079" y="16432"/>
                    <a:pt x="11360" y="17137"/>
                    <a:pt x="11536" y="17375"/>
                  </a:cubicBezTo>
                  <a:cubicBezTo>
                    <a:pt x="11948" y="17949"/>
                    <a:pt x="12675" y="18865"/>
                    <a:pt x="13310" y="19531"/>
                  </a:cubicBezTo>
                  <a:lnTo>
                    <a:pt x="14052" y="20424"/>
                  </a:lnTo>
                  <a:cubicBezTo>
                    <a:pt x="14111" y="20489"/>
                    <a:pt x="14238" y="20532"/>
                    <a:pt x="14379" y="20532"/>
                  </a:cubicBezTo>
                  <a:cubicBezTo>
                    <a:pt x="14379" y="20868"/>
                    <a:pt x="14426" y="21598"/>
                    <a:pt x="14896" y="21576"/>
                  </a:cubicBezTo>
                  <a:cubicBezTo>
                    <a:pt x="16694" y="21495"/>
                    <a:pt x="15061" y="21469"/>
                    <a:pt x="17305" y="21485"/>
                  </a:cubicBezTo>
                  <a:cubicBezTo>
                    <a:pt x="18528" y="21490"/>
                    <a:pt x="19810" y="21236"/>
                    <a:pt x="20574" y="20911"/>
                  </a:cubicBezTo>
                  <a:cubicBezTo>
                    <a:pt x="20785" y="20819"/>
                    <a:pt x="20914" y="20764"/>
                    <a:pt x="21055" y="20678"/>
                  </a:cubicBezTo>
                  <a:cubicBezTo>
                    <a:pt x="21231" y="20548"/>
                    <a:pt x="20726" y="20369"/>
                    <a:pt x="20104" y="20439"/>
                  </a:cubicBezTo>
                  <a:cubicBezTo>
                    <a:pt x="19058" y="20558"/>
                    <a:pt x="18398" y="20472"/>
                    <a:pt x="18080" y="20407"/>
                  </a:cubicBezTo>
                  <a:cubicBezTo>
                    <a:pt x="17963" y="20380"/>
                    <a:pt x="17858" y="20342"/>
                    <a:pt x="17775" y="20299"/>
                  </a:cubicBezTo>
                  <a:cubicBezTo>
                    <a:pt x="17611" y="20207"/>
                    <a:pt x="17376" y="20110"/>
                    <a:pt x="17247" y="20050"/>
                  </a:cubicBezTo>
                  <a:cubicBezTo>
                    <a:pt x="17399" y="20023"/>
                    <a:pt x="17516" y="19996"/>
                    <a:pt x="17493" y="19974"/>
                  </a:cubicBezTo>
                  <a:cubicBezTo>
                    <a:pt x="17446" y="19931"/>
                    <a:pt x="17083" y="19477"/>
                    <a:pt x="16589" y="18822"/>
                  </a:cubicBezTo>
                  <a:cubicBezTo>
                    <a:pt x="16354" y="18480"/>
                    <a:pt x="16131" y="18155"/>
                    <a:pt x="16002" y="17960"/>
                  </a:cubicBezTo>
                  <a:cubicBezTo>
                    <a:pt x="15120" y="16634"/>
                    <a:pt x="14861" y="15788"/>
                    <a:pt x="14720" y="15133"/>
                  </a:cubicBezTo>
                  <a:cubicBezTo>
                    <a:pt x="14603" y="14575"/>
                    <a:pt x="14133" y="14358"/>
                    <a:pt x="13721" y="13617"/>
                  </a:cubicBezTo>
                  <a:lnTo>
                    <a:pt x="12076" y="11224"/>
                  </a:lnTo>
                  <a:cubicBezTo>
                    <a:pt x="11970" y="11013"/>
                    <a:pt x="12194" y="10904"/>
                    <a:pt x="12194" y="10693"/>
                  </a:cubicBezTo>
                  <a:cubicBezTo>
                    <a:pt x="12182" y="10211"/>
                    <a:pt x="12077" y="9323"/>
                    <a:pt x="12300" y="8852"/>
                  </a:cubicBezTo>
                  <a:cubicBezTo>
                    <a:pt x="13464" y="9268"/>
                    <a:pt x="15720" y="9556"/>
                    <a:pt x="15825" y="9632"/>
                  </a:cubicBezTo>
                  <a:cubicBezTo>
                    <a:pt x="16119" y="9827"/>
                    <a:pt x="16543" y="9973"/>
                    <a:pt x="17048" y="10055"/>
                  </a:cubicBezTo>
                  <a:cubicBezTo>
                    <a:pt x="17272" y="10087"/>
                    <a:pt x="17377" y="10158"/>
                    <a:pt x="17471" y="10212"/>
                  </a:cubicBezTo>
                  <a:lnTo>
                    <a:pt x="17647" y="10298"/>
                  </a:lnTo>
                  <a:cubicBezTo>
                    <a:pt x="17776" y="10331"/>
                    <a:pt x="18023" y="10346"/>
                    <a:pt x="18411" y="10205"/>
                  </a:cubicBezTo>
                  <a:lnTo>
                    <a:pt x="18716" y="10082"/>
                  </a:lnTo>
                  <a:cubicBezTo>
                    <a:pt x="18810" y="10038"/>
                    <a:pt x="18929" y="9935"/>
                    <a:pt x="18859" y="9875"/>
                  </a:cubicBezTo>
                  <a:lnTo>
                    <a:pt x="18940" y="9757"/>
                  </a:lnTo>
                  <a:cubicBezTo>
                    <a:pt x="19022" y="9703"/>
                    <a:pt x="19012" y="9626"/>
                    <a:pt x="18918" y="9577"/>
                  </a:cubicBezTo>
                  <a:cubicBezTo>
                    <a:pt x="18682" y="9448"/>
                    <a:pt x="18398" y="9340"/>
                    <a:pt x="18139" y="9242"/>
                  </a:cubicBezTo>
                  <a:cubicBezTo>
                    <a:pt x="18021" y="9199"/>
                    <a:pt x="17858" y="9171"/>
                    <a:pt x="17706" y="9176"/>
                  </a:cubicBezTo>
                  <a:lnTo>
                    <a:pt x="17401" y="9139"/>
                  </a:lnTo>
                  <a:cubicBezTo>
                    <a:pt x="17307" y="9128"/>
                    <a:pt x="17202" y="9123"/>
                    <a:pt x="17096" y="9117"/>
                  </a:cubicBezTo>
                  <a:cubicBezTo>
                    <a:pt x="16802" y="9112"/>
                    <a:pt x="16014" y="9031"/>
                    <a:pt x="14992" y="8381"/>
                  </a:cubicBezTo>
                  <a:cubicBezTo>
                    <a:pt x="14522" y="8083"/>
                    <a:pt x="13840" y="7818"/>
                    <a:pt x="13299" y="7596"/>
                  </a:cubicBezTo>
                  <a:cubicBezTo>
                    <a:pt x="13323" y="7536"/>
                    <a:pt x="13336" y="7439"/>
                    <a:pt x="13218" y="7352"/>
                  </a:cubicBezTo>
                  <a:cubicBezTo>
                    <a:pt x="13077" y="7244"/>
                    <a:pt x="12816" y="7211"/>
                    <a:pt x="12557" y="7060"/>
                  </a:cubicBezTo>
                  <a:cubicBezTo>
                    <a:pt x="12263" y="6253"/>
                    <a:pt x="12454" y="6193"/>
                    <a:pt x="12348" y="5711"/>
                  </a:cubicBezTo>
                  <a:cubicBezTo>
                    <a:pt x="12148" y="4774"/>
                    <a:pt x="11476" y="4428"/>
                    <a:pt x="11030" y="4059"/>
                  </a:cubicBezTo>
                  <a:cubicBezTo>
                    <a:pt x="11030" y="4059"/>
                    <a:pt x="11149" y="3973"/>
                    <a:pt x="11055" y="3924"/>
                  </a:cubicBezTo>
                  <a:cubicBezTo>
                    <a:pt x="10985" y="3892"/>
                    <a:pt x="10314" y="3648"/>
                    <a:pt x="10302" y="3648"/>
                  </a:cubicBezTo>
                  <a:cubicBezTo>
                    <a:pt x="10091" y="3589"/>
                    <a:pt x="10479" y="3437"/>
                    <a:pt x="10596" y="3318"/>
                  </a:cubicBezTo>
                  <a:cubicBezTo>
                    <a:pt x="10737" y="3183"/>
                    <a:pt x="10865" y="3150"/>
                    <a:pt x="11500" y="3166"/>
                  </a:cubicBezTo>
                  <a:cubicBezTo>
                    <a:pt x="11887" y="3171"/>
                    <a:pt x="12064" y="3096"/>
                    <a:pt x="12028" y="2939"/>
                  </a:cubicBezTo>
                  <a:cubicBezTo>
                    <a:pt x="11993" y="2733"/>
                    <a:pt x="12360" y="2765"/>
                    <a:pt x="12219" y="2597"/>
                  </a:cubicBezTo>
                  <a:cubicBezTo>
                    <a:pt x="12208" y="2581"/>
                    <a:pt x="12299" y="2534"/>
                    <a:pt x="12311" y="2523"/>
                  </a:cubicBezTo>
                  <a:cubicBezTo>
                    <a:pt x="12417" y="2458"/>
                    <a:pt x="12228" y="2382"/>
                    <a:pt x="12322" y="2262"/>
                  </a:cubicBezTo>
                  <a:cubicBezTo>
                    <a:pt x="12381" y="2192"/>
                    <a:pt x="12676" y="2187"/>
                    <a:pt x="12653" y="2041"/>
                  </a:cubicBezTo>
                  <a:cubicBezTo>
                    <a:pt x="12617" y="1851"/>
                    <a:pt x="11899" y="1787"/>
                    <a:pt x="12087" y="1548"/>
                  </a:cubicBezTo>
                  <a:cubicBezTo>
                    <a:pt x="12334" y="1245"/>
                    <a:pt x="11984" y="909"/>
                    <a:pt x="11984" y="909"/>
                  </a:cubicBezTo>
                  <a:cubicBezTo>
                    <a:pt x="12231" y="817"/>
                    <a:pt x="12193" y="763"/>
                    <a:pt x="11793" y="498"/>
                  </a:cubicBezTo>
                  <a:cubicBezTo>
                    <a:pt x="11124" y="55"/>
                    <a:pt x="9901" y="-2"/>
                    <a:pt x="9311" y="0"/>
                  </a:cubicBezTo>
                  <a:close/>
                </a:path>
              </a:pathLst>
            </a:custGeom>
            <a:solidFill>
              <a:schemeClr val="accent1"/>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grpSp>
        <p:nvGrpSpPr>
          <p:cNvPr id="579" name="Group"/>
          <p:cNvGrpSpPr/>
          <p:nvPr/>
        </p:nvGrpSpPr>
        <p:grpSpPr>
          <a:xfrm>
            <a:off x="13004351" y="6569533"/>
            <a:ext cx="867728" cy="687646"/>
            <a:chOff x="0" y="0"/>
            <a:chExt cx="867726" cy="687644"/>
          </a:xfrm>
        </p:grpSpPr>
        <p:sp>
          <p:nvSpPr>
            <p:cNvPr id="577" name="Hand"/>
            <p:cNvSpPr/>
            <p:nvPr/>
          </p:nvSpPr>
          <p:spPr>
            <a:xfrm>
              <a:off x="407131" y="-1"/>
              <a:ext cx="460596" cy="662586"/>
            </a:xfrm>
            <a:custGeom>
              <a:avLst/>
              <a:gdLst/>
              <a:ahLst/>
              <a:cxnLst>
                <a:cxn ang="0">
                  <a:pos x="wd2" y="hd2"/>
                </a:cxn>
                <a:cxn ang="5400000">
                  <a:pos x="wd2" y="hd2"/>
                </a:cxn>
                <a:cxn ang="10800000">
                  <a:pos x="wd2" y="hd2"/>
                </a:cxn>
                <a:cxn ang="16200000">
                  <a:pos x="wd2" y="hd2"/>
                </a:cxn>
              </a:cxnLst>
              <a:rect l="0" t="0" r="r" b="b"/>
              <a:pathLst>
                <a:path w="21054" h="21598" extrusionOk="0">
                  <a:moveTo>
                    <a:pt x="9241" y="0"/>
                  </a:moveTo>
                  <a:cubicBezTo>
                    <a:pt x="8623" y="3"/>
                    <a:pt x="8010" y="322"/>
                    <a:pt x="8004" y="946"/>
                  </a:cubicBezTo>
                  <a:cubicBezTo>
                    <a:pt x="7999" y="1470"/>
                    <a:pt x="7929" y="8910"/>
                    <a:pt x="7929" y="8910"/>
                  </a:cubicBezTo>
                  <a:cubicBezTo>
                    <a:pt x="7929" y="8910"/>
                    <a:pt x="7499" y="8974"/>
                    <a:pt x="7399" y="8974"/>
                  </a:cubicBezTo>
                  <a:cubicBezTo>
                    <a:pt x="7399" y="8974"/>
                    <a:pt x="5801" y="2575"/>
                    <a:pt x="5675" y="1884"/>
                  </a:cubicBezTo>
                  <a:cubicBezTo>
                    <a:pt x="5460" y="700"/>
                    <a:pt x="3262" y="854"/>
                    <a:pt x="3420" y="2122"/>
                  </a:cubicBezTo>
                  <a:cubicBezTo>
                    <a:pt x="3487" y="2667"/>
                    <a:pt x="4637" y="9621"/>
                    <a:pt x="4637" y="9621"/>
                  </a:cubicBezTo>
                  <a:lnTo>
                    <a:pt x="4100" y="9812"/>
                  </a:lnTo>
                  <a:cubicBezTo>
                    <a:pt x="4100" y="9812"/>
                    <a:pt x="2546" y="6213"/>
                    <a:pt x="2124" y="5128"/>
                  </a:cubicBezTo>
                  <a:cubicBezTo>
                    <a:pt x="1683" y="3995"/>
                    <a:pt x="-325" y="4416"/>
                    <a:pt x="45" y="5576"/>
                  </a:cubicBezTo>
                  <a:cubicBezTo>
                    <a:pt x="204" y="6073"/>
                    <a:pt x="930" y="9056"/>
                    <a:pt x="1691" y="11289"/>
                  </a:cubicBezTo>
                  <a:cubicBezTo>
                    <a:pt x="1612" y="16115"/>
                    <a:pt x="3291" y="17160"/>
                    <a:pt x="3675" y="19027"/>
                  </a:cubicBezTo>
                  <a:cubicBezTo>
                    <a:pt x="3899" y="20117"/>
                    <a:pt x="3791" y="21598"/>
                    <a:pt x="3791" y="21598"/>
                  </a:cubicBezTo>
                  <a:lnTo>
                    <a:pt x="13296" y="21598"/>
                  </a:lnTo>
                  <a:cubicBezTo>
                    <a:pt x="13296" y="18355"/>
                    <a:pt x="17266" y="16479"/>
                    <a:pt x="18181" y="15015"/>
                  </a:cubicBezTo>
                  <a:cubicBezTo>
                    <a:pt x="18213" y="14964"/>
                    <a:pt x="19620" y="12585"/>
                    <a:pt x="20198" y="11608"/>
                  </a:cubicBezTo>
                  <a:cubicBezTo>
                    <a:pt x="20356" y="11341"/>
                    <a:pt x="20444" y="11057"/>
                    <a:pt x="20458" y="10768"/>
                  </a:cubicBezTo>
                  <a:cubicBezTo>
                    <a:pt x="20485" y="10213"/>
                    <a:pt x="20558" y="9282"/>
                    <a:pt x="20735" y="9028"/>
                  </a:cubicBezTo>
                  <a:cubicBezTo>
                    <a:pt x="21275" y="8248"/>
                    <a:pt x="21229" y="7659"/>
                    <a:pt x="19813" y="7927"/>
                  </a:cubicBezTo>
                  <a:cubicBezTo>
                    <a:pt x="18121" y="8247"/>
                    <a:pt x="17427" y="10409"/>
                    <a:pt x="17427" y="10409"/>
                  </a:cubicBezTo>
                  <a:lnTo>
                    <a:pt x="16041" y="12125"/>
                  </a:lnTo>
                  <a:lnTo>
                    <a:pt x="15280" y="12313"/>
                  </a:lnTo>
                  <a:lnTo>
                    <a:pt x="14521" y="9417"/>
                  </a:lnTo>
                  <a:cubicBezTo>
                    <a:pt x="14521" y="9417"/>
                    <a:pt x="14899" y="2984"/>
                    <a:pt x="15008" y="1961"/>
                  </a:cubicBezTo>
                  <a:cubicBezTo>
                    <a:pt x="15120" y="912"/>
                    <a:pt x="13017" y="708"/>
                    <a:pt x="12778" y="1791"/>
                  </a:cubicBezTo>
                  <a:cubicBezTo>
                    <a:pt x="12639" y="2422"/>
                    <a:pt x="11563" y="7848"/>
                    <a:pt x="11333" y="8824"/>
                  </a:cubicBezTo>
                  <a:lnTo>
                    <a:pt x="10797" y="8800"/>
                  </a:lnTo>
                  <a:cubicBezTo>
                    <a:pt x="10797" y="8800"/>
                    <a:pt x="10538" y="1503"/>
                    <a:pt x="10513" y="956"/>
                  </a:cubicBezTo>
                  <a:cubicBezTo>
                    <a:pt x="10483" y="313"/>
                    <a:pt x="9859" y="-2"/>
                    <a:pt x="9241" y="0"/>
                  </a:cubicBezTo>
                  <a:close/>
                </a:path>
              </a:pathLst>
            </a:custGeom>
            <a:solidFill>
              <a:schemeClr val="accent1"/>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578" name="Coins"/>
            <p:cNvSpPr/>
            <p:nvPr/>
          </p:nvSpPr>
          <p:spPr>
            <a:xfrm>
              <a:off x="0" y="319906"/>
              <a:ext cx="366638" cy="367739"/>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chemeClr val="accent1"/>
            </a:solidFill>
            <a:ln w="12700" cap="flat">
              <a:noFill/>
              <a:miter lim="400000"/>
            </a:ln>
            <a:effectLst/>
          </p:spPr>
          <p:txBody>
            <a:bodyPr wrap="square" lIns="0" tIns="0" rIns="0" bIns="0" numCol="1"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grpSp>
      <p:sp>
        <p:nvSpPr>
          <p:cNvPr id="24" name="Growth">
            <a:extLst>
              <a:ext uri="{FF2B5EF4-FFF2-40B4-BE49-F238E27FC236}">
                <a16:creationId xmlns:a16="http://schemas.microsoft.com/office/drawing/2014/main" xmlns="" id="{FB268B20-C96C-46B1-8445-957BBC2AD6AA}"/>
              </a:ext>
            </a:extLst>
          </p:cNvPr>
          <p:cNvSpPr/>
          <p:nvPr/>
        </p:nvSpPr>
        <p:spPr>
          <a:xfrm>
            <a:off x="10528637" y="9366925"/>
            <a:ext cx="904097" cy="699279"/>
          </a:xfrm>
          <a:custGeom>
            <a:avLst/>
            <a:gdLst/>
            <a:ahLst/>
            <a:cxnLst>
              <a:cxn ang="0">
                <a:pos x="wd2" y="hd2"/>
              </a:cxn>
              <a:cxn ang="5400000">
                <a:pos x="wd2" y="hd2"/>
              </a:cxn>
              <a:cxn ang="10800000">
                <a:pos x="wd2" y="hd2"/>
              </a:cxn>
              <a:cxn ang="16200000">
                <a:pos x="wd2" y="hd2"/>
              </a:cxn>
            </a:cxnLst>
            <a:rect l="0" t="0" r="r" b="b"/>
            <a:pathLst>
              <a:path w="21566" h="21598" extrusionOk="0">
                <a:moveTo>
                  <a:pt x="21464" y="6"/>
                </a:moveTo>
                <a:cubicBezTo>
                  <a:pt x="21442" y="-2"/>
                  <a:pt x="21417" y="-2"/>
                  <a:pt x="21392" y="8"/>
                </a:cubicBezTo>
                <a:lnTo>
                  <a:pt x="18267" y="1242"/>
                </a:lnTo>
                <a:cubicBezTo>
                  <a:pt x="18161" y="1283"/>
                  <a:pt x="18132" y="1450"/>
                  <a:pt x="18212" y="1547"/>
                </a:cubicBezTo>
                <a:lnTo>
                  <a:pt x="18753" y="2202"/>
                </a:lnTo>
                <a:cubicBezTo>
                  <a:pt x="18809" y="2274"/>
                  <a:pt x="18815" y="2386"/>
                  <a:pt x="18759" y="2459"/>
                </a:cubicBezTo>
                <a:lnTo>
                  <a:pt x="13208" y="10155"/>
                </a:lnTo>
                <a:cubicBezTo>
                  <a:pt x="13152" y="10227"/>
                  <a:pt x="13058" y="10235"/>
                  <a:pt x="13002" y="10155"/>
                </a:cubicBezTo>
                <a:lnTo>
                  <a:pt x="9056" y="4932"/>
                </a:lnTo>
                <a:cubicBezTo>
                  <a:pt x="9000" y="4859"/>
                  <a:pt x="8907" y="4859"/>
                  <a:pt x="8851" y="4932"/>
                </a:cubicBezTo>
                <a:lnTo>
                  <a:pt x="39" y="17166"/>
                </a:lnTo>
                <a:cubicBezTo>
                  <a:pt x="-17" y="17238"/>
                  <a:pt x="-11" y="17350"/>
                  <a:pt x="45" y="17423"/>
                </a:cubicBezTo>
                <a:lnTo>
                  <a:pt x="941" y="18503"/>
                </a:lnTo>
                <a:cubicBezTo>
                  <a:pt x="997" y="18576"/>
                  <a:pt x="1084" y="18568"/>
                  <a:pt x="1140" y="18495"/>
                </a:cubicBezTo>
                <a:lnTo>
                  <a:pt x="8877" y="7770"/>
                </a:lnTo>
                <a:cubicBezTo>
                  <a:pt x="8933" y="7697"/>
                  <a:pt x="9025" y="7689"/>
                  <a:pt x="9081" y="7770"/>
                </a:cubicBezTo>
                <a:lnTo>
                  <a:pt x="13047" y="13016"/>
                </a:lnTo>
                <a:cubicBezTo>
                  <a:pt x="13103" y="13096"/>
                  <a:pt x="13201" y="13089"/>
                  <a:pt x="13251" y="13008"/>
                </a:cubicBezTo>
                <a:lnTo>
                  <a:pt x="13706" y="12315"/>
                </a:lnTo>
                <a:lnTo>
                  <a:pt x="19848" y="3796"/>
                </a:lnTo>
                <a:cubicBezTo>
                  <a:pt x="19904" y="3723"/>
                  <a:pt x="19992" y="3716"/>
                  <a:pt x="20048" y="3788"/>
                </a:cubicBezTo>
                <a:lnTo>
                  <a:pt x="20589" y="4441"/>
                </a:lnTo>
                <a:cubicBezTo>
                  <a:pt x="20670" y="4537"/>
                  <a:pt x="20802" y="4490"/>
                  <a:pt x="20826" y="4353"/>
                </a:cubicBezTo>
                <a:lnTo>
                  <a:pt x="21560" y="235"/>
                </a:lnTo>
                <a:cubicBezTo>
                  <a:pt x="21583" y="126"/>
                  <a:pt x="21533" y="30"/>
                  <a:pt x="21464" y="6"/>
                </a:cubicBezTo>
                <a:close/>
                <a:moveTo>
                  <a:pt x="20260" y="5385"/>
                </a:moveTo>
                <a:cubicBezTo>
                  <a:pt x="20232" y="5392"/>
                  <a:pt x="20204" y="5410"/>
                  <a:pt x="20179" y="5440"/>
                </a:cubicBezTo>
                <a:lnTo>
                  <a:pt x="17857" y="8656"/>
                </a:lnTo>
                <a:lnTo>
                  <a:pt x="17347" y="9429"/>
                </a:lnTo>
                <a:cubicBezTo>
                  <a:pt x="17328" y="9462"/>
                  <a:pt x="17316" y="9510"/>
                  <a:pt x="17316" y="9550"/>
                </a:cubicBezTo>
                <a:lnTo>
                  <a:pt x="17316" y="21412"/>
                </a:lnTo>
                <a:cubicBezTo>
                  <a:pt x="17316" y="21516"/>
                  <a:pt x="17377" y="21598"/>
                  <a:pt x="17458" y="21598"/>
                </a:cubicBezTo>
                <a:lnTo>
                  <a:pt x="20290" y="21598"/>
                </a:lnTo>
                <a:cubicBezTo>
                  <a:pt x="20371" y="21598"/>
                  <a:pt x="20434" y="21516"/>
                  <a:pt x="20434" y="21412"/>
                </a:cubicBezTo>
                <a:lnTo>
                  <a:pt x="20434" y="5561"/>
                </a:lnTo>
                <a:cubicBezTo>
                  <a:pt x="20434" y="5440"/>
                  <a:pt x="20346" y="5364"/>
                  <a:pt x="20260" y="5385"/>
                </a:cubicBezTo>
                <a:close/>
                <a:moveTo>
                  <a:pt x="9174" y="9548"/>
                </a:moveTo>
                <a:cubicBezTo>
                  <a:pt x="9094" y="9530"/>
                  <a:pt x="9007" y="9606"/>
                  <a:pt x="9007" y="9727"/>
                </a:cubicBezTo>
                <a:lnTo>
                  <a:pt x="9007" y="21412"/>
                </a:lnTo>
                <a:cubicBezTo>
                  <a:pt x="9007" y="21516"/>
                  <a:pt x="9068" y="21598"/>
                  <a:pt x="9149" y="21598"/>
                </a:cubicBezTo>
                <a:lnTo>
                  <a:pt x="11981" y="21598"/>
                </a:lnTo>
                <a:cubicBezTo>
                  <a:pt x="12062" y="21598"/>
                  <a:pt x="12125" y="21516"/>
                  <a:pt x="12125" y="21412"/>
                </a:cubicBezTo>
                <a:lnTo>
                  <a:pt x="12125" y="13474"/>
                </a:lnTo>
                <a:cubicBezTo>
                  <a:pt x="12125" y="13426"/>
                  <a:pt x="12113" y="13386"/>
                  <a:pt x="12082" y="13345"/>
                </a:cubicBezTo>
                <a:lnTo>
                  <a:pt x="9250" y="9598"/>
                </a:lnTo>
                <a:cubicBezTo>
                  <a:pt x="9228" y="9570"/>
                  <a:pt x="9201" y="9554"/>
                  <a:pt x="9174" y="9548"/>
                </a:cubicBezTo>
                <a:close/>
                <a:moveTo>
                  <a:pt x="16102" y="10653"/>
                </a:moveTo>
                <a:cubicBezTo>
                  <a:pt x="16074" y="10659"/>
                  <a:pt x="16045" y="10676"/>
                  <a:pt x="16021" y="10704"/>
                </a:cubicBezTo>
                <a:lnTo>
                  <a:pt x="13700" y="13917"/>
                </a:lnTo>
                <a:lnTo>
                  <a:pt x="13189" y="14693"/>
                </a:lnTo>
                <a:cubicBezTo>
                  <a:pt x="13170" y="14725"/>
                  <a:pt x="13158" y="14773"/>
                  <a:pt x="13158" y="14814"/>
                </a:cubicBezTo>
                <a:lnTo>
                  <a:pt x="13158" y="21412"/>
                </a:lnTo>
                <a:cubicBezTo>
                  <a:pt x="13158" y="21516"/>
                  <a:pt x="13221" y="21598"/>
                  <a:pt x="13301" y="21598"/>
                </a:cubicBezTo>
                <a:lnTo>
                  <a:pt x="16133" y="21598"/>
                </a:lnTo>
                <a:cubicBezTo>
                  <a:pt x="16214" y="21598"/>
                  <a:pt x="16275" y="21516"/>
                  <a:pt x="16275" y="21412"/>
                </a:cubicBezTo>
                <a:lnTo>
                  <a:pt x="16275" y="10832"/>
                </a:lnTo>
                <a:cubicBezTo>
                  <a:pt x="16275" y="10711"/>
                  <a:pt x="16188" y="10636"/>
                  <a:pt x="16102" y="10653"/>
                </a:cubicBezTo>
                <a:close/>
                <a:moveTo>
                  <a:pt x="7801" y="10923"/>
                </a:moveTo>
                <a:cubicBezTo>
                  <a:pt x="7774" y="10930"/>
                  <a:pt x="7747" y="10946"/>
                  <a:pt x="7725" y="10976"/>
                </a:cubicBezTo>
                <a:lnTo>
                  <a:pt x="4894" y="14902"/>
                </a:lnTo>
                <a:cubicBezTo>
                  <a:pt x="4869" y="14934"/>
                  <a:pt x="4855" y="14974"/>
                  <a:pt x="4855" y="15023"/>
                </a:cubicBezTo>
                <a:lnTo>
                  <a:pt x="4855" y="21412"/>
                </a:lnTo>
                <a:cubicBezTo>
                  <a:pt x="4855" y="21516"/>
                  <a:pt x="4918" y="21598"/>
                  <a:pt x="4999" y="21598"/>
                </a:cubicBezTo>
                <a:lnTo>
                  <a:pt x="7830" y="21598"/>
                </a:lnTo>
                <a:cubicBezTo>
                  <a:pt x="7911" y="21598"/>
                  <a:pt x="7974" y="21516"/>
                  <a:pt x="7974" y="21412"/>
                </a:cubicBezTo>
                <a:lnTo>
                  <a:pt x="7974" y="11097"/>
                </a:lnTo>
                <a:cubicBezTo>
                  <a:pt x="7974" y="10976"/>
                  <a:pt x="7884" y="10902"/>
                  <a:pt x="7801" y="10923"/>
                </a:cubicBezTo>
                <a:close/>
                <a:moveTo>
                  <a:pt x="3680" y="16498"/>
                </a:moveTo>
                <a:cubicBezTo>
                  <a:pt x="3652" y="16505"/>
                  <a:pt x="3626" y="16524"/>
                  <a:pt x="3604" y="16554"/>
                </a:cubicBezTo>
                <a:lnTo>
                  <a:pt x="772" y="20477"/>
                </a:lnTo>
                <a:cubicBezTo>
                  <a:pt x="747" y="20510"/>
                  <a:pt x="735" y="20550"/>
                  <a:pt x="735" y="20598"/>
                </a:cubicBezTo>
                <a:lnTo>
                  <a:pt x="735" y="21412"/>
                </a:lnTo>
                <a:cubicBezTo>
                  <a:pt x="735" y="21516"/>
                  <a:pt x="798" y="21598"/>
                  <a:pt x="879" y="21598"/>
                </a:cubicBezTo>
                <a:lnTo>
                  <a:pt x="3711" y="21598"/>
                </a:lnTo>
                <a:cubicBezTo>
                  <a:pt x="3792" y="21598"/>
                  <a:pt x="3853" y="21516"/>
                  <a:pt x="3853" y="21412"/>
                </a:cubicBezTo>
                <a:lnTo>
                  <a:pt x="3853" y="16682"/>
                </a:lnTo>
                <a:cubicBezTo>
                  <a:pt x="3853" y="16555"/>
                  <a:pt x="3762" y="16478"/>
                  <a:pt x="3680" y="16498"/>
                </a:cubicBezTo>
                <a:close/>
              </a:path>
            </a:pathLst>
          </a:cu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1" name="Rectangle 20"/>
          <p:cNvSpPr/>
          <p:nvPr/>
        </p:nvSpPr>
        <p:spPr>
          <a:xfrm>
            <a:off x="920033" y="218752"/>
            <a:ext cx="2903822" cy="57416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CA"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Shape"/>
          <p:cNvSpPr/>
          <p:nvPr/>
        </p:nvSpPr>
        <p:spPr>
          <a:xfrm>
            <a:off x="17966177" y="2110978"/>
            <a:ext cx="5639992" cy="5607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333" y="21600"/>
                </a:lnTo>
                <a:lnTo>
                  <a:pt x="21475" y="21600"/>
                </a:lnTo>
                <a:lnTo>
                  <a:pt x="0" y="0"/>
                </a:lnTo>
                <a:close/>
                <a:moveTo>
                  <a:pt x="8474" y="0"/>
                </a:moveTo>
                <a:lnTo>
                  <a:pt x="8237" y="237"/>
                </a:lnTo>
                <a:lnTo>
                  <a:pt x="6001" y="2486"/>
                </a:lnTo>
                <a:lnTo>
                  <a:pt x="18305" y="14861"/>
                </a:lnTo>
                <a:lnTo>
                  <a:pt x="21600" y="15690"/>
                </a:lnTo>
                <a:lnTo>
                  <a:pt x="20776" y="12374"/>
                </a:lnTo>
                <a:lnTo>
                  <a:pt x="8474" y="0"/>
                </a:lnTo>
                <a:close/>
                <a:moveTo>
                  <a:pt x="8474" y="949"/>
                </a:moveTo>
                <a:lnTo>
                  <a:pt x="9767" y="2250"/>
                </a:lnTo>
                <a:lnTo>
                  <a:pt x="8238" y="3787"/>
                </a:lnTo>
                <a:lnTo>
                  <a:pt x="6945" y="2486"/>
                </a:lnTo>
                <a:lnTo>
                  <a:pt x="8474" y="949"/>
                </a:lnTo>
                <a:close/>
                <a:moveTo>
                  <a:pt x="667" y="1619"/>
                </a:moveTo>
                <a:lnTo>
                  <a:pt x="19866" y="20929"/>
                </a:lnTo>
                <a:lnTo>
                  <a:pt x="667" y="20929"/>
                </a:lnTo>
                <a:lnTo>
                  <a:pt x="667" y="10396"/>
                </a:lnTo>
                <a:lnTo>
                  <a:pt x="2000" y="10396"/>
                </a:lnTo>
                <a:lnTo>
                  <a:pt x="2000" y="9725"/>
                </a:lnTo>
                <a:lnTo>
                  <a:pt x="667" y="9725"/>
                </a:lnTo>
                <a:lnTo>
                  <a:pt x="667" y="7713"/>
                </a:lnTo>
                <a:lnTo>
                  <a:pt x="2668" y="7713"/>
                </a:lnTo>
                <a:lnTo>
                  <a:pt x="2668" y="7042"/>
                </a:lnTo>
                <a:lnTo>
                  <a:pt x="667" y="7042"/>
                </a:lnTo>
                <a:lnTo>
                  <a:pt x="667" y="1619"/>
                </a:lnTo>
                <a:close/>
                <a:moveTo>
                  <a:pt x="10238" y="2724"/>
                </a:moveTo>
                <a:lnTo>
                  <a:pt x="20174" y="12718"/>
                </a:lnTo>
                <a:lnTo>
                  <a:pt x="20685" y="14768"/>
                </a:lnTo>
                <a:lnTo>
                  <a:pt x="18645" y="14254"/>
                </a:lnTo>
                <a:lnTo>
                  <a:pt x="8709" y="4261"/>
                </a:lnTo>
                <a:lnTo>
                  <a:pt x="10238" y="2724"/>
                </a:lnTo>
                <a:close/>
                <a:moveTo>
                  <a:pt x="4335" y="9390"/>
                </a:moveTo>
                <a:lnTo>
                  <a:pt x="4335" y="18582"/>
                </a:lnTo>
                <a:lnTo>
                  <a:pt x="4668" y="18582"/>
                </a:lnTo>
                <a:lnTo>
                  <a:pt x="13474" y="18582"/>
                </a:lnTo>
                <a:lnTo>
                  <a:pt x="4335" y="9390"/>
                </a:lnTo>
                <a:close/>
                <a:moveTo>
                  <a:pt x="5001" y="11009"/>
                </a:moveTo>
                <a:lnTo>
                  <a:pt x="11865" y="17911"/>
                </a:lnTo>
                <a:lnTo>
                  <a:pt x="5001" y="17911"/>
                </a:lnTo>
                <a:lnTo>
                  <a:pt x="5001" y="11009"/>
                </a:lnTo>
                <a:close/>
              </a:path>
            </a:pathLst>
          </a:custGeom>
          <a:solidFill>
            <a:srgbClr val="FFFFFF">
              <a:alpha val="27618"/>
            </a:srgbClr>
          </a:solidFill>
          <a:ln w="12700">
            <a:miter lim="400000"/>
          </a:ln>
        </p:spPr>
        <p:txBody>
          <a:bodyPr lIns="71437" tIns="71437" rIns="71437" bIns="71437" anchor="ctr"/>
          <a:lstStyle/>
          <a:p>
            <a:pPr defTabSz="457200">
              <a:lnSpc>
                <a:spcPct val="100000"/>
              </a:lnSpc>
              <a:defRPr sz="3000" cap="none"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727" name="Shape"/>
          <p:cNvSpPr/>
          <p:nvPr/>
        </p:nvSpPr>
        <p:spPr>
          <a:xfrm>
            <a:off x="15423762" y="5576887"/>
            <a:ext cx="2062932" cy="1666218"/>
          </a:xfrm>
          <a:custGeom>
            <a:avLst/>
            <a:gdLst/>
            <a:ahLst/>
            <a:cxnLst>
              <a:cxn ang="0">
                <a:pos x="wd2" y="hd2"/>
              </a:cxn>
              <a:cxn ang="5400000">
                <a:pos x="wd2" y="hd2"/>
              </a:cxn>
              <a:cxn ang="10800000">
                <a:pos x="wd2" y="hd2"/>
              </a:cxn>
              <a:cxn ang="16200000">
                <a:pos x="wd2" y="hd2"/>
              </a:cxn>
            </a:cxnLst>
            <a:rect l="0" t="0" r="r" b="b"/>
            <a:pathLst>
              <a:path w="21600" h="21600" extrusionOk="0">
                <a:moveTo>
                  <a:pt x="18692" y="10093"/>
                </a:moveTo>
                <a:cubicBezTo>
                  <a:pt x="17547" y="10093"/>
                  <a:pt x="16615" y="8939"/>
                  <a:pt x="16615" y="7521"/>
                </a:cubicBezTo>
                <a:cubicBezTo>
                  <a:pt x="16615" y="6104"/>
                  <a:pt x="17547" y="4950"/>
                  <a:pt x="18692" y="4950"/>
                </a:cubicBezTo>
                <a:cubicBezTo>
                  <a:pt x="19837" y="4950"/>
                  <a:pt x="20769" y="6104"/>
                  <a:pt x="20769" y="7521"/>
                </a:cubicBezTo>
                <a:cubicBezTo>
                  <a:pt x="20769" y="8939"/>
                  <a:pt x="19837" y="10093"/>
                  <a:pt x="18692" y="10093"/>
                </a:cubicBezTo>
                <a:close/>
                <a:moveTo>
                  <a:pt x="17861" y="20571"/>
                </a:moveTo>
                <a:lnTo>
                  <a:pt x="3739" y="20571"/>
                </a:lnTo>
                <a:lnTo>
                  <a:pt x="3739" y="10970"/>
                </a:lnTo>
                <a:cubicBezTo>
                  <a:pt x="4046" y="10857"/>
                  <a:pt x="4330" y="10682"/>
                  <a:pt x="4586" y="10458"/>
                </a:cubicBezTo>
                <a:lnTo>
                  <a:pt x="10803" y="16757"/>
                </a:lnTo>
                <a:lnTo>
                  <a:pt x="17018" y="10461"/>
                </a:lnTo>
                <a:cubicBezTo>
                  <a:pt x="17272" y="10684"/>
                  <a:pt x="17556" y="10858"/>
                  <a:pt x="17861" y="10970"/>
                </a:cubicBezTo>
                <a:cubicBezTo>
                  <a:pt x="17861" y="10970"/>
                  <a:pt x="17861" y="20571"/>
                  <a:pt x="17861" y="20571"/>
                </a:cubicBezTo>
                <a:close/>
                <a:moveTo>
                  <a:pt x="2908" y="10093"/>
                </a:moveTo>
                <a:cubicBezTo>
                  <a:pt x="1762" y="10093"/>
                  <a:pt x="831" y="8939"/>
                  <a:pt x="831" y="7521"/>
                </a:cubicBezTo>
                <a:cubicBezTo>
                  <a:pt x="831" y="6104"/>
                  <a:pt x="1762" y="4950"/>
                  <a:pt x="2908" y="4950"/>
                </a:cubicBezTo>
                <a:cubicBezTo>
                  <a:pt x="4053" y="4950"/>
                  <a:pt x="4984" y="6104"/>
                  <a:pt x="4984" y="7521"/>
                </a:cubicBezTo>
                <a:cubicBezTo>
                  <a:pt x="4984" y="8939"/>
                  <a:pt x="4053" y="10093"/>
                  <a:pt x="2908" y="10093"/>
                </a:cubicBezTo>
                <a:close/>
                <a:moveTo>
                  <a:pt x="9354" y="6721"/>
                </a:moveTo>
                <a:cubicBezTo>
                  <a:pt x="9781" y="7024"/>
                  <a:pt x="10273" y="7200"/>
                  <a:pt x="10800" y="7200"/>
                </a:cubicBezTo>
                <a:cubicBezTo>
                  <a:pt x="11327" y="7200"/>
                  <a:pt x="11820" y="7024"/>
                  <a:pt x="12246" y="6720"/>
                </a:cubicBezTo>
                <a:lnTo>
                  <a:pt x="14819" y="11360"/>
                </a:lnTo>
                <a:lnTo>
                  <a:pt x="10803" y="15428"/>
                </a:lnTo>
                <a:lnTo>
                  <a:pt x="6783" y="11356"/>
                </a:lnTo>
                <a:cubicBezTo>
                  <a:pt x="6783" y="11356"/>
                  <a:pt x="9354" y="6721"/>
                  <a:pt x="9354" y="6721"/>
                </a:cubicBezTo>
                <a:close/>
                <a:moveTo>
                  <a:pt x="10800" y="1029"/>
                </a:moveTo>
                <a:cubicBezTo>
                  <a:pt x="11945" y="1029"/>
                  <a:pt x="12877" y="2182"/>
                  <a:pt x="12877" y="3600"/>
                </a:cubicBezTo>
                <a:cubicBezTo>
                  <a:pt x="12877" y="5018"/>
                  <a:pt x="11945" y="6171"/>
                  <a:pt x="10800" y="6171"/>
                </a:cubicBezTo>
                <a:cubicBezTo>
                  <a:pt x="9655" y="6171"/>
                  <a:pt x="8723" y="5018"/>
                  <a:pt x="8723" y="3600"/>
                </a:cubicBezTo>
                <a:cubicBezTo>
                  <a:pt x="8723" y="2182"/>
                  <a:pt x="9655" y="1029"/>
                  <a:pt x="10800" y="1029"/>
                </a:cubicBezTo>
                <a:close/>
                <a:moveTo>
                  <a:pt x="18692" y="3921"/>
                </a:moveTo>
                <a:cubicBezTo>
                  <a:pt x="17086" y="3921"/>
                  <a:pt x="15785" y="5533"/>
                  <a:pt x="15785" y="7521"/>
                </a:cubicBezTo>
                <a:cubicBezTo>
                  <a:pt x="15785" y="8363"/>
                  <a:pt x="16020" y="9135"/>
                  <a:pt x="16410" y="9748"/>
                </a:cubicBezTo>
                <a:lnTo>
                  <a:pt x="15464" y="10706"/>
                </a:lnTo>
                <a:lnTo>
                  <a:pt x="12901" y="6084"/>
                </a:lnTo>
                <a:cubicBezTo>
                  <a:pt x="13400" y="5438"/>
                  <a:pt x="13708" y="4564"/>
                  <a:pt x="13708" y="3600"/>
                </a:cubicBezTo>
                <a:cubicBezTo>
                  <a:pt x="13708" y="1612"/>
                  <a:pt x="12406" y="0"/>
                  <a:pt x="10800" y="0"/>
                </a:cubicBezTo>
                <a:cubicBezTo>
                  <a:pt x="9194" y="0"/>
                  <a:pt x="7892" y="1612"/>
                  <a:pt x="7892" y="3600"/>
                </a:cubicBezTo>
                <a:cubicBezTo>
                  <a:pt x="7892" y="4565"/>
                  <a:pt x="8201" y="5439"/>
                  <a:pt x="8699" y="6085"/>
                </a:cubicBezTo>
                <a:lnTo>
                  <a:pt x="6138" y="10702"/>
                </a:lnTo>
                <a:lnTo>
                  <a:pt x="5192" y="9744"/>
                </a:lnTo>
                <a:cubicBezTo>
                  <a:pt x="5581" y="9131"/>
                  <a:pt x="5815" y="8361"/>
                  <a:pt x="5815" y="7521"/>
                </a:cubicBezTo>
                <a:cubicBezTo>
                  <a:pt x="5815" y="5533"/>
                  <a:pt x="4513" y="3921"/>
                  <a:pt x="2908" y="3921"/>
                </a:cubicBezTo>
                <a:cubicBezTo>
                  <a:pt x="1302" y="3921"/>
                  <a:pt x="0" y="5533"/>
                  <a:pt x="0" y="7521"/>
                </a:cubicBezTo>
                <a:cubicBezTo>
                  <a:pt x="0" y="9510"/>
                  <a:pt x="1302" y="11121"/>
                  <a:pt x="2908" y="11121"/>
                </a:cubicBezTo>
                <a:lnTo>
                  <a:pt x="2908" y="21600"/>
                </a:lnTo>
                <a:lnTo>
                  <a:pt x="18692" y="21600"/>
                </a:lnTo>
                <a:lnTo>
                  <a:pt x="18692" y="11121"/>
                </a:lnTo>
                <a:cubicBezTo>
                  <a:pt x="20298" y="11121"/>
                  <a:pt x="21600" y="9510"/>
                  <a:pt x="21600" y="7521"/>
                </a:cubicBezTo>
                <a:cubicBezTo>
                  <a:pt x="21600" y="5533"/>
                  <a:pt x="20298" y="3921"/>
                  <a:pt x="18692" y="3921"/>
                </a:cubicBezTo>
                <a:close/>
              </a:path>
            </a:pathLst>
          </a:custGeom>
          <a:solidFill>
            <a:srgbClr val="EFF2F8">
              <a:alpha val="34226"/>
            </a:srgbClr>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28" name="Shape"/>
          <p:cNvSpPr/>
          <p:nvPr/>
        </p:nvSpPr>
        <p:spPr>
          <a:xfrm>
            <a:off x="23493161" y="6204804"/>
            <a:ext cx="2062932" cy="2062940"/>
          </a:xfrm>
          <a:custGeom>
            <a:avLst/>
            <a:gdLst/>
            <a:ahLst/>
            <a:cxnLst>
              <a:cxn ang="0">
                <a:pos x="wd2" y="hd2"/>
              </a:cxn>
              <a:cxn ang="5400000">
                <a:pos x="wd2" y="hd2"/>
              </a:cxn>
              <a:cxn ang="10800000">
                <a:pos x="wd2" y="hd2"/>
              </a:cxn>
              <a:cxn ang="16200000">
                <a:pos x="wd2" y="hd2"/>
              </a:cxn>
            </a:cxnLst>
            <a:rect l="0" t="0" r="r" b="b"/>
            <a:pathLst>
              <a:path w="21600" h="21600" extrusionOk="0">
                <a:moveTo>
                  <a:pt x="10330" y="13148"/>
                </a:moveTo>
                <a:lnTo>
                  <a:pt x="11270" y="13148"/>
                </a:lnTo>
                <a:lnTo>
                  <a:pt x="11739" y="4226"/>
                </a:lnTo>
                <a:lnTo>
                  <a:pt x="9861" y="4226"/>
                </a:lnTo>
                <a:cubicBezTo>
                  <a:pt x="9861" y="4226"/>
                  <a:pt x="10330" y="13148"/>
                  <a:pt x="10330" y="13148"/>
                </a:cubicBezTo>
                <a:close/>
                <a:moveTo>
                  <a:pt x="20661" y="15026"/>
                </a:moveTo>
                <a:lnTo>
                  <a:pt x="15026" y="20661"/>
                </a:lnTo>
                <a:lnTo>
                  <a:pt x="6574" y="20661"/>
                </a:lnTo>
                <a:lnTo>
                  <a:pt x="939" y="15026"/>
                </a:lnTo>
                <a:lnTo>
                  <a:pt x="939" y="6574"/>
                </a:lnTo>
                <a:lnTo>
                  <a:pt x="6574" y="939"/>
                </a:lnTo>
                <a:lnTo>
                  <a:pt x="15026" y="939"/>
                </a:lnTo>
                <a:lnTo>
                  <a:pt x="20661" y="6574"/>
                </a:lnTo>
                <a:cubicBezTo>
                  <a:pt x="20661" y="6574"/>
                  <a:pt x="20661" y="15026"/>
                  <a:pt x="20661" y="15026"/>
                </a:cubicBezTo>
                <a:close/>
                <a:moveTo>
                  <a:pt x="15496" y="0"/>
                </a:moveTo>
                <a:lnTo>
                  <a:pt x="6104" y="0"/>
                </a:lnTo>
                <a:lnTo>
                  <a:pt x="0" y="6104"/>
                </a:lnTo>
                <a:lnTo>
                  <a:pt x="0" y="15496"/>
                </a:lnTo>
                <a:lnTo>
                  <a:pt x="6104" y="21600"/>
                </a:lnTo>
                <a:lnTo>
                  <a:pt x="15496" y="21600"/>
                </a:lnTo>
                <a:lnTo>
                  <a:pt x="21600" y="15496"/>
                </a:lnTo>
                <a:lnTo>
                  <a:pt x="21600" y="6104"/>
                </a:lnTo>
                <a:cubicBezTo>
                  <a:pt x="21600" y="6104"/>
                  <a:pt x="15496" y="0"/>
                  <a:pt x="15496" y="0"/>
                </a:cubicBezTo>
                <a:close/>
                <a:moveTo>
                  <a:pt x="10800" y="15026"/>
                </a:moveTo>
                <a:cubicBezTo>
                  <a:pt x="10161" y="15026"/>
                  <a:pt x="9861" y="15289"/>
                  <a:pt x="9861" y="15965"/>
                </a:cubicBezTo>
                <a:cubicBezTo>
                  <a:pt x="9861" y="16623"/>
                  <a:pt x="10143" y="16904"/>
                  <a:pt x="10800" y="16904"/>
                </a:cubicBezTo>
                <a:cubicBezTo>
                  <a:pt x="11476" y="16904"/>
                  <a:pt x="11739" y="16623"/>
                  <a:pt x="11739" y="15965"/>
                </a:cubicBezTo>
                <a:cubicBezTo>
                  <a:pt x="11739" y="15289"/>
                  <a:pt x="11476" y="15026"/>
                  <a:pt x="10800" y="15026"/>
                </a:cubicBezTo>
                <a:close/>
              </a:path>
            </a:pathLst>
          </a:custGeom>
          <a:solidFill>
            <a:srgbClr val="EFF2F8">
              <a:alpha val="34226"/>
            </a:srgbClr>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29" name="Shape"/>
          <p:cNvSpPr/>
          <p:nvPr/>
        </p:nvSpPr>
        <p:spPr>
          <a:xfrm>
            <a:off x="22387955" y="2722081"/>
            <a:ext cx="2655948" cy="2298461"/>
          </a:xfrm>
          <a:custGeom>
            <a:avLst/>
            <a:gdLst/>
            <a:ahLst/>
            <a:cxnLst>
              <a:cxn ang="0">
                <a:pos x="wd2" y="hd2"/>
              </a:cxn>
              <a:cxn ang="5400000">
                <a:pos x="wd2" y="hd2"/>
              </a:cxn>
              <a:cxn ang="10800000">
                <a:pos x="wd2" y="hd2"/>
              </a:cxn>
              <a:cxn ang="16200000">
                <a:pos x="wd2" y="hd2"/>
              </a:cxn>
            </a:cxnLst>
            <a:rect l="0" t="0" r="r" b="b"/>
            <a:pathLst>
              <a:path w="21600" h="21600" extrusionOk="0">
                <a:moveTo>
                  <a:pt x="11576" y="19028"/>
                </a:moveTo>
                <a:lnTo>
                  <a:pt x="15369" y="7200"/>
                </a:lnTo>
                <a:lnTo>
                  <a:pt x="20354" y="7200"/>
                </a:lnTo>
                <a:cubicBezTo>
                  <a:pt x="20354" y="7200"/>
                  <a:pt x="11576" y="19028"/>
                  <a:pt x="11576" y="19028"/>
                </a:cubicBezTo>
                <a:close/>
                <a:moveTo>
                  <a:pt x="7477" y="7200"/>
                </a:moveTo>
                <a:lnTo>
                  <a:pt x="14123" y="7200"/>
                </a:lnTo>
                <a:lnTo>
                  <a:pt x="10800" y="18683"/>
                </a:lnTo>
                <a:cubicBezTo>
                  <a:pt x="10800" y="18683"/>
                  <a:pt x="7477" y="7200"/>
                  <a:pt x="7477" y="7200"/>
                </a:cubicBezTo>
                <a:close/>
                <a:moveTo>
                  <a:pt x="1246" y="7200"/>
                </a:moveTo>
                <a:lnTo>
                  <a:pt x="6646" y="7200"/>
                </a:lnTo>
                <a:lnTo>
                  <a:pt x="10024" y="19028"/>
                </a:lnTo>
                <a:cubicBezTo>
                  <a:pt x="10024" y="19028"/>
                  <a:pt x="1246" y="7200"/>
                  <a:pt x="1246" y="7200"/>
                </a:cubicBezTo>
                <a:close/>
                <a:moveTo>
                  <a:pt x="5400" y="960"/>
                </a:moveTo>
                <a:lnTo>
                  <a:pt x="10385" y="960"/>
                </a:lnTo>
                <a:lnTo>
                  <a:pt x="6231" y="6240"/>
                </a:lnTo>
                <a:lnTo>
                  <a:pt x="1246" y="6240"/>
                </a:lnTo>
                <a:cubicBezTo>
                  <a:pt x="1246" y="6240"/>
                  <a:pt x="5400" y="960"/>
                  <a:pt x="5400" y="960"/>
                </a:cubicBezTo>
                <a:close/>
                <a:moveTo>
                  <a:pt x="14123" y="6240"/>
                </a:moveTo>
                <a:lnTo>
                  <a:pt x="7477" y="6240"/>
                </a:lnTo>
                <a:lnTo>
                  <a:pt x="10800" y="1696"/>
                </a:lnTo>
                <a:cubicBezTo>
                  <a:pt x="10800" y="1696"/>
                  <a:pt x="14123" y="6240"/>
                  <a:pt x="14123" y="6240"/>
                </a:cubicBezTo>
                <a:close/>
                <a:moveTo>
                  <a:pt x="16200" y="960"/>
                </a:moveTo>
                <a:lnTo>
                  <a:pt x="20354" y="6240"/>
                </a:lnTo>
                <a:lnTo>
                  <a:pt x="15369" y="6240"/>
                </a:lnTo>
                <a:lnTo>
                  <a:pt x="11215" y="960"/>
                </a:lnTo>
                <a:cubicBezTo>
                  <a:pt x="11215" y="960"/>
                  <a:pt x="16200" y="960"/>
                  <a:pt x="16200" y="960"/>
                </a:cubicBezTo>
                <a:close/>
                <a:moveTo>
                  <a:pt x="16615" y="0"/>
                </a:moveTo>
                <a:lnTo>
                  <a:pt x="4985" y="0"/>
                </a:lnTo>
                <a:lnTo>
                  <a:pt x="0" y="6643"/>
                </a:lnTo>
                <a:lnTo>
                  <a:pt x="10800" y="21600"/>
                </a:lnTo>
                <a:lnTo>
                  <a:pt x="21600" y="6720"/>
                </a:lnTo>
                <a:cubicBezTo>
                  <a:pt x="21600" y="6720"/>
                  <a:pt x="16615" y="0"/>
                  <a:pt x="16615" y="0"/>
                </a:cubicBezTo>
                <a:close/>
              </a:path>
            </a:pathLst>
          </a:custGeom>
          <a:solidFill>
            <a:srgbClr val="EFF2F8">
              <a:alpha val="34226"/>
            </a:srgbClr>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3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dirty="0"/>
          </a:p>
        </p:txBody>
      </p:sp>
      <p:sp>
        <p:nvSpPr>
          <p:cNvPr id="734" name="If You Want to Sell Something, We'll Help."/>
          <p:cNvSpPr txBox="1"/>
          <p:nvPr/>
        </p:nvSpPr>
        <p:spPr>
          <a:xfrm>
            <a:off x="1690609" y="3883898"/>
            <a:ext cx="10120310"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nSpc>
                <a:spcPct val="100000"/>
              </a:lnSpc>
              <a:defRPr sz="6400" cap="none" spc="0">
                <a:solidFill>
                  <a:srgbClr val="FFFFFF"/>
                </a:solidFill>
                <a:latin typeface="+mj-lt"/>
                <a:ea typeface="+mj-ea"/>
                <a:cs typeface="+mj-cs"/>
                <a:sym typeface="Lato Light"/>
              </a:defRPr>
            </a:lvl1pPr>
          </a:lstStyle>
          <a:p>
            <a:r>
              <a:rPr lang="en-US" dirty="0"/>
              <a:t>Follow us on Social Media</a:t>
            </a:r>
            <a:endParaRPr dirty="0"/>
          </a:p>
        </p:txBody>
      </p:sp>
      <p:sp>
        <p:nvSpPr>
          <p:cNvPr id="735" name="what we can do for you"/>
          <p:cNvSpPr txBox="1"/>
          <p:nvPr/>
        </p:nvSpPr>
        <p:spPr>
          <a:xfrm>
            <a:off x="2071690" y="2644409"/>
            <a:ext cx="5816452"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a:solidFill>
                  <a:srgbClr val="FFFFFF"/>
                </a:solidFill>
              </a:defRPr>
            </a:lvl1pPr>
          </a:lstStyle>
          <a:p>
            <a:endParaRPr dirty="0"/>
          </a:p>
        </p:txBody>
      </p:sp>
      <p:sp>
        <p:nvSpPr>
          <p:cNvPr id="736" name="Shape"/>
          <p:cNvSpPr/>
          <p:nvPr/>
        </p:nvSpPr>
        <p:spPr>
          <a:xfrm>
            <a:off x="20741078" y="933315"/>
            <a:ext cx="2652627" cy="2057402"/>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rgbClr val="EFF2F8">
              <a:alpha val="34226"/>
            </a:srgbClr>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37" name="We Create Something Cool Everyday"/>
          <p:cNvSpPr txBox="1"/>
          <p:nvPr/>
        </p:nvSpPr>
        <p:spPr>
          <a:xfrm>
            <a:off x="2733066" y="7565446"/>
            <a:ext cx="4493699" cy="1879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90000"/>
              </a:lnSpc>
              <a:defRPr sz="4200" cap="none" spc="0">
                <a:solidFill>
                  <a:srgbClr val="FFFFFF"/>
                </a:solidFill>
                <a:latin typeface="+mn-lt"/>
                <a:ea typeface="+mn-ea"/>
                <a:cs typeface="+mn-cs"/>
                <a:sym typeface="Lato Bold"/>
              </a:defRPr>
            </a:lvl1pPr>
          </a:lstStyle>
          <a:p>
            <a:r>
              <a:rPr dirty="0"/>
              <a:t>We Create Something Cool Everyday</a:t>
            </a:r>
          </a:p>
        </p:txBody>
      </p:sp>
      <p:sp>
        <p:nvSpPr>
          <p:cNvPr id="738" name="SOCIALIZE YOUR PRODUCT"/>
          <p:cNvSpPr txBox="1"/>
          <p:nvPr/>
        </p:nvSpPr>
        <p:spPr>
          <a:xfrm>
            <a:off x="2733066" y="9858584"/>
            <a:ext cx="4832118" cy="419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a:solidFill>
                  <a:srgbClr val="FFFFFF"/>
                </a:solidFill>
                <a:latin typeface="Lato Regular"/>
                <a:ea typeface="Lato Regular"/>
                <a:cs typeface="Lato Regular"/>
                <a:sym typeface="Lato Regular"/>
              </a:defRPr>
            </a:lvl1pPr>
          </a:lstStyle>
          <a:p>
            <a:r>
              <a:rPr dirty="0"/>
              <a:t>SOCIALIZE YOUR PRODUCT</a:t>
            </a:r>
          </a:p>
        </p:txBody>
      </p:sp>
      <p:sp>
        <p:nvSpPr>
          <p:cNvPr id="739" name="Line"/>
          <p:cNvSpPr/>
          <p:nvPr/>
        </p:nvSpPr>
        <p:spPr>
          <a:xfrm>
            <a:off x="2781930" y="9689888"/>
            <a:ext cx="2278084" cy="1"/>
          </a:xfrm>
          <a:prstGeom prst="line">
            <a:avLst/>
          </a:prstGeom>
          <a:ln w="12700">
            <a:solidFill>
              <a:srgbClr val="FFFFFF"/>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40" name="We Help Small Company Grow…"/>
          <p:cNvSpPr txBox="1"/>
          <p:nvPr/>
        </p:nvSpPr>
        <p:spPr>
          <a:xfrm>
            <a:off x="9606998" y="7565446"/>
            <a:ext cx="4493699" cy="1879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nSpc>
                <a:spcPct val="90000"/>
              </a:lnSpc>
              <a:defRPr sz="4200" cap="none" spc="0">
                <a:solidFill>
                  <a:srgbClr val="FFFFFF"/>
                </a:solidFill>
                <a:latin typeface="+mn-lt"/>
                <a:ea typeface="+mn-ea"/>
                <a:cs typeface="+mn-cs"/>
                <a:sym typeface="Lato Bold"/>
              </a:defRPr>
            </a:pPr>
            <a:r>
              <a:rPr dirty="0"/>
              <a:t>We Help Small Company Grow</a:t>
            </a:r>
          </a:p>
          <a:p>
            <a:pPr>
              <a:lnSpc>
                <a:spcPct val="90000"/>
              </a:lnSpc>
              <a:defRPr sz="4200" cap="none" spc="0">
                <a:solidFill>
                  <a:srgbClr val="FFFFFF"/>
                </a:solidFill>
                <a:latin typeface="+mn-lt"/>
                <a:ea typeface="+mn-ea"/>
                <a:cs typeface="+mn-cs"/>
                <a:sym typeface="Lato Bold"/>
              </a:defRPr>
            </a:pPr>
            <a:r>
              <a:rPr dirty="0"/>
              <a:t>Steady</a:t>
            </a:r>
          </a:p>
        </p:txBody>
      </p:sp>
      <p:sp>
        <p:nvSpPr>
          <p:cNvPr id="741" name="SOCIALIZE YOUR PRODUCT"/>
          <p:cNvSpPr txBox="1"/>
          <p:nvPr/>
        </p:nvSpPr>
        <p:spPr>
          <a:xfrm>
            <a:off x="9606998" y="9858584"/>
            <a:ext cx="4832118" cy="419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a:solidFill>
                  <a:srgbClr val="FFFFFF"/>
                </a:solidFill>
                <a:latin typeface="Lato Regular"/>
                <a:ea typeface="Lato Regular"/>
                <a:cs typeface="Lato Regular"/>
                <a:sym typeface="Lato Regular"/>
              </a:defRPr>
            </a:lvl1pPr>
          </a:lstStyle>
          <a:p>
            <a:r>
              <a:rPr dirty="0"/>
              <a:t>SOCIALIZE YOUR PRODUCT</a:t>
            </a:r>
          </a:p>
        </p:txBody>
      </p:sp>
      <p:sp>
        <p:nvSpPr>
          <p:cNvPr id="742" name="Line"/>
          <p:cNvSpPr/>
          <p:nvPr/>
        </p:nvSpPr>
        <p:spPr>
          <a:xfrm>
            <a:off x="9655862" y="9689888"/>
            <a:ext cx="2278085" cy="1"/>
          </a:xfrm>
          <a:prstGeom prst="line">
            <a:avLst/>
          </a:prstGeom>
          <a:ln w="12700">
            <a:solidFill>
              <a:srgbClr val="FFFFFF"/>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43" name="98% of Our Clients Get Opt. Result"/>
          <p:cNvSpPr txBox="1"/>
          <p:nvPr/>
        </p:nvSpPr>
        <p:spPr>
          <a:xfrm>
            <a:off x="16340287" y="7565446"/>
            <a:ext cx="4493699" cy="1879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90000"/>
              </a:lnSpc>
              <a:defRPr sz="4200" cap="none" spc="0">
                <a:solidFill>
                  <a:srgbClr val="FFFFFF"/>
                </a:solidFill>
                <a:latin typeface="+mn-lt"/>
                <a:ea typeface="+mn-ea"/>
                <a:cs typeface="+mn-cs"/>
                <a:sym typeface="Lato Bold"/>
              </a:defRPr>
            </a:lvl1pPr>
          </a:lstStyle>
          <a:p>
            <a:r>
              <a:rPr dirty="0"/>
              <a:t>98% of Our Clients Get Opt. Result</a:t>
            </a:r>
          </a:p>
        </p:txBody>
      </p:sp>
      <p:sp>
        <p:nvSpPr>
          <p:cNvPr id="744" name="SOCIALIZE YOUR PRODUCT"/>
          <p:cNvSpPr txBox="1"/>
          <p:nvPr/>
        </p:nvSpPr>
        <p:spPr>
          <a:xfrm>
            <a:off x="16340287" y="9858584"/>
            <a:ext cx="4832118" cy="419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a:solidFill>
                  <a:srgbClr val="FFFFFF"/>
                </a:solidFill>
                <a:latin typeface="Lato Regular"/>
                <a:ea typeface="Lato Regular"/>
                <a:cs typeface="Lato Regular"/>
                <a:sym typeface="Lato Regular"/>
              </a:defRPr>
            </a:lvl1pPr>
          </a:lstStyle>
          <a:p>
            <a:r>
              <a:rPr dirty="0"/>
              <a:t>SOCIALIZE YOUR PRODUCT</a:t>
            </a:r>
          </a:p>
        </p:txBody>
      </p:sp>
      <p:sp>
        <p:nvSpPr>
          <p:cNvPr id="745" name="Line"/>
          <p:cNvSpPr/>
          <p:nvPr/>
        </p:nvSpPr>
        <p:spPr>
          <a:xfrm>
            <a:off x="16389151" y="9689888"/>
            <a:ext cx="2278085" cy="1"/>
          </a:xfrm>
          <a:prstGeom prst="line">
            <a:avLst/>
          </a:prstGeom>
          <a:ln w="12700">
            <a:solidFill>
              <a:srgbClr val="FFFFFF"/>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pic>
        <p:nvPicPr>
          <p:cNvPr id="29" name="Picture 28">
            <a:extLst>
              <a:ext uri="{FF2B5EF4-FFF2-40B4-BE49-F238E27FC236}">
                <a16:creationId xmlns:a16="http://schemas.microsoft.com/office/drawing/2014/main" xmlns="" id="{E0387A58-6894-4DF2-BDBA-CA94CC458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984" y="7718425"/>
            <a:ext cx="3973920" cy="3973920"/>
          </a:xfrm>
          <a:prstGeom prst="rect">
            <a:avLst/>
          </a:prstGeom>
        </p:spPr>
      </p:pic>
      <p:pic>
        <p:nvPicPr>
          <p:cNvPr id="30" name="Picture 29">
            <a:extLst>
              <a:ext uri="{FF2B5EF4-FFF2-40B4-BE49-F238E27FC236}">
                <a16:creationId xmlns:a16="http://schemas.microsoft.com/office/drawing/2014/main" xmlns="" id="{E99F2CF6-D343-44A9-8E19-B5382CB84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4466" y="7771587"/>
            <a:ext cx="3991602" cy="3991602"/>
          </a:xfrm>
          <a:prstGeom prst="rect">
            <a:avLst/>
          </a:prstGeom>
        </p:spPr>
      </p:pic>
      <p:pic>
        <p:nvPicPr>
          <p:cNvPr id="31" name="Picture 30">
            <a:extLst>
              <a:ext uri="{FF2B5EF4-FFF2-40B4-BE49-F238E27FC236}">
                <a16:creationId xmlns:a16="http://schemas.microsoft.com/office/drawing/2014/main" xmlns="" id="{1C9C79A7-3682-43A1-8002-F7BC0B19F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47026" y="7871624"/>
            <a:ext cx="3973920" cy="3973920"/>
          </a:xfrm>
          <a:prstGeom prst="rect">
            <a:avLst/>
          </a:prstGeom>
        </p:spPr>
      </p:pic>
      <p:pic>
        <p:nvPicPr>
          <p:cNvPr id="34" name="Picture 33">
            <a:extLst>
              <a:ext uri="{FF2B5EF4-FFF2-40B4-BE49-F238E27FC236}">
                <a16:creationId xmlns:a16="http://schemas.microsoft.com/office/drawing/2014/main" xmlns="" id="{ACC31A55-B73C-42BF-99B7-CB6E7A8DEB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932" y="7664856"/>
            <a:ext cx="3973920" cy="3973920"/>
          </a:xfrm>
          <a:prstGeom prst="rect">
            <a:avLst/>
          </a:prstGeom>
        </p:spPr>
      </p:pic>
      <p:sp>
        <p:nvSpPr>
          <p:cNvPr id="35" name="Janey Morris">
            <a:extLst>
              <a:ext uri="{FF2B5EF4-FFF2-40B4-BE49-F238E27FC236}">
                <a16:creationId xmlns:a16="http://schemas.microsoft.com/office/drawing/2014/main" xmlns="" id="{D839118D-392D-4AD0-A92A-654B5E58B609}"/>
              </a:ext>
            </a:extLst>
          </p:cNvPr>
          <p:cNvSpPr txBox="1"/>
          <p:nvPr/>
        </p:nvSpPr>
        <p:spPr>
          <a:xfrm>
            <a:off x="264331" y="12271334"/>
            <a:ext cx="5622926" cy="7472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lnSpc>
                <a:spcPct val="130000"/>
              </a:lnSpc>
              <a:defRPr sz="3600" cap="none" spc="0">
                <a:latin typeface="+mn-lt"/>
                <a:ea typeface="+mn-ea"/>
                <a:cs typeface="+mn-cs"/>
                <a:sym typeface="Lato Bold"/>
              </a:defRPr>
            </a:lvl1pPr>
          </a:lstStyle>
          <a:p>
            <a:r>
              <a:rPr lang="en-US" b="1" dirty="0"/>
              <a:t>AMCTO Facebook Page</a:t>
            </a:r>
            <a:endParaRPr b="1" dirty="0"/>
          </a:p>
        </p:txBody>
      </p:sp>
      <p:sp>
        <p:nvSpPr>
          <p:cNvPr id="36" name="Mike Sotauw">
            <a:extLst>
              <a:ext uri="{FF2B5EF4-FFF2-40B4-BE49-F238E27FC236}">
                <a16:creationId xmlns:a16="http://schemas.microsoft.com/office/drawing/2014/main" xmlns="" id="{B2C5EC1F-ABBD-4C0E-A4B4-06E0D127CF09}"/>
              </a:ext>
            </a:extLst>
          </p:cNvPr>
          <p:cNvSpPr txBox="1"/>
          <p:nvPr/>
        </p:nvSpPr>
        <p:spPr>
          <a:xfrm>
            <a:off x="7226765" y="12437842"/>
            <a:ext cx="3496696" cy="747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ctr">
              <a:lnSpc>
                <a:spcPct val="130000"/>
              </a:lnSpc>
              <a:defRPr sz="3600" cap="none" spc="0">
                <a:latin typeface="+mn-lt"/>
                <a:ea typeface="+mn-ea"/>
                <a:cs typeface="+mn-cs"/>
                <a:sym typeface="Lato Bold"/>
              </a:defRPr>
            </a:lvl1pPr>
          </a:lstStyle>
          <a:p>
            <a:r>
              <a:rPr lang="en-US" b="1" dirty="0"/>
              <a:t>@amcto_policy </a:t>
            </a:r>
            <a:endParaRPr b="1" dirty="0"/>
          </a:p>
        </p:txBody>
      </p:sp>
      <p:sp>
        <p:nvSpPr>
          <p:cNvPr id="37" name="Mike Sotauw">
            <a:extLst>
              <a:ext uri="{FF2B5EF4-FFF2-40B4-BE49-F238E27FC236}">
                <a16:creationId xmlns:a16="http://schemas.microsoft.com/office/drawing/2014/main" xmlns="" id="{7355EB3A-42E9-4452-BB00-F2828BB48BFF}"/>
              </a:ext>
            </a:extLst>
          </p:cNvPr>
          <p:cNvSpPr txBox="1"/>
          <p:nvPr/>
        </p:nvSpPr>
        <p:spPr>
          <a:xfrm>
            <a:off x="19187183" y="12425637"/>
            <a:ext cx="3496696" cy="747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ctr">
              <a:lnSpc>
                <a:spcPct val="130000"/>
              </a:lnSpc>
              <a:defRPr sz="3600" cap="none" spc="0">
                <a:latin typeface="+mn-lt"/>
                <a:ea typeface="+mn-ea"/>
                <a:cs typeface="+mn-cs"/>
                <a:sym typeface="Lato Bold"/>
              </a:defRPr>
            </a:lvl1pPr>
          </a:lstStyle>
          <a:p>
            <a:r>
              <a:rPr lang="en-US" b="1" dirty="0"/>
              <a:t>@amcto_policy </a:t>
            </a:r>
            <a:endParaRPr b="1" dirty="0"/>
          </a:p>
        </p:txBody>
      </p:sp>
      <p:sp>
        <p:nvSpPr>
          <p:cNvPr id="38" name="Bene Bladouse">
            <a:extLst>
              <a:ext uri="{FF2B5EF4-FFF2-40B4-BE49-F238E27FC236}">
                <a16:creationId xmlns:a16="http://schemas.microsoft.com/office/drawing/2014/main" xmlns="" id="{091174EF-9305-425B-9E41-F20C02C573DE}"/>
              </a:ext>
            </a:extLst>
          </p:cNvPr>
          <p:cNvSpPr txBox="1"/>
          <p:nvPr/>
        </p:nvSpPr>
        <p:spPr>
          <a:xfrm>
            <a:off x="12143859" y="12425637"/>
            <a:ext cx="5622926" cy="7472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lnSpc>
                <a:spcPct val="130000"/>
              </a:lnSpc>
              <a:defRPr sz="3600" cap="none" spc="0">
                <a:latin typeface="+mn-lt"/>
                <a:ea typeface="+mn-ea"/>
                <a:cs typeface="+mn-cs"/>
                <a:sym typeface="Lato Bold"/>
              </a:defRPr>
            </a:lvl1pPr>
          </a:lstStyle>
          <a:p>
            <a:r>
              <a:rPr lang="en-US" b="1" dirty="0"/>
              <a:t>AMCTO LinkedIn Page </a:t>
            </a:r>
            <a:endParaRPr b="1" dirty="0"/>
          </a:p>
        </p:txBody>
      </p:sp>
      <p:sp>
        <p:nvSpPr>
          <p:cNvPr id="27" name="TextBox 26"/>
          <p:cNvSpPr txBox="1"/>
          <p:nvPr/>
        </p:nvSpPr>
        <p:spPr>
          <a:xfrm>
            <a:off x="913933" y="267593"/>
            <a:ext cx="3266182" cy="665722"/>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en-US" sz="2100" b="0" i="0" u="none" strike="noStrike" cap="all" spc="168" normalizeH="0" baseline="0" dirty="0">
              <a:ln>
                <a:noFill/>
              </a:ln>
              <a:solidFill>
                <a:srgbClr val="000000"/>
              </a:solidFill>
              <a:effectLst/>
              <a:uFillTx/>
              <a:latin typeface="Lato Black"/>
              <a:ea typeface="Lato Black"/>
              <a:cs typeface="Lato Black"/>
              <a:sym typeface="Lato Black"/>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CORE SLIDES"/>
          <p:cNvSpPr txBox="1"/>
          <p:nvPr/>
        </p:nvSpPr>
        <p:spPr>
          <a:xfrm>
            <a:off x="7496937" y="5082022"/>
            <a:ext cx="102657" cy="194925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00000"/>
              </a:lnSpc>
              <a:defRPr sz="12000" cap="none" spc="0">
                <a:latin typeface="+mj-lt"/>
                <a:ea typeface="+mj-ea"/>
                <a:cs typeface="+mj-cs"/>
                <a:sym typeface="Lato Light"/>
              </a:defRPr>
            </a:pPr>
            <a:endParaRPr dirty="0"/>
          </a:p>
        </p:txBody>
      </p:sp>
      <p:sp>
        <p:nvSpPr>
          <p:cNvPr id="535" name="PRESENTATION TEMPLATE"/>
          <p:cNvSpPr txBox="1"/>
          <p:nvPr/>
        </p:nvSpPr>
        <p:spPr>
          <a:xfrm>
            <a:off x="8280224" y="7297163"/>
            <a:ext cx="7823552" cy="419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lstStyle>
          <a:p>
            <a:r>
              <a:rPr dirty="0"/>
              <a:t>PRESENTATION TEMPLATE</a:t>
            </a:r>
          </a:p>
        </p:txBody>
      </p:sp>
      <p:pic>
        <p:nvPicPr>
          <p:cNvPr id="5" name="Picture Placeholder 3">
            <a:extLst>
              <a:ext uri="{FF2B5EF4-FFF2-40B4-BE49-F238E27FC236}">
                <a16:creationId xmlns:a16="http://schemas.microsoft.com/office/drawing/2014/main" xmlns="" id="{29A516B7-1587-4E3B-9167-647D98630FCA}"/>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a:fillRect/>
          </a:stretch>
        </p:blipFill>
        <p:spPr>
          <a:xfrm>
            <a:off x="0" y="0"/>
            <a:ext cx="24384000" cy="13716000"/>
          </a:xfrm>
          <a:solidFill>
            <a:schemeClr val="bg2">
              <a:lumMod val="90000"/>
            </a:schemeClr>
          </a:solidFill>
        </p:spPr>
      </p:pic>
      <p:sp>
        <p:nvSpPr>
          <p:cNvPr id="3" name="TextBox 2">
            <a:extLst>
              <a:ext uri="{FF2B5EF4-FFF2-40B4-BE49-F238E27FC236}">
                <a16:creationId xmlns:a16="http://schemas.microsoft.com/office/drawing/2014/main" xmlns="" id="{953433AD-085E-419D-87AE-C444F070CE21}"/>
              </a:ext>
            </a:extLst>
          </p:cNvPr>
          <p:cNvSpPr txBox="1"/>
          <p:nvPr/>
        </p:nvSpPr>
        <p:spPr>
          <a:xfrm>
            <a:off x="11828206" y="5587908"/>
            <a:ext cx="5578051" cy="25401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r>
              <a:rPr kumimoji="0" lang="en-US" sz="4400" b="1" i="0" u="none" strike="noStrike" cap="all" spc="168" normalizeH="0" baseline="0" dirty="0">
                <a:ln>
                  <a:noFill/>
                </a:ln>
                <a:solidFill>
                  <a:srgbClr val="000000"/>
                </a:solidFill>
                <a:effectLst/>
                <a:uFillTx/>
                <a:latin typeface="Lato Black"/>
                <a:ea typeface="Lato Black"/>
                <a:cs typeface="Lato Black"/>
                <a:sym typeface="Lato Black"/>
              </a:rPr>
              <a:t>Thank you </a:t>
            </a:r>
          </a:p>
          <a:p>
            <a:pPr marL="0" marR="0" indent="0" algn="l" defTabSz="825500" rtl="0" fontAlgn="auto" latinLnBrk="0" hangingPunct="0">
              <a:lnSpc>
                <a:spcPct val="120000"/>
              </a:lnSpc>
              <a:spcBef>
                <a:spcPts val="0"/>
              </a:spcBef>
              <a:spcAft>
                <a:spcPts val="0"/>
              </a:spcAft>
              <a:buClrTx/>
              <a:buSzTx/>
              <a:buFontTx/>
              <a:buNone/>
              <a:tabLst/>
            </a:pPr>
            <a:endParaRPr kumimoji="0" lang="en-US" sz="4400" b="1" i="0" u="none" strike="noStrike" cap="all" spc="168" normalizeH="0" baseline="0" dirty="0">
              <a:ln>
                <a:noFill/>
              </a:ln>
              <a:solidFill>
                <a:srgbClr val="000000"/>
              </a:solidFill>
              <a:effectLst/>
              <a:uFillTx/>
              <a:latin typeface="Lato Black"/>
              <a:ea typeface="Lato Black"/>
              <a:cs typeface="Lato Black"/>
              <a:sym typeface="Lato Black"/>
            </a:endParaRPr>
          </a:p>
          <a:p>
            <a:pPr marL="0" marR="0" indent="0" algn="l" defTabSz="825500" rtl="0" fontAlgn="auto" latinLnBrk="0" hangingPunct="0">
              <a:lnSpc>
                <a:spcPct val="120000"/>
              </a:lnSpc>
              <a:spcBef>
                <a:spcPts val="0"/>
              </a:spcBef>
              <a:spcAft>
                <a:spcPts val="0"/>
              </a:spcAft>
              <a:buClrTx/>
              <a:buSzTx/>
              <a:buFontTx/>
              <a:buNone/>
              <a:tabLst/>
            </a:pPr>
            <a:r>
              <a:rPr kumimoji="0" lang="en-US" sz="4400" b="1" i="0" u="none" strike="noStrike" cap="all" spc="168" normalizeH="0" baseline="0" dirty="0">
                <a:ln>
                  <a:noFill/>
                </a:ln>
                <a:solidFill>
                  <a:srgbClr val="000000"/>
                </a:solidFill>
                <a:effectLst/>
                <a:uFillTx/>
                <a:latin typeface="Lato Black"/>
                <a:ea typeface="Lato Black"/>
                <a:cs typeface="Lato Black"/>
                <a:sym typeface="Lato Black"/>
              </a:rPr>
              <a:t>questions?</a:t>
            </a:r>
          </a:p>
        </p:txBody>
      </p:sp>
    </p:spTree>
    <p:extLst>
      <p:ext uri="{BB962C8B-B14F-4D97-AF65-F5344CB8AC3E}">
        <p14:creationId xmlns:p14="http://schemas.microsoft.com/office/powerpoint/2010/main" val="38561971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dirty="0"/>
          </a:p>
        </p:txBody>
      </p:sp>
      <p:sp>
        <p:nvSpPr>
          <p:cNvPr id="793" name="Business is About Trust. We Build it With Passion and Professional Services."/>
          <p:cNvSpPr txBox="1"/>
          <p:nvPr/>
        </p:nvSpPr>
        <p:spPr>
          <a:xfrm>
            <a:off x="4458554" y="2987354"/>
            <a:ext cx="14647344" cy="10874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lnSpc>
                <a:spcPct val="100000"/>
              </a:lnSpc>
              <a:defRPr sz="6400" cap="none" spc="0">
                <a:solidFill>
                  <a:srgbClr val="FFFFFF"/>
                </a:solidFill>
                <a:latin typeface="+mj-lt"/>
                <a:ea typeface="+mj-ea"/>
                <a:cs typeface="+mj-cs"/>
                <a:sym typeface="Lato Light"/>
              </a:defRPr>
            </a:lvl1pPr>
          </a:lstStyle>
          <a:p>
            <a:r>
              <a:rPr lang="en-US" b="1" dirty="0">
                <a:solidFill>
                  <a:schemeClr val="tx1"/>
                </a:solidFill>
              </a:rPr>
              <a:t>AMCTO Constitution &amp; Bylaws</a:t>
            </a:r>
            <a:endParaRPr b="1" dirty="0">
              <a:solidFill>
                <a:schemeClr val="tx1"/>
              </a:solidFill>
            </a:endParaRPr>
          </a:p>
        </p:txBody>
      </p:sp>
      <p:sp>
        <p:nvSpPr>
          <p:cNvPr id="795" name="Rectangle"/>
          <p:cNvSpPr/>
          <p:nvPr/>
        </p:nvSpPr>
        <p:spPr>
          <a:xfrm>
            <a:off x="805647" y="7380404"/>
            <a:ext cx="7329183" cy="5939824"/>
          </a:xfrm>
          <a:prstGeom prst="rect">
            <a:avLst/>
          </a:prstGeom>
          <a:solidFill>
            <a:srgbClr val="3D4767"/>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96" name="MAKE YOUR PRODUCT STAY ON TOP"/>
          <p:cNvSpPr txBox="1"/>
          <p:nvPr/>
        </p:nvSpPr>
        <p:spPr>
          <a:xfrm>
            <a:off x="10685220" y="7986709"/>
            <a:ext cx="3926890" cy="4547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b="1" dirty="0"/>
              <a:t>Why Member Pursue?</a:t>
            </a:r>
            <a:endParaRPr b="1" dirty="0"/>
          </a:p>
        </p:txBody>
      </p:sp>
      <p:sp>
        <p:nvSpPr>
          <p:cNvPr id="797" name="Nullam quis risus eget urna mollis ornare vel eu leo. Etiam porta sem malesuada magna mollis euismod. Donec id elit non mi porta gravida at eget metus. Morbi leo risus. Nullam quis risus eget urna mollis ornare vel eu leo. Etiam porta sem malesuada magna mollis euismod."/>
          <p:cNvSpPr txBox="1"/>
          <p:nvPr/>
        </p:nvSpPr>
        <p:spPr>
          <a:xfrm>
            <a:off x="9877144" y="8942037"/>
            <a:ext cx="5011308" cy="3463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Tx/>
              <a:buChar char="-"/>
            </a:pPr>
            <a:r>
              <a:rPr lang="en-US" dirty="0"/>
              <a:t>To advance </a:t>
            </a:r>
            <a:r>
              <a:rPr lang="en-US" dirty="0" smtClean="0"/>
              <a:t>career </a:t>
            </a:r>
            <a:r>
              <a:rPr lang="en-US" dirty="0"/>
              <a:t>prospects or pursue more </a:t>
            </a:r>
            <a:r>
              <a:rPr lang="en-US" dirty="0" smtClean="0"/>
              <a:t>progressive </a:t>
            </a:r>
            <a:r>
              <a:rPr lang="en-US" dirty="0"/>
              <a:t>roles. </a:t>
            </a:r>
          </a:p>
          <a:p>
            <a:pPr marL="342900" indent="-342900">
              <a:buFontTx/>
              <a:buChar char="-"/>
            </a:pPr>
            <a:endParaRPr lang="en-US" dirty="0"/>
          </a:p>
          <a:p>
            <a:pPr marL="342900" indent="-342900">
              <a:buFontTx/>
              <a:buChar char="-"/>
            </a:pPr>
            <a:r>
              <a:rPr lang="en-US" dirty="0"/>
              <a:t>Continuing one’s professional development and growth.</a:t>
            </a:r>
          </a:p>
          <a:p>
            <a:pPr marL="342900" indent="-342900">
              <a:buFontTx/>
              <a:buChar char="-"/>
            </a:pPr>
            <a:endParaRPr lang="en-US" dirty="0"/>
          </a:p>
          <a:p>
            <a:r>
              <a:rPr lang="en-US" dirty="0"/>
              <a:t> -  To be recognized by senior staff and elected council for your </a:t>
            </a:r>
            <a:r>
              <a:rPr lang="en-US" dirty="0" smtClean="0"/>
              <a:t>competence. </a:t>
            </a:r>
            <a:endParaRPr lang="en-US" dirty="0"/>
          </a:p>
        </p:txBody>
      </p:sp>
      <p:sp>
        <p:nvSpPr>
          <p:cNvPr id="798" name="MAKE YOUR PRODUCT STAY ON TOP"/>
          <p:cNvSpPr txBox="1"/>
          <p:nvPr/>
        </p:nvSpPr>
        <p:spPr>
          <a:xfrm>
            <a:off x="17142453" y="7966670"/>
            <a:ext cx="3926890" cy="4547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b="1" dirty="0"/>
              <a:t>Learn more online</a:t>
            </a:r>
            <a:endParaRPr b="1" dirty="0"/>
          </a:p>
        </p:txBody>
      </p:sp>
      <p:sp>
        <p:nvSpPr>
          <p:cNvPr id="799" name="Nullam quis risus eget urna mollis ornare vel eu leo. Etiam porta sem malesuada magna mollis euismod. Donec id elit non mi porta gravida at eget metus. Morbi leo risus. Nullam quis risus eget urna mollis ornare vel eu leo. Etiam porta sem malesuada magna mollis euismod."/>
          <p:cNvSpPr txBox="1"/>
          <p:nvPr/>
        </p:nvSpPr>
        <p:spPr>
          <a:xfrm>
            <a:off x="16078083" y="8942037"/>
            <a:ext cx="5011309" cy="388362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Tx/>
              <a:buChar char="-"/>
            </a:pPr>
            <a:r>
              <a:rPr lang="en-US" dirty="0"/>
              <a:t>Are you ready? Check out our new </a:t>
            </a:r>
            <a:r>
              <a:rPr lang="en-US" dirty="0" smtClean="0"/>
              <a:t>webpage </a:t>
            </a:r>
            <a:r>
              <a:rPr lang="en-US" dirty="0"/>
              <a:t>today!</a:t>
            </a:r>
          </a:p>
          <a:p>
            <a:pPr marL="342900" indent="-342900">
              <a:buFontTx/>
              <a:buChar char="-"/>
            </a:pPr>
            <a:endParaRPr lang="en-US" dirty="0"/>
          </a:p>
          <a:p>
            <a:pPr marL="342900" indent="-342900">
              <a:buFontTx/>
              <a:buChar char="-"/>
            </a:pPr>
            <a:r>
              <a:rPr lang="en-US" dirty="0"/>
              <a:t>Revised materials and handbooks will guide you through the </a:t>
            </a:r>
            <a:r>
              <a:rPr lang="en-US" dirty="0" smtClean="0"/>
              <a:t>process.</a:t>
            </a:r>
            <a:endParaRPr lang="en-US" dirty="0"/>
          </a:p>
          <a:p>
            <a:pPr marL="342900" indent="-342900">
              <a:buFontTx/>
              <a:buChar char="-"/>
            </a:pPr>
            <a:endParaRPr lang="en-US" dirty="0"/>
          </a:p>
          <a:p>
            <a:pPr marL="342900" indent="-342900">
              <a:buFontTx/>
              <a:buChar char="-"/>
            </a:pPr>
            <a:r>
              <a:rPr lang="en-US" dirty="0"/>
              <a:t>AMCTO is </a:t>
            </a:r>
            <a:r>
              <a:rPr lang="en-US" dirty="0" smtClean="0"/>
              <a:t>recognized as sector </a:t>
            </a:r>
            <a:r>
              <a:rPr lang="en-US" dirty="0"/>
              <a:t>leading for municipal accreditation across Canada.</a:t>
            </a:r>
            <a:endParaRPr dirty="0"/>
          </a:p>
        </p:txBody>
      </p:sp>
      <p:sp>
        <p:nvSpPr>
          <p:cNvPr id="800" name="Shape"/>
          <p:cNvSpPr/>
          <p:nvPr/>
        </p:nvSpPr>
        <p:spPr>
          <a:xfrm>
            <a:off x="9928426" y="7910056"/>
            <a:ext cx="608046" cy="608046"/>
          </a:xfrm>
          <a:custGeom>
            <a:avLst/>
            <a:gdLst/>
            <a:ahLst/>
            <a:cxnLst>
              <a:cxn ang="0">
                <a:pos x="wd2" y="hd2"/>
              </a:cxn>
              <a:cxn ang="5400000">
                <a:pos x="wd2" y="hd2"/>
              </a:cxn>
              <a:cxn ang="10800000">
                <a:pos x="wd2" y="hd2"/>
              </a:cxn>
              <a:cxn ang="16200000">
                <a:pos x="wd2" y="hd2"/>
              </a:cxn>
            </a:cxnLst>
            <a:rect l="0" t="0" r="r" b="b"/>
            <a:pathLst>
              <a:path w="21600" h="21600" extrusionOk="0">
                <a:moveTo>
                  <a:pt x="17152" y="18386"/>
                </a:moveTo>
                <a:lnTo>
                  <a:pt x="16353" y="14480"/>
                </a:lnTo>
                <a:cubicBezTo>
                  <a:pt x="16182" y="13216"/>
                  <a:pt x="15267" y="12204"/>
                  <a:pt x="14089" y="11865"/>
                </a:cubicBezTo>
                <a:cubicBezTo>
                  <a:pt x="14791" y="10997"/>
                  <a:pt x="15300" y="9684"/>
                  <a:pt x="15300" y="8550"/>
                </a:cubicBezTo>
                <a:cubicBezTo>
                  <a:pt x="15300" y="6108"/>
                  <a:pt x="13242" y="4050"/>
                  <a:pt x="10800" y="4050"/>
                </a:cubicBezTo>
                <a:cubicBezTo>
                  <a:pt x="8358" y="4050"/>
                  <a:pt x="6300" y="6108"/>
                  <a:pt x="6300" y="8550"/>
                </a:cubicBezTo>
                <a:cubicBezTo>
                  <a:pt x="6300" y="9694"/>
                  <a:pt x="6816" y="11015"/>
                  <a:pt x="7528" y="11886"/>
                </a:cubicBezTo>
                <a:cubicBezTo>
                  <a:pt x="6381" y="12242"/>
                  <a:pt x="5496" y="13233"/>
                  <a:pt x="5333" y="14450"/>
                </a:cubicBezTo>
                <a:lnTo>
                  <a:pt x="4517" y="18445"/>
                </a:lnTo>
                <a:cubicBezTo>
                  <a:pt x="2310" y="16628"/>
                  <a:pt x="900" y="13875"/>
                  <a:pt x="900" y="10800"/>
                </a:cubicBezTo>
                <a:cubicBezTo>
                  <a:pt x="900" y="5341"/>
                  <a:pt x="5341" y="900"/>
                  <a:pt x="10800" y="900"/>
                </a:cubicBezTo>
                <a:cubicBezTo>
                  <a:pt x="16259" y="900"/>
                  <a:pt x="20700" y="5341"/>
                  <a:pt x="20700" y="10800"/>
                </a:cubicBezTo>
                <a:cubicBezTo>
                  <a:pt x="20700" y="13843"/>
                  <a:pt x="19319" y="16569"/>
                  <a:pt x="17152" y="18386"/>
                </a:cubicBezTo>
                <a:close/>
                <a:moveTo>
                  <a:pt x="7200" y="8550"/>
                </a:moveTo>
                <a:cubicBezTo>
                  <a:pt x="7200" y="6608"/>
                  <a:pt x="8858" y="4950"/>
                  <a:pt x="10800" y="4950"/>
                </a:cubicBezTo>
                <a:cubicBezTo>
                  <a:pt x="12742" y="4950"/>
                  <a:pt x="14400" y="6608"/>
                  <a:pt x="14400" y="8550"/>
                </a:cubicBezTo>
                <a:cubicBezTo>
                  <a:pt x="14400" y="10586"/>
                  <a:pt x="12643" y="12600"/>
                  <a:pt x="10800" y="12600"/>
                </a:cubicBezTo>
                <a:cubicBezTo>
                  <a:pt x="8957" y="12600"/>
                  <a:pt x="7200" y="10586"/>
                  <a:pt x="7200" y="8550"/>
                </a:cubicBezTo>
                <a:close/>
                <a:moveTo>
                  <a:pt x="10800" y="20700"/>
                </a:moveTo>
                <a:cubicBezTo>
                  <a:pt x="8772" y="20700"/>
                  <a:pt x="6885" y="20086"/>
                  <a:pt x="5314" y="19036"/>
                </a:cubicBezTo>
                <a:lnTo>
                  <a:pt x="5315" y="19036"/>
                </a:lnTo>
                <a:lnTo>
                  <a:pt x="6220" y="14600"/>
                </a:lnTo>
                <a:cubicBezTo>
                  <a:pt x="6364" y="13534"/>
                  <a:pt x="7250" y="12727"/>
                  <a:pt x="8311" y="12656"/>
                </a:cubicBezTo>
                <a:cubicBezTo>
                  <a:pt x="9020" y="13206"/>
                  <a:pt x="9877" y="13542"/>
                  <a:pt x="10800" y="13542"/>
                </a:cubicBezTo>
                <a:cubicBezTo>
                  <a:pt x="11727" y="13542"/>
                  <a:pt x="12587" y="13203"/>
                  <a:pt x="13297" y="12649"/>
                </a:cubicBezTo>
                <a:cubicBezTo>
                  <a:pt x="14390" y="12687"/>
                  <a:pt x="15314" y="13510"/>
                  <a:pt x="15466" y="14630"/>
                </a:cubicBezTo>
                <a:lnTo>
                  <a:pt x="16356" y="18989"/>
                </a:lnTo>
                <a:cubicBezTo>
                  <a:pt x="14771" y="20068"/>
                  <a:pt x="12858" y="20700"/>
                  <a:pt x="10800" y="2070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3D4767"/>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801" name="Shape"/>
          <p:cNvSpPr/>
          <p:nvPr/>
        </p:nvSpPr>
        <p:spPr>
          <a:xfrm>
            <a:off x="16165207" y="7904797"/>
            <a:ext cx="608046" cy="582689"/>
          </a:xfrm>
          <a:custGeom>
            <a:avLst/>
            <a:gdLst/>
            <a:ahLst/>
            <a:cxnLst>
              <a:cxn ang="0">
                <a:pos x="wd2" y="hd2"/>
              </a:cxn>
              <a:cxn ang="5400000">
                <a:pos x="wd2" y="hd2"/>
              </a:cxn>
              <a:cxn ang="10800000">
                <a:pos x="wd2" y="hd2"/>
              </a:cxn>
              <a:cxn ang="16200000">
                <a:pos x="wd2" y="hd2"/>
              </a:cxn>
            </a:cxnLst>
            <a:rect l="0" t="0" r="r" b="b"/>
            <a:pathLst>
              <a:path w="21600" h="21600" extrusionOk="0">
                <a:moveTo>
                  <a:pt x="900" y="15979"/>
                </a:moveTo>
                <a:lnTo>
                  <a:pt x="900" y="11279"/>
                </a:lnTo>
                <a:lnTo>
                  <a:pt x="20700" y="11279"/>
                </a:lnTo>
                <a:lnTo>
                  <a:pt x="20700" y="10339"/>
                </a:lnTo>
                <a:lnTo>
                  <a:pt x="900" y="10339"/>
                </a:lnTo>
                <a:lnTo>
                  <a:pt x="900" y="940"/>
                </a:lnTo>
                <a:lnTo>
                  <a:pt x="20700" y="940"/>
                </a:lnTo>
                <a:lnTo>
                  <a:pt x="20700" y="15979"/>
                </a:lnTo>
                <a:cubicBezTo>
                  <a:pt x="20700" y="15979"/>
                  <a:pt x="900" y="15979"/>
                  <a:pt x="900" y="15979"/>
                </a:cubicBezTo>
                <a:close/>
                <a:moveTo>
                  <a:pt x="12150" y="20660"/>
                </a:moveTo>
                <a:lnTo>
                  <a:pt x="9450" y="20660"/>
                </a:lnTo>
                <a:lnTo>
                  <a:pt x="9450" y="16919"/>
                </a:lnTo>
                <a:lnTo>
                  <a:pt x="12150" y="16919"/>
                </a:lnTo>
                <a:cubicBezTo>
                  <a:pt x="12150" y="16919"/>
                  <a:pt x="12150" y="20660"/>
                  <a:pt x="12150" y="20660"/>
                </a:cubicBezTo>
                <a:close/>
                <a:moveTo>
                  <a:pt x="21600" y="16919"/>
                </a:moveTo>
                <a:lnTo>
                  <a:pt x="21600" y="0"/>
                </a:lnTo>
                <a:lnTo>
                  <a:pt x="0" y="0"/>
                </a:lnTo>
                <a:lnTo>
                  <a:pt x="0" y="16919"/>
                </a:lnTo>
                <a:lnTo>
                  <a:pt x="8550" y="16919"/>
                </a:lnTo>
                <a:lnTo>
                  <a:pt x="8550" y="20660"/>
                </a:lnTo>
                <a:lnTo>
                  <a:pt x="6300" y="20660"/>
                </a:lnTo>
                <a:lnTo>
                  <a:pt x="6300" y="21600"/>
                </a:lnTo>
                <a:lnTo>
                  <a:pt x="15300" y="21600"/>
                </a:lnTo>
                <a:lnTo>
                  <a:pt x="15300" y="20660"/>
                </a:lnTo>
                <a:lnTo>
                  <a:pt x="13050" y="20660"/>
                </a:lnTo>
                <a:lnTo>
                  <a:pt x="13050" y="16919"/>
                </a:lnTo>
                <a:cubicBezTo>
                  <a:pt x="13050" y="16919"/>
                  <a:pt x="21600" y="16919"/>
                  <a:pt x="21600" y="16919"/>
                </a:cubicBezTo>
                <a:close/>
                <a:moveTo>
                  <a:pt x="10800" y="12689"/>
                </a:moveTo>
                <a:cubicBezTo>
                  <a:pt x="10303" y="12689"/>
                  <a:pt x="9900" y="13110"/>
                  <a:pt x="9900" y="13629"/>
                </a:cubicBezTo>
                <a:cubicBezTo>
                  <a:pt x="9900" y="14148"/>
                  <a:pt x="10303" y="14569"/>
                  <a:pt x="10800" y="14569"/>
                </a:cubicBezTo>
                <a:cubicBezTo>
                  <a:pt x="11297" y="14569"/>
                  <a:pt x="11700" y="14148"/>
                  <a:pt x="11700" y="13629"/>
                </a:cubicBezTo>
                <a:cubicBezTo>
                  <a:pt x="11700" y="13110"/>
                  <a:pt x="11297" y="12689"/>
                  <a:pt x="10800" y="12689"/>
                </a:cubicBezTo>
                <a:close/>
              </a:path>
            </a:pathLst>
          </a:custGeom>
          <a:solidFill>
            <a:srgbClr val="3D4767"/>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802" name="13,213"/>
          <p:cNvSpPr txBox="1"/>
          <p:nvPr/>
        </p:nvSpPr>
        <p:spPr>
          <a:xfrm>
            <a:off x="2656131" y="8067595"/>
            <a:ext cx="3908570" cy="83978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600" cap="none" spc="-168">
                <a:solidFill>
                  <a:srgbClr val="FFFFFF"/>
                </a:solidFill>
                <a:latin typeface="+mn-lt"/>
                <a:ea typeface="+mn-ea"/>
                <a:cs typeface="+mn-cs"/>
                <a:sym typeface="Lato Bold"/>
              </a:defRPr>
            </a:lvl1pPr>
          </a:lstStyle>
          <a:p>
            <a:r>
              <a:rPr lang="en-US" sz="4400" dirty="0"/>
              <a:t>Completed MAP</a:t>
            </a:r>
            <a:endParaRPr sz="4400" dirty="0"/>
          </a:p>
        </p:txBody>
      </p:sp>
      <p:sp>
        <p:nvSpPr>
          <p:cNvPr id="804" name="Line"/>
          <p:cNvSpPr/>
          <p:nvPr/>
        </p:nvSpPr>
        <p:spPr>
          <a:xfrm>
            <a:off x="2274277" y="9421489"/>
            <a:ext cx="5816452" cy="1"/>
          </a:xfrm>
          <a:prstGeom prst="line">
            <a:avLst/>
          </a:prstGeom>
          <a:ln w="12700">
            <a:solidFill>
              <a:srgbClr val="FFFFFF">
                <a:alpha val="27669"/>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805" name="140,000"/>
          <p:cNvSpPr txBox="1"/>
          <p:nvPr/>
        </p:nvSpPr>
        <p:spPr>
          <a:xfrm>
            <a:off x="2701247" y="9501780"/>
            <a:ext cx="5433583" cy="185416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600" cap="none" spc="-168">
                <a:solidFill>
                  <a:srgbClr val="FFFFFF"/>
                </a:solidFill>
                <a:latin typeface="+mn-lt"/>
                <a:ea typeface="+mn-ea"/>
                <a:cs typeface="+mn-cs"/>
                <a:sym typeface="Lato Bold"/>
              </a:defRPr>
            </a:lvl1pPr>
          </a:lstStyle>
          <a:p>
            <a:r>
              <a:rPr lang="en-US" sz="4400" dirty="0"/>
              <a:t>3 </a:t>
            </a:r>
            <a:r>
              <a:rPr lang="en-US" sz="4400" dirty="0" smtClean="0"/>
              <a:t>Years</a:t>
            </a:r>
            <a:r>
              <a:rPr lang="en-US" sz="4400" dirty="0"/>
              <a:t> </a:t>
            </a:r>
            <a:r>
              <a:rPr lang="en-US" sz="4400" dirty="0" smtClean="0"/>
              <a:t>Relevant Experience</a:t>
            </a:r>
            <a:r>
              <a:rPr lang="en-US" dirty="0" smtClean="0"/>
              <a:t> </a:t>
            </a:r>
            <a:endParaRPr dirty="0"/>
          </a:p>
        </p:txBody>
      </p:sp>
      <p:sp>
        <p:nvSpPr>
          <p:cNvPr id="807" name="Line"/>
          <p:cNvSpPr/>
          <p:nvPr/>
        </p:nvSpPr>
        <p:spPr>
          <a:xfrm>
            <a:off x="2259881" y="11436232"/>
            <a:ext cx="5816453" cy="1"/>
          </a:xfrm>
          <a:prstGeom prst="line">
            <a:avLst/>
          </a:prstGeom>
          <a:ln w="12700">
            <a:solidFill>
              <a:srgbClr val="FFFFFF">
                <a:alpha val="27669"/>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808" name="229%"/>
          <p:cNvSpPr txBox="1"/>
          <p:nvPr/>
        </p:nvSpPr>
        <p:spPr>
          <a:xfrm>
            <a:off x="2701247" y="11462575"/>
            <a:ext cx="3570336" cy="165231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600" cap="none" spc="-168">
                <a:solidFill>
                  <a:srgbClr val="FFFFFF"/>
                </a:solidFill>
                <a:latin typeface="+mn-lt"/>
                <a:ea typeface="+mn-ea"/>
                <a:cs typeface="+mn-cs"/>
                <a:sym typeface="Lato Bold"/>
              </a:defRPr>
            </a:lvl1pPr>
          </a:lstStyle>
          <a:p>
            <a:r>
              <a:rPr lang="en-US" sz="4400" dirty="0"/>
              <a:t>Member in </a:t>
            </a:r>
          </a:p>
          <a:p>
            <a:r>
              <a:rPr lang="en-US" sz="4400" dirty="0"/>
              <a:t>Good Standing</a:t>
            </a:r>
            <a:endParaRPr sz="4400" dirty="0"/>
          </a:p>
        </p:txBody>
      </p:sp>
      <p:sp>
        <p:nvSpPr>
          <p:cNvPr id="811" name="Shape"/>
          <p:cNvSpPr/>
          <p:nvPr/>
        </p:nvSpPr>
        <p:spPr>
          <a:xfrm>
            <a:off x="1396366" y="8311093"/>
            <a:ext cx="787995" cy="611177"/>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6" name="Shape">
            <a:extLst>
              <a:ext uri="{FF2B5EF4-FFF2-40B4-BE49-F238E27FC236}">
                <a16:creationId xmlns:a16="http://schemas.microsoft.com/office/drawing/2014/main" xmlns="" id="{DA7A60C1-2DF0-469E-85AC-4F9D7F34AABD}"/>
              </a:ext>
            </a:extLst>
          </p:cNvPr>
          <p:cNvSpPr/>
          <p:nvPr/>
        </p:nvSpPr>
        <p:spPr>
          <a:xfrm>
            <a:off x="1580173" y="11946690"/>
            <a:ext cx="787995" cy="611177"/>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27" name="Shape">
            <a:extLst>
              <a:ext uri="{FF2B5EF4-FFF2-40B4-BE49-F238E27FC236}">
                <a16:creationId xmlns:a16="http://schemas.microsoft.com/office/drawing/2014/main" xmlns="" id="{90B1FE2E-A0B3-4B7D-AAC4-F3D807455B2B}"/>
              </a:ext>
            </a:extLst>
          </p:cNvPr>
          <p:cNvSpPr/>
          <p:nvPr/>
        </p:nvSpPr>
        <p:spPr>
          <a:xfrm>
            <a:off x="1504652" y="10014252"/>
            <a:ext cx="787995" cy="611177"/>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pic>
        <p:nvPicPr>
          <p:cNvPr id="3" name="Picture Placeholder 2"/>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a:fillRect/>
          </a:stretch>
        </p:blipFill>
        <p:spPr>
          <a:xfrm>
            <a:off x="186452" y="1146274"/>
            <a:ext cx="23913123" cy="5939824"/>
          </a:xfrm>
        </p:spPr>
      </p:pic>
      <p:sp>
        <p:nvSpPr>
          <p:cNvPr id="20" name="MAKE YOUR PRODUCT STAY ON TOP"/>
          <p:cNvSpPr txBox="1"/>
          <p:nvPr/>
        </p:nvSpPr>
        <p:spPr>
          <a:xfrm>
            <a:off x="2701247" y="6856653"/>
            <a:ext cx="3926890" cy="50501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sz="2400" b="1" dirty="0" smtClean="0"/>
              <a:t>Pre-requisites</a:t>
            </a:r>
            <a:r>
              <a:rPr lang="en-US" b="1" dirty="0" smtClean="0"/>
              <a:t> </a:t>
            </a:r>
            <a:endParaRPr b="1"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8HeEOFxbr0"/>
          <p:cNvPicPr>
            <a:picLocks noRot="1" noChangeAspect="1"/>
          </p:cNvPicPr>
          <p:nvPr>
            <a:videoFile r:link="rId1"/>
          </p:nvPr>
        </p:nvPicPr>
        <p:blipFill>
          <a:blip r:embed="rId4"/>
          <a:stretch>
            <a:fillRect/>
          </a:stretch>
        </p:blipFill>
        <p:spPr>
          <a:xfrm>
            <a:off x="0" y="0"/>
            <a:ext cx="24640672" cy="13716000"/>
          </a:xfrm>
          <a:prstGeom prst="rect">
            <a:avLst/>
          </a:prstGeom>
        </p:spPr>
      </p:pic>
    </p:spTree>
    <p:extLst>
      <p:ext uri="{BB962C8B-B14F-4D97-AF65-F5344CB8AC3E}">
        <p14:creationId xmlns:p14="http://schemas.microsoft.com/office/powerpoint/2010/main" val="349426739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a:fillRect/>
          </a:stretch>
        </p:blipFill>
        <p:spPr>
          <a:xfrm>
            <a:off x="-31750" y="1312863"/>
            <a:ext cx="24495125" cy="5938837"/>
          </a:xfrm>
          <a:solidFill>
            <a:schemeClr val="bg2">
              <a:lumMod val="90000"/>
            </a:schemeClr>
          </a:solidFill>
        </p:spPr>
      </p:pic>
      <p:sp>
        <p:nvSpPr>
          <p:cNvPr id="769"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dirty="0"/>
          </a:p>
        </p:txBody>
      </p:sp>
      <p:sp>
        <p:nvSpPr>
          <p:cNvPr id="771" name="Circle"/>
          <p:cNvSpPr/>
          <p:nvPr/>
        </p:nvSpPr>
        <p:spPr>
          <a:xfrm>
            <a:off x="2089000" y="9815311"/>
            <a:ext cx="1798283" cy="1798284"/>
          </a:xfrm>
          <a:prstGeom prst="ellipse">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72" name="Circle"/>
          <p:cNvSpPr/>
          <p:nvPr/>
        </p:nvSpPr>
        <p:spPr>
          <a:xfrm>
            <a:off x="12858165" y="9788012"/>
            <a:ext cx="1798284" cy="1798284"/>
          </a:xfrm>
          <a:prstGeom prst="ellipse">
            <a:avLst/>
          </a:prstGeom>
          <a:solidFill>
            <a:srgbClr val="EFF2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73" name="MAKE YOUR PRODUCT STAY ON TOP"/>
          <p:cNvSpPr txBox="1"/>
          <p:nvPr/>
        </p:nvSpPr>
        <p:spPr>
          <a:xfrm>
            <a:off x="4153200" y="9509707"/>
            <a:ext cx="7289801" cy="84253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r>
              <a:rPr lang="en-US" dirty="0"/>
              <a:t>43% of the AMCTO membership </a:t>
            </a:r>
            <a:r>
              <a:rPr lang="en-US" dirty="0" smtClean="0"/>
              <a:t>hold at least one designation</a:t>
            </a:r>
            <a:endParaRPr dirty="0"/>
          </a:p>
        </p:txBody>
      </p:sp>
      <p:sp>
        <p:nvSpPr>
          <p:cNvPr id="774" name="Nullam quis risus eget urna mollis ornare vel eu leo. Etiam porta sem malesuada magna mollis euismod. Donec id elit non mi porta gravida at eget metus. Morbi leo risus."/>
          <p:cNvSpPr txBox="1"/>
          <p:nvPr/>
        </p:nvSpPr>
        <p:spPr>
          <a:xfrm>
            <a:off x="4121399" y="10816551"/>
            <a:ext cx="7289801" cy="186307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r>
              <a:rPr lang="en-US" sz="2200" dirty="0"/>
              <a:t>This includes </a:t>
            </a:r>
            <a:r>
              <a:rPr lang="en-US" sz="2200" dirty="0" smtClean="0"/>
              <a:t>AMCT, </a:t>
            </a:r>
            <a:r>
              <a:rPr lang="en-US" sz="2200" dirty="0"/>
              <a:t>CMO, AMP and AOMC holders. </a:t>
            </a:r>
          </a:p>
          <a:p>
            <a:endParaRPr lang="en-US" sz="2200" dirty="0"/>
          </a:p>
          <a:p>
            <a:r>
              <a:rPr lang="en-US" sz="2200" dirty="0"/>
              <a:t>AMCTO has a long history </a:t>
            </a:r>
            <a:r>
              <a:rPr lang="en-US" sz="2200" dirty="0" smtClean="0"/>
              <a:t>of </a:t>
            </a:r>
            <a:r>
              <a:rPr lang="en-US" sz="2200" dirty="0"/>
              <a:t>promoting professionalism, development and excellence. </a:t>
            </a:r>
            <a:endParaRPr sz="2200" dirty="0"/>
          </a:p>
        </p:txBody>
      </p:sp>
      <p:sp>
        <p:nvSpPr>
          <p:cNvPr id="775" name="Shape"/>
          <p:cNvSpPr/>
          <p:nvPr/>
        </p:nvSpPr>
        <p:spPr>
          <a:xfrm>
            <a:off x="2525459" y="10251771"/>
            <a:ext cx="925365" cy="925364"/>
          </a:xfrm>
          <a:custGeom>
            <a:avLst/>
            <a:gdLst/>
            <a:ahLst/>
            <a:cxnLst>
              <a:cxn ang="0">
                <a:pos x="wd2" y="hd2"/>
              </a:cxn>
              <a:cxn ang="5400000">
                <a:pos x="wd2" y="hd2"/>
              </a:cxn>
              <a:cxn ang="10800000">
                <a:pos x="wd2" y="hd2"/>
              </a:cxn>
              <a:cxn ang="16200000">
                <a:pos x="wd2" y="hd2"/>
              </a:cxn>
            </a:cxnLst>
            <a:rect l="0" t="0" r="r" b="b"/>
            <a:pathLst>
              <a:path w="21600" h="21600" extrusionOk="0">
                <a:moveTo>
                  <a:pt x="17152" y="18386"/>
                </a:moveTo>
                <a:lnTo>
                  <a:pt x="16353" y="14480"/>
                </a:lnTo>
                <a:cubicBezTo>
                  <a:pt x="16182" y="13216"/>
                  <a:pt x="15267" y="12204"/>
                  <a:pt x="14089" y="11865"/>
                </a:cubicBezTo>
                <a:cubicBezTo>
                  <a:pt x="14791" y="10997"/>
                  <a:pt x="15300" y="9684"/>
                  <a:pt x="15300" y="8550"/>
                </a:cubicBezTo>
                <a:cubicBezTo>
                  <a:pt x="15300" y="6108"/>
                  <a:pt x="13242" y="4050"/>
                  <a:pt x="10800" y="4050"/>
                </a:cubicBezTo>
                <a:cubicBezTo>
                  <a:pt x="8358" y="4050"/>
                  <a:pt x="6300" y="6108"/>
                  <a:pt x="6300" y="8550"/>
                </a:cubicBezTo>
                <a:cubicBezTo>
                  <a:pt x="6300" y="9694"/>
                  <a:pt x="6816" y="11015"/>
                  <a:pt x="7528" y="11886"/>
                </a:cubicBezTo>
                <a:cubicBezTo>
                  <a:pt x="6381" y="12242"/>
                  <a:pt x="5496" y="13233"/>
                  <a:pt x="5333" y="14450"/>
                </a:cubicBezTo>
                <a:lnTo>
                  <a:pt x="4517" y="18445"/>
                </a:lnTo>
                <a:cubicBezTo>
                  <a:pt x="2310" y="16628"/>
                  <a:pt x="900" y="13875"/>
                  <a:pt x="900" y="10800"/>
                </a:cubicBezTo>
                <a:cubicBezTo>
                  <a:pt x="900" y="5341"/>
                  <a:pt x="5341" y="900"/>
                  <a:pt x="10800" y="900"/>
                </a:cubicBezTo>
                <a:cubicBezTo>
                  <a:pt x="16259" y="900"/>
                  <a:pt x="20700" y="5341"/>
                  <a:pt x="20700" y="10800"/>
                </a:cubicBezTo>
                <a:cubicBezTo>
                  <a:pt x="20700" y="13843"/>
                  <a:pt x="19319" y="16569"/>
                  <a:pt x="17152" y="18386"/>
                </a:cubicBezTo>
                <a:close/>
                <a:moveTo>
                  <a:pt x="7200" y="8550"/>
                </a:moveTo>
                <a:cubicBezTo>
                  <a:pt x="7200" y="6608"/>
                  <a:pt x="8858" y="4950"/>
                  <a:pt x="10800" y="4950"/>
                </a:cubicBezTo>
                <a:cubicBezTo>
                  <a:pt x="12742" y="4950"/>
                  <a:pt x="14400" y="6608"/>
                  <a:pt x="14400" y="8550"/>
                </a:cubicBezTo>
                <a:cubicBezTo>
                  <a:pt x="14400" y="10586"/>
                  <a:pt x="12643" y="12600"/>
                  <a:pt x="10800" y="12600"/>
                </a:cubicBezTo>
                <a:cubicBezTo>
                  <a:pt x="8957" y="12600"/>
                  <a:pt x="7200" y="10586"/>
                  <a:pt x="7200" y="8550"/>
                </a:cubicBezTo>
                <a:close/>
                <a:moveTo>
                  <a:pt x="10800" y="20700"/>
                </a:moveTo>
                <a:cubicBezTo>
                  <a:pt x="8772" y="20700"/>
                  <a:pt x="6885" y="20086"/>
                  <a:pt x="5314" y="19036"/>
                </a:cubicBezTo>
                <a:lnTo>
                  <a:pt x="5315" y="19036"/>
                </a:lnTo>
                <a:lnTo>
                  <a:pt x="6220" y="14600"/>
                </a:lnTo>
                <a:cubicBezTo>
                  <a:pt x="6364" y="13534"/>
                  <a:pt x="7250" y="12727"/>
                  <a:pt x="8311" y="12656"/>
                </a:cubicBezTo>
                <a:cubicBezTo>
                  <a:pt x="9020" y="13206"/>
                  <a:pt x="9877" y="13542"/>
                  <a:pt x="10800" y="13542"/>
                </a:cubicBezTo>
                <a:cubicBezTo>
                  <a:pt x="11727" y="13542"/>
                  <a:pt x="12587" y="13203"/>
                  <a:pt x="13297" y="12649"/>
                </a:cubicBezTo>
                <a:cubicBezTo>
                  <a:pt x="14390" y="12687"/>
                  <a:pt x="15314" y="13510"/>
                  <a:pt x="15466" y="14630"/>
                </a:cubicBezTo>
                <a:lnTo>
                  <a:pt x="16356" y="18989"/>
                </a:lnTo>
                <a:cubicBezTo>
                  <a:pt x="14771" y="20068"/>
                  <a:pt x="12858" y="20700"/>
                  <a:pt x="10800" y="2070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76" name="Shape"/>
          <p:cNvSpPr/>
          <p:nvPr/>
        </p:nvSpPr>
        <p:spPr>
          <a:xfrm>
            <a:off x="13294625" y="10243766"/>
            <a:ext cx="925364" cy="886775"/>
          </a:xfrm>
          <a:custGeom>
            <a:avLst/>
            <a:gdLst/>
            <a:ahLst/>
            <a:cxnLst>
              <a:cxn ang="0">
                <a:pos x="wd2" y="hd2"/>
              </a:cxn>
              <a:cxn ang="5400000">
                <a:pos x="wd2" y="hd2"/>
              </a:cxn>
              <a:cxn ang="10800000">
                <a:pos x="wd2" y="hd2"/>
              </a:cxn>
              <a:cxn ang="16200000">
                <a:pos x="wd2" y="hd2"/>
              </a:cxn>
            </a:cxnLst>
            <a:rect l="0" t="0" r="r" b="b"/>
            <a:pathLst>
              <a:path w="21600" h="21600" extrusionOk="0">
                <a:moveTo>
                  <a:pt x="900" y="15979"/>
                </a:moveTo>
                <a:lnTo>
                  <a:pt x="900" y="11279"/>
                </a:lnTo>
                <a:lnTo>
                  <a:pt x="20700" y="11279"/>
                </a:lnTo>
                <a:lnTo>
                  <a:pt x="20700" y="10339"/>
                </a:lnTo>
                <a:lnTo>
                  <a:pt x="900" y="10339"/>
                </a:lnTo>
                <a:lnTo>
                  <a:pt x="900" y="940"/>
                </a:lnTo>
                <a:lnTo>
                  <a:pt x="20700" y="940"/>
                </a:lnTo>
                <a:lnTo>
                  <a:pt x="20700" y="15979"/>
                </a:lnTo>
                <a:cubicBezTo>
                  <a:pt x="20700" y="15979"/>
                  <a:pt x="900" y="15979"/>
                  <a:pt x="900" y="15979"/>
                </a:cubicBezTo>
                <a:close/>
                <a:moveTo>
                  <a:pt x="12150" y="20660"/>
                </a:moveTo>
                <a:lnTo>
                  <a:pt x="9450" y="20660"/>
                </a:lnTo>
                <a:lnTo>
                  <a:pt x="9450" y="16919"/>
                </a:lnTo>
                <a:lnTo>
                  <a:pt x="12150" y="16919"/>
                </a:lnTo>
                <a:cubicBezTo>
                  <a:pt x="12150" y="16919"/>
                  <a:pt x="12150" y="20660"/>
                  <a:pt x="12150" y="20660"/>
                </a:cubicBezTo>
                <a:close/>
                <a:moveTo>
                  <a:pt x="21600" y="16919"/>
                </a:moveTo>
                <a:lnTo>
                  <a:pt x="21600" y="0"/>
                </a:lnTo>
                <a:lnTo>
                  <a:pt x="0" y="0"/>
                </a:lnTo>
                <a:lnTo>
                  <a:pt x="0" y="16919"/>
                </a:lnTo>
                <a:lnTo>
                  <a:pt x="8550" y="16919"/>
                </a:lnTo>
                <a:lnTo>
                  <a:pt x="8550" y="20660"/>
                </a:lnTo>
                <a:lnTo>
                  <a:pt x="6300" y="20660"/>
                </a:lnTo>
                <a:lnTo>
                  <a:pt x="6300" y="21600"/>
                </a:lnTo>
                <a:lnTo>
                  <a:pt x="15300" y="21600"/>
                </a:lnTo>
                <a:lnTo>
                  <a:pt x="15300" y="20660"/>
                </a:lnTo>
                <a:lnTo>
                  <a:pt x="13050" y="20660"/>
                </a:lnTo>
                <a:lnTo>
                  <a:pt x="13050" y="16919"/>
                </a:lnTo>
                <a:cubicBezTo>
                  <a:pt x="13050" y="16919"/>
                  <a:pt x="21600" y="16919"/>
                  <a:pt x="21600" y="16919"/>
                </a:cubicBezTo>
                <a:close/>
                <a:moveTo>
                  <a:pt x="10800" y="12689"/>
                </a:moveTo>
                <a:cubicBezTo>
                  <a:pt x="10303" y="12689"/>
                  <a:pt x="9900" y="13110"/>
                  <a:pt x="9900" y="13629"/>
                </a:cubicBezTo>
                <a:cubicBezTo>
                  <a:pt x="9900" y="14148"/>
                  <a:pt x="10303" y="14569"/>
                  <a:pt x="10800" y="14569"/>
                </a:cubicBezTo>
                <a:cubicBezTo>
                  <a:pt x="11297" y="14569"/>
                  <a:pt x="11700" y="14148"/>
                  <a:pt x="11700" y="13629"/>
                </a:cubicBezTo>
                <a:cubicBezTo>
                  <a:pt x="11700" y="13110"/>
                  <a:pt x="11297" y="12689"/>
                  <a:pt x="10800" y="12689"/>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77" name="CUSTOMER SERVICE TRAINING"/>
          <p:cNvSpPr txBox="1"/>
          <p:nvPr/>
        </p:nvSpPr>
        <p:spPr>
          <a:xfrm>
            <a:off x="14890565" y="9509160"/>
            <a:ext cx="7289801" cy="4547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r>
              <a:rPr lang="en-US" dirty="0"/>
              <a:t>Key </a:t>
            </a:r>
            <a:r>
              <a:rPr lang="en-US" dirty="0" smtClean="0"/>
              <a:t>Statistics</a:t>
            </a:r>
            <a:endParaRPr dirty="0"/>
          </a:p>
        </p:txBody>
      </p:sp>
      <p:sp>
        <p:nvSpPr>
          <p:cNvPr id="778" name="Nullam quis risus eget urna mollis ornare vel eu leo. Etiam porta sem malesuada magna mollis euismod. Donec id elit non mi porta gravida at eget metus. Morbi leo risus."/>
          <p:cNvSpPr txBox="1"/>
          <p:nvPr/>
        </p:nvSpPr>
        <p:spPr>
          <a:xfrm>
            <a:off x="14890565" y="10393443"/>
            <a:ext cx="8188096" cy="274331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r>
              <a:rPr lang="en-US" sz="2200" dirty="0"/>
              <a:t>50% of designation holders have a university </a:t>
            </a:r>
            <a:r>
              <a:rPr lang="en-US" sz="2200" dirty="0" smtClean="0"/>
              <a:t>degree.</a:t>
            </a:r>
            <a:endParaRPr lang="en-US" sz="2200" dirty="0"/>
          </a:p>
          <a:p>
            <a:endParaRPr lang="en-US" sz="2200" dirty="0"/>
          </a:p>
          <a:p>
            <a:r>
              <a:rPr lang="en-US" sz="2200" dirty="0"/>
              <a:t>Over </a:t>
            </a:r>
            <a:r>
              <a:rPr lang="en-US" sz="2200" dirty="0" smtClean="0"/>
              <a:t>half of </a:t>
            </a:r>
            <a:r>
              <a:rPr lang="en-US" sz="2200" dirty="0"/>
              <a:t>CMO holders earn over $100k </a:t>
            </a:r>
            <a:r>
              <a:rPr lang="en-US" sz="2200" dirty="0" smtClean="0"/>
              <a:t>annually.</a:t>
            </a:r>
            <a:endParaRPr lang="en-US" sz="2200" dirty="0"/>
          </a:p>
          <a:p>
            <a:endParaRPr lang="en-US" sz="2200" dirty="0"/>
          </a:p>
          <a:p>
            <a:r>
              <a:rPr lang="en-US" sz="2200" dirty="0"/>
              <a:t>AMCTO </a:t>
            </a:r>
            <a:r>
              <a:rPr lang="en-US" sz="2200" dirty="0" smtClean="0"/>
              <a:t>ranked </a:t>
            </a:r>
            <a:r>
              <a:rPr lang="en-US" sz="2200" dirty="0"/>
              <a:t>highest in Dr. Zac Spicer’s research report on Perceptions of Municipal Accreditations in Ontario. </a:t>
            </a:r>
            <a:endParaRPr sz="2200" dirty="0"/>
          </a:p>
        </p:txBody>
      </p:sp>
      <p:sp>
        <p:nvSpPr>
          <p:cNvPr id="779" name="If You Want to Sell Something, We'll Help."/>
          <p:cNvSpPr txBox="1"/>
          <p:nvPr/>
        </p:nvSpPr>
        <p:spPr>
          <a:xfrm>
            <a:off x="2071690" y="3594501"/>
            <a:ext cx="8485683" cy="10874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nSpc>
                <a:spcPct val="100000"/>
              </a:lnSpc>
              <a:defRPr sz="6400" cap="none" spc="0">
                <a:solidFill>
                  <a:srgbClr val="FFFFFF"/>
                </a:solidFill>
                <a:latin typeface="+mj-lt"/>
                <a:ea typeface="+mj-ea"/>
                <a:cs typeface="+mj-cs"/>
                <a:sym typeface="Lato Light"/>
              </a:defRPr>
            </a:lvl1pPr>
          </a:lstStyle>
          <a:p>
            <a:endParaRPr dirty="0"/>
          </a:p>
        </p:txBody>
      </p:sp>
      <p:sp>
        <p:nvSpPr>
          <p:cNvPr id="780" name="what we can do for you"/>
          <p:cNvSpPr txBox="1"/>
          <p:nvPr/>
        </p:nvSpPr>
        <p:spPr>
          <a:xfrm>
            <a:off x="2071690" y="2960856"/>
            <a:ext cx="5816452" cy="4547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defRPr>
                <a:solidFill>
                  <a:srgbClr val="FFFFFF"/>
                </a:solidFill>
              </a:defRPr>
            </a:lvl1pPr>
          </a:lstStyle>
          <a:p>
            <a:endParaRPr dirty="0"/>
          </a:p>
        </p:txBody>
      </p:sp>
      <p:sp>
        <p:nvSpPr>
          <p:cNvPr id="781" name="Rectangle"/>
          <p:cNvSpPr/>
          <p:nvPr/>
        </p:nvSpPr>
        <p:spPr>
          <a:xfrm>
            <a:off x="1963790" y="6677631"/>
            <a:ext cx="20096703" cy="211195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82" name="12,000"/>
          <p:cNvSpPr txBox="1"/>
          <p:nvPr/>
        </p:nvSpPr>
        <p:spPr>
          <a:xfrm>
            <a:off x="9533339" y="6867134"/>
            <a:ext cx="1399294" cy="11758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6400" cap="none" spc="-192">
                <a:solidFill>
                  <a:srgbClr val="FFFFFF"/>
                </a:solidFill>
                <a:latin typeface="+mn-lt"/>
                <a:ea typeface="+mn-ea"/>
                <a:cs typeface="+mn-cs"/>
                <a:sym typeface="Lato Bold"/>
              </a:defRPr>
            </a:lvl1pPr>
          </a:lstStyle>
          <a:p>
            <a:r>
              <a:rPr lang="en-US" dirty="0"/>
              <a:t>152</a:t>
            </a:r>
            <a:endParaRPr dirty="0"/>
          </a:p>
        </p:txBody>
      </p:sp>
      <p:sp>
        <p:nvSpPr>
          <p:cNvPr id="783" name="new products"/>
          <p:cNvSpPr txBox="1"/>
          <p:nvPr/>
        </p:nvSpPr>
        <p:spPr>
          <a:xfrm>
            <a:off x="8721745" y="8057647"/>
            <a:ext cx="3022479" cy="5716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sz="1800" spc="144">
                <a:solidFill>
                  <a:srgbClr val="FFFFFF"/>
                </a:solidFill>
                <a:latin typeface="Lato Regular"/>
                <a:ea typeface="Lato Regular"/>
                <a:cs typeface="Lato Regular"/>
                <a:sym typeface="Lato Regular"/>
              </a:defRPr>
            </a:lvl1pPr>
          </a:lstStyle>
          <a:p>
            <a:r>
              <a:rPr lang="en-US" sz="2800" dirty="0"/>
              <a:t>Registered</a:t>
            </a:r>
            <a:endParaRPr sz="2800" dirty="0"/>
          </a:p>
        </p:txBody>
      </p:sp>
      <p:sp>
        <p:nvSpPr>
          <p:cNvPr id="784" name="1414"/>
          <p:cNvSpPr txBox="1"/>
          <p:nvPr/>
        </p:nvSpPr>
        <p:spPr>
          <a:xfrm>
            <a:off x="13812965" y="6867134"/>
            <a:ext cx="1399294" cy="11758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6400" cap="none" spc="-192">
                <a:solidFill>
                  <a:srgbClr val="FFFFFF"/>
                </a:solidFill>
                <a:latin typeface="+mn-lt"/>
                <a:ea typeface="+mn-ea"/>
                <a:cs typeface="+mn-cs"/>
                <a:sym typeface="Lato Bold"/>
              </a:defRPr>
            </a:lvl1pPr>
          </a:lstStyle>
          <a:p>
            <a:r>
              <a:rPr lang="en-US" dirty="0"/>
              <a:t>120</a:t>
            </a:r>
            <a:endParaRPr dirty="0"/>
          </a:p>
        </p:txBody>
      </p:sp>
      <p:sp>
        <p:nvSpPr>
          <p:cNvPr id="785" name="new clients"/>
          <p:cNvSpPr txBox="1"/>
          <p:nvPr/>
        </p:nvSpPr>
        <p:spPr>
          <a:xfrm>
            <a:off x="13001372" y="8057647"/>
            <a:ext cx="3259045" cy="57169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ctr">
              <a:defRPr sz="1800" spc="144">
                <a:solidFill>
                  <a:srgbClr val="FFFFFF"/>
                </a:solidFill>
                <a:latin typeface="Lato Regular"/>
                <a:ea typeface="Lato Regular"/>
                <a:cs typeface="Lato Regular"/>
                <a:sym typeface="Lato Regular"/>
              </a:defRPr>
            </a:lvl1pPr>
          </a:lstStyle>
          <a:p>
            <a:r>
              <a:rPr lang="en-US" sz="2800" dirty="0"/>
              <a:t>CMO &amp; AMP</a:t>
            </a:r>
            <a:endParaRPr sz="2800" dirty="0"/>
          </a:p>
        </p:txBody>
      </p:sp>
      <p:sp>
        <p:nvSpPr>
          <p:cNvPr id="786" name="41,000"/>
          <p:cNvSpPr txBox="1"/>
          <p:nvPr/>
        </p:nvSpPr>
        <p:spPr>
          <a:xfrm>
            <a:off x="18422981" y="6904889"/>
            <a:ext cx="967061" cy="11758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6400" cap="none" spc="-192">
                <a:solidFill>
                  <a:srgbClr val="FFFFFF"/>
                </a:solidFill>
                <a:latin typeface="+mn-lt"/>
                <a:ea typeface="+mn-ea"/>
                <a:cs typeface="+mn-cs"/>
                <a:sym typeface="Lato Bold"/>
              </a:defRPr>
            </a:lvl1pPr>
          </a:lstStyle>
          <a:p>
            <a:r>
              <a:rPr lang="en-US" dirty="0"/>
              <a:t>32</a:t>
            </a:r>
            <a:endParaRPr dirty="0"/>
          </a:p>
        </p:txBody>
      </p:sp>
      <p:sp>
        <p:nvSpPr>
          <p:cNvPr id="787" name="new members"/>
          <p:cNvSpPr txBox="1"/>
          <p:nvPr/>
        </p:nvSpPr>
        <p:spPr>
          <a:xfrm>
            <a:off x="17395271" y="8095402"/>
            <a:ext cx="3022479" cy="5716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sz="1800" spc="144">
                <a:solidFill>
                  <a:srgbClr val="FFFFFF"/>
                </a:solidFill>
                <a:latin typeface="Lato Regular"/>
                <a:ea typeface="Lato Regular"/>
                <a:cs typeface="Lato Regular"/>
                <a:sym typeface="Lato Regular"/>
              </a:defRPr>
            </a:lvl1pPr>
          </a:lstStyle>
          <a:p>
            <a:r>
              <a:rPr lang="en-US" sz="2800" dirty="0"/>
              <a:t>AOMC</a:t>
            </a:r>
            <a:endParaRPr sz="2800" dirty="0"/>
          </a:p>
        </p:txBody>
      </p:sp>
      <p:sp>
        <p:nvSpPr>
          <p:cNvPr id="788" name="Shape"/>
          <p:cNvSpPr/>
          <p:nvPr/>
        </p:nvSpPr>
        <p:spPr>
          <a:xfrm>
            <a:off x="3348089" y="7193857"/>
            <a:ext cx="1367369" cy="1079501"/>
          </a:xfrm>
          <a:custGeom>
            <a:avLst/>
            <a:gdLst/>
            <a:ahLst/>
            <a:cxnLst>
              <a:cxn ang="0">
                <a:pos x="wd2" y="hd2"/>
              </a:cxn>
              <a:cxn ang="5400000">
                <a:pos x="wd2" y="hd2"/>
              </a:cxn>
              <a:cxn ang="10800000">
                <a:pos x="wd2" y="hd2"/>
              </a:cxn>
              <a:cxn ang="16200000">
                <a:pos x="wd2" y="hd2"/>
              </a:cxn>
            </a:cxnLst>
            <a:rect l="0" t="0" r="r" b="b"/>
            <a:pathLst>
              <a:path w="21600" h="21600" extrusionOk="0">
                <a:moveTo>
                  <a:pt x="20463" y="0"/>
                </a:moveTo>
                <a:lnTo>
                  <a:pt x="20463" y="21600"/>
                </a:lnTo>
                <a:lnTo>
                  <a:pt x="21600" y="21600"/>
                </a:lnTo>
                <a:lnTo>
                  <a:pt x="21600" y="0"/>
                </a:lnTo>
                <a:cubicBezTo>
                  <a:pt x="21600" y="0"/>
                  <a:pt x="20463" y="0"/>
                  <a:pt x="20463" y="0"/>
                </a:cubicBezTo>
                <a:close/>
                <a:moveTo>
                  <a:pt x="15348" y="21600"/>
                </a:moveTo>
                <a:lnTo>
                  <a:pt x="16484" y="21600"/>
                </a:lnTo>
                <a:lnTo>
                  <a:pt x="16484" y="2880"/>
                </a:lnTo>
                <a:lnTo>
                  <a:pt x="15348" y="2880"/>
                </a:lnTo>
                <a:cubicBezTo>
                  <a:pt x="15348" y="2880"/>
                  <a:pt x="15348" y="21600"/>
                  <a:pt x="15348" y="21600"/>
                </a:cubicBezTo>
                <a:close/>
                <a:moveTo>
                  <a:pt x="10232" y="21600"/>
                </a:moveTo>
                <a:lnTo>
                  <a:pt x="11368" y="21600"/>
                </a:lnTo>
                <a:lnTo>
                  <a:pt x="11368" y="5760"/>
                </a:lnTo>
                <a:lnTo>
                  <a:pt x="10232" y="5760"/>
                </a:lnTo>
                <a:cubicBezTo>
                  <a:pt x="10232" y="5760"/>
                  <a:pt x="10232" y="21600"/>
                  <a:pt x="10232" y="21600"/>
                </a:cubicBezTo>
                <a:close/>
                <a:moveTo>
                  <a:pt x="5116" y="21600"/>
                </a:moveTo>
                <a:lnTo>
                  <a:pt x="6253" y="21600"/>
                </a:lnTo>
                <a:lnTo>
                  <a:pt x="6253" y="8640"/>
                </a:lnTo>
                <a:lnTo>
                  <a:pt x="5116" y="8640"/>
                </a:lnTo>
                <a:cubicBezTo>
                  <a:pt x="5116" y="8640"/>
                  <a:pt x="5116" y="21600"/>
                  <a:pt x="5116" y="21600"/>
                </a:cubicBezTo>
                <a:close/>
                <a:moveTo>
                  <a:pt x="0" y="21600"/>
                </a:moveTo>
                <a:lnTo>
                  <a:pt x="1137" y="21600"/>
                </a:lnTo>
                <a:lnTo>
                  <a:pt x="1137" y="11520"/>
                </a:lnTo>
                <a:lnTo>
                  <a:pt x="0" y="11520"/>
                </a:lnTo>
                <a:cubicBezTo>
                  <a:pt x="0" y="11520"/>
                  <a:pt x="0" y="21600"/>
                  <a:pt x="0" y="21600"/>
                </a:cubicBezTo>
                <a:close/>
              </a:path>
            </a:pathLst>
          </a:custGeom>
          <a:solidFill>
            <a:srgbClr val="EFF2F8"/>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89" name="our…"/>
          <p:cNvSpPr txBox="1"/>
          <p:nvPr/>
        </p:nvSpPr>
        <p:spPr>
          <a:xfrm>
            <a:off x="5174294" y="7144397"/>
            <a:ext cx="3366202" cy="113672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defRPr>
                <a:solidFill>
                  <a:srgbClr val="FFFFFF"/>
                </a:solidFill>
              </a:defRPr>
            </a:pPr>
            <a:r>
              <a:rPr lang="en-US" sz="2800" dirty="0"/>
              <a:t>Accreditation Candidates </a:t>
            </a:r>
            <a:endParaRPr sz="2800" dirty="0"/>
          </a:p>
        </p:txBody>
      </p:sp>
      <p:sp>
        <p:nvSpPr>
          <p:cNvPr id="3" name="Rectangle 2"/>
          <p:cNvSpPr/>
          <p:nvPr/>
        </p:nvSpPr>
        <p:spPr>
          <a:xfrm>
            <a:off x="1052945" y="303238"/>
            <a:ext cx="2834338" cy="7774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CA"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5248799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Shape"/>
          <p:cNvSpPr/>
          <p:nvPr/>
        </p:nvSpPr>
        <p:spPr>
          <a:xfrm>
            <a:off x="10680401" y="8773721"/>
            <a:ext cx="3417692" cy="2705671"/>
          </a:xfrm>
          <a:custGeom>
            <a:avLst/>
            <a:gdLst/>
            <a:ahLst/>
            <a:cxnLst>
              <a:cxn ang="0">
                <a:pos x="wd2" y="hd2"/>
              </a:cxn>
              <a:cxn ang="5400000">
                <a:pos x="wd2" y="hd2"/>
              </a:cxn>
              <a:cxn ang="10800000">
                <a:pos x="wd2" y="hd2"/>
              </a:cxn>
              <a:cxn ang="16200000">
                <a:pos x="wd2" y="hd2"/>
              </a:cxn>
            </a:cxnLst>
            <a:rect l="0" t="0" r="r" b="b"/>
            <a:pathLst>
              <a:path w="21600" h="21600" extrusionOk="0">
                <a:moveTo>
                  <a:pt x="2250" y="10800"/>
                </a:moveTo>
                <a:lnTo>
                  <a:pt x="3600" y="8526"/>
                </a:lnTo>
                <a:lnTo>
                  <a:pt x="8550" y="14779"/>
                </a:lnTo>
                <a:lnTo>
                  <a:pt x="18000" y="3411"/>
                </a:lnTo>
                <a:lnTo>
                  <a:pt x="19350" y="5684"/>
                </a:lnTo>
                <a:lnTo>
                  <a:pt x="8550" y="18189"/>
                </a:lnTo>
                <a:cubicBezTo>
                  <a:pt x="8550" y="18189"/>
                  <a:pt x="2250" y="10800"/>
                  <a:pt x="2250" y="10800"/>
                </a:cubicBezTo>
                <a:close/>
                <a:moveTo>
                  <a:pt x="18000" y="0"/>
                </a:moveTo>
                <a:lnTo>
                  <a:pt x="8550" y="11368"/>
                </a:lnTo>
                <a:lnTo>
                  <a:pt x="3600" y="5116"/>
                </a:lnTo>
                <a:lnTo>
                  <a:pt x="0" y="10800"/>
                </a:lnTo>
                <a:lnTo>
                  <a:pt x="8550" y="21600"/>
                </a:lnTo>
                <a:lnTo>
                  <a:pt x="21600" y="5684"/>
                </a:lnTo>
                <a:cubicBezTo>
                  <a:pt x="21600" y="5684"/>
                  <a:pt x="18000" y="0"/>
                  <a:pt x="18000" y="0"/>
                </a:cubicBezTo>
                <a:close/>
              </a:path>
            </a:pathLst>
          </a:custGeom>
          <a:solidFill>
            <a:srgbClr val="EFF2F8"/>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916" name="Shape"/>
          <p:cNvSpPr/>
          <p:nvPr/>
        </p:nvSpPr>
        <p:spPr>
          <a:xfrm>
            <a:off x="17402751" y="8730219"/>
            <a:ext cx="3417692" cy="2705672"/>
          </a:xfrm>
          <a:custGeom>
            <a:avLst/>
            <a:gdLst/>
            <a:ahLst/>
            <a:cxnLst>
              <a:cxn ang="0">
                <a:pos x="wd2" y="hd2"/>
              </a:cxn>
              <a:cxn ang="5400000">
                <a:pos x="wd2" y="hd2"/>
              </a:cxn>
              <a:cxn ang="10800000">
                <a:pos x="wd2" y="hd2"/>
              </a:cxn>
              <a:cxn ang="16200000">
                <a:pos x="wd2" y="hd2"/>
              </a:cxn>
            </a:cxnLst>
            <a:rect l="0" t="0" r="r" b="b"/>
            <a:pathLst>
              <a:path w="21600" h="21600" extrusionOk="0">
                <a:moveTo>
                  <a:pt x="2250" y="10800"/>
                </a:moveTo>
                <a:lnTo>
                  <a:pt x="3600" y="8526"/>
                </a:lnTo>
                <a:lnTo>
                  <a:pt x="8550" y="14779"/>
                </a:lnTo>
                <a:lnTo>
                  <a:pt x="18000" y="3411"/>
                </a:lnTo>
                <a:lnTo>
                  <a:pt x="19350" y="5684"/>
                </a:lnTo>
                <a:lnTo>
                  <a:pt x="8550" y="18189"/>
                </a:lnTo>
                <a:cubicBezTo>
                  <a:pt x="8550" y="18189"/>
                  <a:pt x="2250" y="10800"/>
                  <a:pt x="2250" y="10800"/>
                </a:cubicBezTo>
                <a:close/>
                <a:moveTo>
                  <a:pt x="18000" y="0"/>
                </a:moveTo>
                <a:lnTo>
                  <a:pt x="8550" y="11368"/>
                </a:lnTo>
                <a:lnTo>
                  <a:pt x="3600" y="5116"/>
                </a:lnTo>
                <a:lnTo>
                  <a:pt x="0" y="10800"/>
                </a:lnTo>
                <a:lnTo>
                  <a:pt x="8550" y="21600"/>
                </a:lnTo>
                <a:lnTo>
                  <a:pt x="21600" y="5684"/>
                </a:lnTo>
                <a:cubicBezTo>
                  <a:pt x="21600" y="5684"/>
                  <a:pt x="18000" y="0"/>
                  <a:pt x="18000" y="0"/>
                </a:cubicBezTo>
                <a:close/>
              </a:path>
            </a:pathLst>
          </a:custGeom>
          <a:solidFill>
            <a:srgbClr val="EFF2F8"/>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917" name="Shape"/>
          <p:cNvSpPr/>
          <p:nvPr/>
        </p:nvSpPr>
        <p:spPr>
          <a:xfrm>
            <a:off x="17248466" y="5124557"/>
            <a:ext cx="3417692" cy="2705672"/>
          </a:xfrm>
          <a:custGeom>
            <a:avLst/>
            <a:gdLst/>
            <a:ahLst/>
            <a:cxnLst>
              <a:cxn ang="0">
                <a:pos x="wd2" y="hd2"/>
              </a:cxn>
              <a:cxn ang="5400000">
                <a:pos x="wd2" y="hd2"/>
              </a:cxn>
              <a:cxn ang="10800000">
                <a:pos x="wd2" y="hd2"/>
              </a:cxn>
              <a:cxn ang="16200000">
                <a:pos x="wd2" y="hd2"/>
              </a:cxn>
            </a:cxnLst>
            <a:rect l="0" t="0" r="r" b="b"/>
            <a:pathLst>
              <a:path w="21600" h="21600" extrusionOk="0">
                <a:moveTo>
                  <a:pt x="2250" y="10800"/>
                </a:moveTo>
                <a:lnTo>
                  <a:pt x="3600" y="8526"/>
                </a:lnTo>
                <a:lnTo>
                  <a:pt x="8550" y="14779"/>
                </a:lnTo>
                <a:lnTo>
                  <a:pt x="18000" y="3411"/>
                </a:lnTo>
                <a:lnTo>
                  <a:pt x="19350" y="5684"/>
                </a:lnTo>
                <a:lnTo>
                  <a:pt x="8550" y="18189"/>
                </a:lnTo>
                <a:cubicBezTo>
                  <a:pt x="8550" y="18189"/>
                  <a:pt x="2250" y="10800"/>
                  <a:pt x="2250" y="10800"/>
                </a:cubicBezTo>
                <a:close/>
                <a:moveTo>
                  <a:pt x="18000" y="0"/>
                </a:moveTo>
                <a:lnTo>
                  <a:pt x="8550" y="11368"/>
                </a:lnTo>
                <a:lnTo>
                  <a:pt x="3600" y="5116"/>
                </a:lnTo>
                <a:lnTo>
                  <a:pt x="0" y="10800"/>
                </a:lnTo>
                <a:lnTo>
                  <a:pt x="8550" y="21600"/>
                </a:lnTo>
                <a:lnTo>
                  <a:pt x="21600" y="5684"/>
                </a:lnTo>
                <a:cubicBezTo>
                  <a:pt x="21600" y="5684"/>
                  <a:pt x="18000" y="0"/>
                  <a:pt x="18000" y="0"/>
                </a:cubicBezTo>
                <a:close/>
              </a:path>
            </a:pathLst>
          </a:custGeom>
          <a:solidFill>
            <a:srgbClr val="EFF2F8"/>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918" name="Shape"/>
          <p:cNvSpPr/>
          <p:nvPr/>
        </p:nvSpPr>
        <p:spPr>
          <a:xfrm>
            <a:off x="10680401" y="5124557"/>
            <a:ext cx="3417692" cy="2705672"/>
          </a:xfrm>
          <a:custGeom>
            <a:avLst/>
            <a:gdLst/>
            <a:ahLst/>
            <a:cxnLst>
              <a:cxn ang="0">
                <a:pos x="wd2" y="hd2"/>
              </a:cxn>
              <a:cxn ang="5400000">
                <a:pos x="wd2" y="hd2"/>
              </a:cxn>
              <a:cxn ang="10800000">
                <a:pos x="wd2" y="hd2"/>
              </a:cxn>
              <a:cxn ang="16200000">
                <a:pos x="wd2" y="hd2"/>
              </a:cxn>
            </a:cxnLst>
            <a:rect l="0" t="0" r="r" b="b"/>
            <a:pathLst>
              <a:path w="21600" h="21600" extrusionOk="0">
                <a:moveTo>
                  <a:pt x="2250" y="10800"/>
                </a:moveTo>
                <a:lnTo>
                  <a:pt x="3600" y="8526"/>
                </a:lnTo>
                <a:lnTo>
                  <a:pt x="8550" y="14779"/>
                </a:lnTo>
                <a:lnTo>
                  <a:pt x="18000" y="3411"/>
                </a:lnTo>
                <a:lnTo>
                  <a:pt x="19350" y="5684"/>
                </a:lnTo>
                <a:lnTo>
                  <a:pt x="8550" y="18189"/>
                </a:lnTo>
                <a:cubicBezTo>
                  <a:pt x="8550" y="18189"/>
                  <a:pt x="2250" y="10800"/>
                  <a:pt x="2250" y="10800"/>
                </a:cubicBezTo>
                <a:close/>
                <a:moveTo>
                  <a:pt x="18000" y="0"/>
                </a:moveTo>
                <a:lnTo>
                  <a:pt x="8550" y="11368"/>
                </a:lnTo>
                <a:lnTo>
                  <a:pt x="3600" y="5116"/>
                </a:lnTo>
                <a:lnTo>
                  <a:pt x="0" y="10800"/>
                </a:lnTo>
                <a:lnTo>
                  <a:pt x="8550" y="21600"/>
                </a:lnTo>
                <a:lnTo>
                  <a:pt x="21600" y="5684"/>
                </a:lnTo>
                <a:cubicBezTo>
                  <a:pt x="21600" y="5684"/>
                  <a:pt x="18000" y="0"/>
                  <a:pt x="18000" y="0"/>
                </a:cubicBezTo>
                <a:close/>
              </a:path>
            </a:pathLst>
          </a:custGeom>
          <a:solidFill>
            <a:srgbClr val="EFF2F8"/>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91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dirty="0"/>
          </a:p>
        </p:txBody>
      </p:sp>
      <p:sp>
        <p:nvSpPr>
          <p:cNvPr id="920" name="Special Offer"/>
          <p:cNvSpPr txBox="1"/>
          <p:nvPr/>
        </p:nvSpPr>
        <p:spPr>
          <a:xfrm>
            <a:off x="5403370" y="1187901"/>
            <a:ext cx="14478000"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ctr">
              <a:lnSpc>
                <a:spcPct val="100000"/>
              </a:lnSpc>
              <a:defRPr sz="6400" cap="none" spc="0">
                <a:latin typeface="+mj-lt"/>
                <a:ea typeface="+mj-ea"/>
                <a:cs typeface="+mj-cs"/>
                <a:sym typeface="Lato Light"/>
              </a:defRPr>
            </a:lvl1pPr>
          </a:lstStyle>
          <a:p>
            <a:r>
              <a:rPr lang="en-US" dirty="0"/>
              <a:t>2019-20 Accreditation Zone Challenge </a:t>
            </a:r>
            <a:endParaRPr dirty="0"/>
          </a:p>
        </p:txBody>
      </p:sp>
      <p:sp>
        <p:nvSpPr>
          <p:cNvPr id="926" name="Line"/>
          <p:cNvSpPr/>
          <p:nvPr/>
        </p:nvSpPr>
        <p:spPr>
          <a:xfrm>
            <a:off x="2632912" y="8497475"/>
            <a:ext cx="5353352" cy="1"/>
          </a:xfrm>
          <a:prstGeom prst="line">
            <a:avLst/>
          </a:prstGeom>
          <a:ln w="12700">
            <a:solidFill>
              <a:srgbClr val="FFFFFF">
                <a:alpha val="33383"/>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927" name="GUARANTEED RESULT &amp; OPTIMIZED"/>
          <p:cNvSpPr txBox="1"/>
          <p:nvPr/>
        </p:nvSpPr>
        <p:spPr>
          <a:xfrm>
            <a:off x="3151118" y="7882424"/>
            <a:ext cx="4836722" cy="38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sz="1800" spc="144">
                <a:solidFill>
                  <a:srgbClr val="FFFFFF"/>
                </a:solidFill>
                <a:latin typeface="Lato Regular"/>
                <a:ea typeface="Lato Regular"/>
                <a:cs typeface="Lato Regular"/>
                <a:sym typeface="Lato Regular"/>
              </a:defRPr>
            </a:lvl1pPr>
          </a:lstStyle>
          <a:p>
            <a:r>
              <a:rPr dirty="0"/>
              <a:t>GUARANTEED RESULT &amp; OPTIMIZED</a:t>
            </a:r>
          </a:p>
        </p:txBody>
      </p:sp>
      <p:sp>
        <p:nvSpPr>
          <p:cNvPr id="930" name="Line"/>
          <p:cNvSpPr/>
          <p:nvPr/>
        </p:nvSpPr>
        <p:spPr>
          <a:xfrm>
            <a:off x="2632912" y="10193066"/>
            <a:ext cx="5353352" cy="1"/>
          </a:xfrm>
          <a:prstGeom prst="line">
            <a:avLst/>
          </a:prstGeom>
          <a:ln w="12700">
            <a:solidFill>
              <a:srgbClr val="FFFFFF">
                <a:alpha val="33383"/>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931" name="FREE CONSULTATION IN A MONTH"/>
          <p:cNvSpPr txBox="1"/>
          <p:nvPr/>
        </p:nvSpPr>
        <p:spPr>
          <a:xfrm>
            <a:off x="3151118" y="9578016"/>
            <a:ext cx="4836722" cy="38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sz="1800" spc="144">
                <a:solidFill>
                  <a:srgbClr val="FFFFFF"/>
                </a:solidFill>
                <a:latin typeface="Lato Regular"/>
                <a:ea typeface="Lato Regular"/>
                <a:cs typeface="Lato Regular"/>
                <a:sym typeface="Lato Regular"/>
              </a:defRPr>
            </a:lvl1pPr>
          </a:lstStyle>
          <a:p>
            <a:r>
              <a:rPr dirty="0"/>
              <a:t>FREE CONSULTATION IN A MONTH</a:t>
            </a:r>
          </a:p>
        </p:txBody>
      </p:sp>
      <p:sp>
        <p:nvSpPr>
          <p:cNvPr id="932" name="AD STABILIZING TOOLS"/>
          <p:cNvSpPr txBox="1"/>
          <p:nvPr/>
        </p:nvSpPr>
        <p:spPr>
          <a:xfrm>
            <a:off x="3151118" y="10425811"/>
            <a:ext cx="4836722" cy="38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sz="1800" spc="144">
                <a:solidFill>
                  <a:srgbClr val="FFFFFF"/>
                </a:solidFill>
                <a:latin typeface="Lato Regular"/>
                <a:ea typeface="Lato Regular"/>
                <a:cs typeface="Lato Regular"/>
                <a:sym typeface="Lato Regular"/>
              </a:defRPr>
            </a:lvl1pPr>
          </a:lstStyle>
          <a:p>
            <a:r>
              <a:rPr dirty="0"/>
              <a:t>AD STABILIZING TOOLS</a:t>
            </a:r>
          </a:p>
        </p:txBody>
      </p:sp>
      <p:sp>
        <p:nvSpPr>
          <p:cNvPr id="933" name="GUARANTEED RESULT &amp; OPTIMIZED"/>
          <p:cNvSpPr txBox="1"/>
          <p:nvPr/>
        </p:nvSpPr>
        <p:spPr>
          <a:xfrm>
            <a:off x="10102370" y="5251595"/>
            <a:ext cx="50800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spAutoFit/>
          </a:bodyPr>
          <a:lstStyle/>
          <a:p>
            <a:r>
              <a:rPr lang="en-US" dirty="0"/>
              <a:t>Contest Rules</a:t>
            </a:r>
            <a:endParaRPr dirty="0"/>
          </a:p>
        </p:txBody>
      </p:sp>
      <p:sp>
        <p:nvSpPr>
          <p:cNvPr id="934" name="Nullam quis risus eget urna mollis ornare vel eu leo. Etiam porta sem malesuada magna mollis euismod. Donec id elit non mi porta gravida at eget metus."/>
          <p:cNvSpPr txBox="1"/>
          <p:nvPr/>
        </p:nvSpPr>
        <p:spPr>
          <a:xfrm>
            <a:off x="10102370" y="5927170"/>
            <a:ext cx="5080001" cy="136293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r>
              <a:rPr lang="en-US" dirty="0"/>
              <a:t>Tabulate % and </a:t>
            </a:r>
            <a:r>
              <a:rPr lang="en-US" dirty="0" smtClean="0"/>
              <a:t>total </a:t>
            </a:r>
            <a:r>
              <a:rPr lang="en-US" dirty="0"/>
              <a:t>number of designations earned from June 2019 to June 2020.</a:t>
            </a:r>
            <a:endParaRPr dirty="0"/>
          </a:p>
        </p:txBody>
      </p:sp>
      <p:sp>
        <p:nvSpPr>
          <p:cNvPr id="935" name="FREE CONSULTATION IN A MONTH"/>
          <p:cNvSpPr txBox="1"/>
          <p:nvPr/>
        </p:nvSpPr>
        <p:spPr>
          <a:xfrm>
            <a:off x="10102370" y="8833128"/>
            <a:ext cx="50800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spAutoFit/>
          </a:bodyPr>
          <a:lstStyle/>
          <a:p>
            <a:r>
              <a:rPr lang="en-US" dirty="0"/>
              <a:t>How to get involved</a:t>
            </a:r>
            <a:endParaRPr dirty="0"/>
          </a:p>
        </p:txBody>
      </p:sp>
      <p:sp>
        <p:nvSpPr>
          <p:cNvPr id="936" name="Nullam quis risus eget urna mollis ornare vel eu leo. Etiam porta sem malesuada magna mollis euismod. Donec id elit non mi porta gravida at eget metus."/>
          <p:cNvSpPr txBox="1"/>
          <p:nvPr/>
        </p:nvSpPr>
        <p:spPr>
          <a:xfrm>
            <a:off x="10102370" y="9468304"/>
            <a:ext cx="5080001" cy="942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r>
              <a:rPr lang="en-US" dirty="0"/>
              <a:t>Register today or </a:t>
            </a:r>
            <a:r>
              <a:rPr lang="en-US" dirty="0" smtClean="0"/>
              <a:t>mentor </a:t>
            </a:r>
            <a:r>
              <a:rPr lang="en-US" dirty="0"/>
              <a:t>others to build their professional portfolio.</a:t>
            </a:r>
            <a:endParaRPr dirty="0"/>
          </a:p>
        </p:txBody>
      </p:sp>
      <p:sp>
        <p:nvSpPr>
          <p:cNvPr id="937" name="Line"/>
          <p:cNvSpPr/>
          <p:nvPr/>
        </p:nvSpPr>
        <p:spPr>
          <a:xfrm>
            <a:off x="10102370" y="7993216"/>
            <a:ext cx="2278084"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938" name="SOCIALIZE YOUR PRODUCT"/>
          <p:cNvSpPr txBox="1"/>
          <p:nvPr/>
        </p:nvSpPr>
        <p:spPr>
          <a:xfrm>
            <a:off x="16742219" y="5251595"/>
            <a:ext cx="50800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spAutoFit/>
          </a:bodyPr>
          <a:lstStyle/>
          <a:p>
            <a:r>
              <a:rPr lang="en-US" dirty="0"/>
              <a:t>Defending champs</a:t>
            </a:r>
            <a:endParaRPr dirty="0"/>
          </a:p>
        </p:txBody>
      </p:sp>
      <p:sp>
        <p:nvSpPr>
          <p:cNvPr id="939" name="Nullam quis risus eget urna mollis ornare vel eu leo. Etiam porta sem malesuada magna mollis euismod. Donec id elit non mi porta gravida at eget metus."/>
          <p:cNvSpPr txBox="1"/>
          <p:nvPr/>
        </p:nvSpPr>
        <p:spPr>
          <a:xfrm>
            <a:off x="16742219" y="5842725"/>
            <a:ext cx="5080001" cy="4789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r>
              <a:rPr lang="en-US" b="1" dirty="0"/>
              <a:t>Zone 6 and Zone 8 </a:t>
            </a:r>
            <a:r>
              <a:rPr lang="en-US" dirty="0"/>
              <a:t>have bragging rights</a:t>
            </a:r>
            <a:endParaRPr dirty="0"/>
          </a:p>
        </p:txBody>
      </p:sp>
      <p:sp>
        <p:nvSpPr>
          <p:cNvPr id="940" name="AD STABILIZING TOOLS"/>
          <p:cNvSpPr txBox="1"/>
          <p:nvPr/>
        </p:nvSpPr>
        <p:spPr>
          <a:xfrm>
            <a:off x="16742219" y="8748363"/>
            <a:ext cx="5080001" cy="4547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spAutoFit/>
          </a:bodyPr>
          <a:lstStyle/>
          <a:p>
            <a:r>
              <a:rPr lang="en-US" dirty="0"/>
              <a:t>Track the Challenge online</a:t>
            </a:r>
            <a:endParaRPr dirty="0"/>
          </a:p>
        </p:txBody>
      </p:sp>
      <p:sp>
        <p:nvSpPr>
          <p:cNvPr id="941" name="Nullam quis risus eget urna mollis ornare vel eu leo. Etiam porta sem malesuada magna mollis euismod. Donec id elit non mi porta gravida at eget metus."/>
          <p:cNvSpPr txBox="1"/>
          <p:nvPr/>
        </p:nvSpPr>
        <p:spPr>
          <a:xfrm>
            <a:off x="16742219" y="9383859"/>
            <a:ext cx="5080001" cy="136293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r>
              <a:rPr lang="en-US" dirty="0"/>
              <a:t>AMCTO has developed a zone tracking webpage to provide real-time updates on designations granted.  </a:t>
            </a:r>
            <a:endParaRPr dirty="0"/>
          </a:p>
        </p:txBody>
      </p:sp>
      <p:sp>
        <p:nvSpPr>
          <p:cNvPr id="942" name="Line"/>
          <p:cNvSpPr/>
          <p:nvPr/>
        </p:nvSpPr>
        <p:spPr>
          <a:xfrm>
            <a:off x="16742219" y="7908772"/>
            <a:ext cx="2278085"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pic>
        <p:nvPicPr>
          <p:cNvPr id="3" name="Picture 2">
            <a:extLst>
              <a:ext uri="{FF2B5EF4-FFF2-40B4-BE49-F238E27FC236}">
                <a16:creationId xmlns:a16="http://schemas.microsoft.com/office/drawing/2014/main" xmlns="" id="{4062993F-1CE2-40CF-AB17-72407EB39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62" y="3291849"/>
            <a:ext cx="9395562" cy="9582264"/>
          </a:xfrm>
          <a:prstGeom prst="rect">
            <a:avLst/>
          </a:prstGeom>
        </p:spPr>
      </p:pic>
      <p:sp>
        <p:nvSpPr>
          <p:cNvPr id="24" name="TextBox 23"/>
          <p:cNvSpPr txBox="1"/>
          <p:nvPr/>
        </p:nvSpPr>
        <p:spPr>
          <a:xfrm>
            <a:off x="942109" y="267593"/>
            <a:ext cx="3238005" cy="920308"/>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en-US" sz="2100" b="0" i="0" u="none" strike="noStrike" cap="all" spc="168" normalizeH="0" baseline="0" dirty="0">
              <a:ln>
                <a:noFill/>
              </a:ln>
              <a:solidFill>
                <a:srgbClr val="000000"/>
              </a:solidFill>
              <a:effectLst/>
              <a:uFillTx/>
              <a:latin typeface="Lato Black"/>
              <a:ea typeface="Lato Black"/>
              <a:cs typeface="Lato Black"/>
              <a:sym typeface="Lato Black"/>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A594904B-D82A-4B7E-A948-300A733D39F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xfrm>
            <a:off x="2116886" y="6167693"/>
            <a:ext cx="6462756" cy="6180692"/>
          </a:xfrm>
          <a:solidFill>
            <a:schemeClr val="bg2">
              <a:lumMod val="90000"/>
            </a:schemeClr>
          </a:solidFill>
        </p:spPr>
      </p:pic>
      <p:sp>
        <p:nvSpPr>
          <p:cNvPr id="747" name="Shape"/>
          <p:cNvSpPr/>
          <p:nvPr/>
        </p:nvSpPr>
        <p:spPr>
          <a:xfrm>
            <a:off x="17966177" y="2110978"/>
            <a:ext cx="5639992" cy="5607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333" y="21600"/>
                </a:lnTo>
                <a:lnTo>
                  <a:pt x="21475" y="21600"/>
                </a:lnTo>
                <a:lnTo>
                  <a:pt x="0" y="0"/>
                </a:lnTo>
                <a:close/>
                <a:moveTo>
                  <a:pt x="8474" y="0"/>
                </a:moveTo>
                <a:lnTo>
                  <a:pt x="8237" y="237"/>
                </a:lnTo>
                <a:lnTo>
                  <a:pt x="6001" y="2486"/>
                </a:lnTo>
                <a:lnTo>
                  <a:pt x="18305" y="14861"/>
                </a:lnTo>
                <a:lnTo>
                  <a:pt x="21600" y="15690"/>
                </a:lnTo>
                <a:lnTo>
                  <a:pt x="20776" y="12374"/>
                </a:lnTo>
                <a:lnTo>
                  <a:pt x="8474" y="0"/>
                </a:lnTo>
                <a:close/>
                <a:moveTo>
                  <a:pt x="8474" y="949"/>
                </a:moveTo>
                <a:lnTo>
                  <a:pt x="9767" y="2250"/>
                </a:lnTo>
                <a:lnTo>
                  <a:pt x="8238" y="3787"/>
                </a:lnTo>
                <a:lnTo>
                  <a:pt x="6945" y="2486"/>
                </a:lnTo>
                <a:lnTo>
                  <a:pt x="8474" y="949"/>
                </a:lnTo>
                <a:close/>
                <a:moveTo>
                  <a:pt x="667" y="1619"/>
                </a:moveTo>
                <a:lnTo>
                  <a:pt x="19866" y="20929"/>
                </a:lnTo>
                <a:lnTo>
                  <a:pt x="667" y="20929"/>
                </a:lnTo>
                <a:lnTo>
                  <a:pt x="667" y="10396"/>
                </a:lnTo>
                <a:lnTo>
                  <a:pt x="2000" y="10396"/>
                </a:lnTo>
                <a:lnTo>
                  <a:pt x="2000" y="9725"/>
                </a:lnTo>
                <a:lnTo>
                  <a:pt x="667" y="9725"/>
                </a:lnTo>
                <a:lnTo>
                  <a:pt x="667" y="7713"/>
                </a:lnTo>
                <a:lnTo>
                  <a:pt x="2668" y="7713"/>
                </a:lnTo>
                <a:lnTo>
                  <a:pt x="2668" y="7042"/>
                </a:lnTo>
                <a:lnTo>
                  <a:pt x="667" y="7042"/>
                </a:lnTo>
                <a:lnTo>
                  <a:pt x="667" y="1619"/>
                </a:lnTo>
                <a:close/>
                <a:moveTo>
                  <a:pt x="10238" y="2724"/>
                </a:moveTo>
                <a:lnTo>
                  <a:pt x="20174" y="12718"/>
                </a:lnTo>
                <a:lnTo>
                  <a:pt x="20685" y="14768"/>
                </a:lnTo>
                <a:lnTo>
                  <a:pt x="18645" y="14254"/>
                </a:lnTo>
                <a:lnTo>
                  <a:pt x="8709" y="4261"/>
                </a:lnTo>
                <a:lnTo>
                  <a:pt x="10238" y="2724"/>
                </a:lnTo>
                <a:close/>
                <a:moveTo>
                  <a:pt x="4335" y="9390"/>
                </a:moveTo>
                <a:lnTo>
                  <a:pt x="4335" y="18582"/>
                </a:lnTo>
                <a:lnTo>
                  <a:pt x="4668" y="18582"/>
                </a:lnTo>
                <a:lnTo>
                  <a:pt x="13474" y="18582"/>
                </a:lnTo>
                <a:lnTo>
                  <a:pt x="4335" y="9390"/>
                </a:lnTo>
                <a:close/>
                <a:moveTo>
                  <a:pt x="5001" y="11009"/>
                </a:moveTo>
                <a:lnTo>
                  <a:pt x="11865" y="17911"/>
                </a:lnTo>
                <a:lnTo>
                  <a:pt x="5001" y="17911"/>
                </a:lnTo>
                <a:lnTo>
                  <a:pt x="5001" y="11009"/>
                </a:lnTo>
                <a:close/>
              </a:path>
            </a:pathLst>
          </a:custGeom>
          <a:solidFill>
            <a:srgbClr val="FFFFFF">
              <a:alpha val="27618"/>
            </a:srgbClr>
          </a:solidFill>
          <a:ln w="12700">
            <a:miter lim="400000"/>
          </a:ln>
        </p:spPr>
        <p:txBody>
          <a:bodyPr lIns="71437" tIns="71437" rIns="71437" bIns="71437" anchor="ctr"/>
          <a:lstStyle/>
          <a:p>
            <a:pPr marL="0" marR="0" lvl="0" indent="0" algn="l" defTabSz="457200" rtl="0" eaLnBrk="1" fontAlgn="auto" latinLnBrk="0" hangingPunct="0">
              <a:lnSpc>
                <a:spcPct val="100000"/>
              </a:lnSpc>
              <a:spcBef>
                <a:spcPts val="0"/>
              </a:spcBef>
              <a:spcAft>
                <a:spcPts val="0"/>
              </a:spcAft>
              <a:buClrTx/>
              <a:buSzTx/>
              <a:buFontTx/>
              <a:buNone/>
              <a:tabLst/>
              <a:defRPr sz="3000" cap="none"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48" name="Shape"/>
          <p:cNvSpPr/>
          <p:nvPr/>
        </p:nvSpPr>
        <p:spPr>
          <a:xfrm>
            <a:off x="15423762" y="5576887"/>
            <a:ext cx="2062932" cy="1666218"/>
          </a:xfrm>
          <a:custGeom>
            <a:avLst/>
            <a:gdLst/>
            <a:ahLst/>
            <a:cxnLst>
              <a:cxn ang="0">
                <a:pos x="wd2" y="hd2"/>
              </a:cxn>
              <a:cxn ang="5400000">
                <a:pos x="wd2" y="hd2"/>
              </a:cxn>
              <a:cxn ang="10800000">
                <a:pos x="wd2" y="hd2"/>
              </a:cxn>
              <a:cxn ang="16200000">
                <a:pos x="wd2" y="hd2"/>
              </a:cxn>
            </a:cxnLst>
            <a:rect l="0" t="0" r="r" b="b"/>
            <a:pathLst>
              <a:path w="21600" h="21600" extrusionOk="0">
                <a:moveTo>
                  <a:pt x="18692" y="10093"/>
                </a:moveTo>
                <a:cubicBezTo>
                  <a:pt x="17547" y="10093"/>
                  <a:pt x="16615" y="8939"/>
                  <a:pt x="16615" y="7521"/>
                </a:cubicBezTo>
                <a:cubicBezTo>
                  <a:pt x="16615" y="6104"/>
                  <a:pt x="17547" y="4950"/>
                  <a:pt x="18692" y="4950"/>
                </a:cubicBezTo>
                <a:cubicBezTo>
                  <a:pt x="19837" y="4950"/>
                  <a:pt x="20769" y="6104"/>
                  <a:pt x="20769" y="7521"/>
                </a:cubicBezTo>
                <a:cubicBezTo>
                  <a:pt x="20769" y="8939"/>
                  <a:pt x="19837" y="10093"/>
                  <a:pt x="18692" y="10093"/>
                </a:cubicBezTo>
                <a:close/>
                <a:moveTo>
                  <a:pt x="17861" y="20571"/>
                </a:moveTo>
                <a:lnTo>
                  <a:pt x="3739" y="20571"/>
                </a:lnTo>
                <a:lnTo>
                  <a:pt x="3739" y="10970"/>
                </a:lnTo>
                <a:cubicBezTo>
                  <a:pt x="4046" y="10857"/>
                  <a:pt x="4330" y="10682"/>
                  <a:pt x="4586" y="10458"/>
                </a:cubicBezTo>
                <a:lnTo>
                  <a:pt x="10803" y="16757"/>
                </a:lnTo>
                <a:lnTo>
                  <a:pt x="17018" y="10461"/>
                </a:lnTo>
                <a:cubicBezTo>
                  <a:pt x="17272" y="10684"/>
                  <a:pt x="17556" y="10858"/>
                  <a:pt x="17861" y="10970"/>
                </a:cubicBezTo>
                <a:cubicBezTo>
                  <a:pt x="17861" y="10970"/>
                  <a:pt x="17861" y="20571"/>
                  <a:pt x="17861" y="20571"/>
                </a:cubicBezTo>
                <a:close/>
                <a:moveTo>
                  <a:pt x="2908" y="10093"/>
                </a:moveTo>
                <a:cubicBezTo>
                  <a:pt x="1762" y="10093"/>
                  <a:pt x="831" y="8939"/>
                  <a:pt x="831" y="7521"/>
                </a:cubicBezTo>
                <a:cubicBezTo>
                  <a:pt x="831" y="6104"/>
                  <a:pt x="1762" y="4950"/>
                  <a:pt x="2908" y="4950"/>
                </a:cubicBezTo>
                <a:cubicBezTo>
                  <a:pt x="4053" y="4950"/>
                  <a:pt x="4984" y="6104"/>
                  <a:pt x="4984" y="7521"/>
                </a:cubicBezTo>
                <a:cubicBezTo>
                  <a:pt x="4984" y="8939"/>
                  <a:pt x="4053" y="10093"/>
                  <a:pt x="2908" y="10093"/>
                </a:cubicBezTo>
                <a:close/>
                <a:moveTo>
                  <a:pt x="9354" y="6721"/>
                </a:moveTo>
                <a:cubicBezTo>
                  <a:pt x="9781" y="7024"/>
                  <a:pt x="10273" y="7200"/>
                  <a:pt x="10800" y="7200"/>
                </a:cubicBezTo>
                <a:cubicBezTo>
                  <a:pt x="11327" y="7200"/>
                  <a:pt x="11820" y="7024"/>
                  <a:pt x="12246" y="6720"/>
                </a:cubicBezTo>
                <a:lnTo>
                  <a:pt x="14819" y="11360"/>
                </a:lnTo>
                <a:lnTo>
                  <a:pt x="10803" y="15428"/>
                </a:lnTo>
                <a:lnTo>
                  <a:pt x="6783" y="11356"/>
                </a:lnTo>
                <a:cubicBezTo>
                  <a:pt x="6783" y="11356"/>
                  <a:pt x="9354" y="6721"/>
                  <a:pt x="9354" y="6721"/>
                </a:cubicBezTo>
                <a:close/>
                <a:moveTo>
                  <a:pt x="10800" y="1029"/>
                </a:moveTo>
                <a:cubicBezTo>
                  <a:pt x="11945" y="1029"/>
                  <a:pt x="12877" y="2182"/>
                  <a:pt x="12877" y="3600"/>
                </a:cubicBezTo>
                <a:cubicBezTo>
                  <a:pt x="12877" y="5018"/>
                  <a:pt x="11945" y="6171"/>
                  <a:pt x="10800" y="6171"/>
                </a:cubicBezTo>
                <a:cubicBezTo>
                  <a:pt x="9655" y="6171"/>
                  <a:pt x="8723" y="5018"/>
                  <a:pt x="8723" y="3600"/>
                </a:cubicBezTo>
                <a:cubicBezTo>
                  <a:pt x="8723" y="2182"/>
                  <a:pt x="9655" y="1029"/>
                  <a:pt x="10800" y="1029"/>
                </a:cubicBezTo>
                <a:close/>
                <a:moveTo>
                  <a:pt x="18692" y="3921"/>
                </a:moveTo>
                <a:cubicBezTo>
                  <a:pt x="17086" y="3921"/>
                  <a:pt x="15785" y="5533"/>
                  <a:pt x="15785" y="7521"/>
                </a:cubicBezTo>
                <a:cubicBezTo>
                  <a:pt x="15785" y="8363"/>
                  <a:pt x="16020" y="9135"/>
                  <a:pt x="16410" y="9748"/>
                </a:cubicBezTo>
                <a:lnTo>
                  <a:pt x="15464" y="10706"/>
                </a:lnTo>
                <a:lnTo>
                  <a:pt x="12901" y="6084"/>
                </a:lnTo>
                <a:cubicBezTo>
                  <a:pt x="13400" y="5438"/>
                  <a:pt x="13708" y="4564"/>
                  <a:pt x="13708" y="3600"/>
                </a:cubicBezTo>
                <a:cubicBezTo>
                  <a:pt x="13708" y="1612"/>
                  <a:pt x="12406" y="0"/>
                  <a:pt x="10800" y="0"/>
                </a:cubicBezTo>
                <a:cubicBezTo>
                  <a:pt x="9194" y="0"/>
                  <a:pt x="7892" y="1612"/>
                  <a:pt x="7892" y="3600"/>
                </a:cubicBezTo>
                <a:cubicBezTo>
                  <a:pt x="7892" y="4565"/>
                  <a:pt x="8201" y="5439"/>
                  <a:pt x="8699" y="6085"/>
                </a:cubicBezTo>
                <a:lnTo>
                  <a:pt x="6138" y="10702"/>
                </a:lnTo>
                <a:lnTo>
                  <a:pt x="5192" y="9744"/>
                </a:lnTo>
                <a:cubicBezTo>
                  <a:pt x="5581" y="9131"/>
                  <a:pt x="5815" y="8361"/>
                  <a:pt x="5815" y="7521"/>
                </a:cubicBezTo>
                <a:cubicBezTo>
                  <a:pt x="5815" y="5533"/>
                  <a:pt x="4513" y="3921"/>
                  <a:pt x="2908" y="3921"/>
                </a:cubicBezTo>
                <a:cubicBezTo>
                  <a:pt x="1302" y="3921"/>
                  <a:pt x="0" y="5533"/>
                  <a:pt x="0" y="7521"/>
                </a:cubicBezTo>
                <a:cubicBezTo>
                  <a:pt x="0" y="9510"/>
                  <a:pt x="1302" y="11121"/>
                  <a:pt x="2908" y="11121"/>
                </a:cubicBezTo>
                <a:lnTo>
                  <a:pt x="2908" y="21600"/>
                </a:lnTo>
                <a:lnTo>
                  <a:pt x="18692" y="21600"/>
                </a:lnTo>
                <a:lnTo>
                  <a:pt x="18692" y="11121"/>
                </a:lnTo>
                <a:cubicBezTo>
                  <a:pt x="20298" y="11121"/>
                  <a:pt x="21600" y="9510"/>
                  <a:pt x="21600" y="7521"/>
                </a:cubicBezTo>
                <a:cubicBezTo>
                  <a:pt x="21600" y="5533"/>
                  <a:pt x="20298" y="3921"/>
                  <a:pt x="18692" y="3921"/>
                </a:cubicBezTo>
                <a:close/>
              </a:path>
            </a:pathLst>
          </a:custGeom>
          <a:solidFill>
            <a:srgbClr val="EFF2F8">
              <a:alpha val="34226"/>
            </a:srgbClr>
          </a:solidFill>
          <a:ln w="12700">
            <a:miter lim="400000"/>
          </a:ln>
        </p:spPr>
        <p:txBody>
          <a:bodyPr lIns="71437" tIns="71437" rIns="71437" bIns="71437"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749" name="Shape"/>
          <p:cNvSpPr/>
          <p:nvPr/>
        </p:nvSpPr>
        <p:spPr>
          <a:xfrm>
            <a:off x="23493161" y="6204804"/>
            <a:ext cx="2062932" cy="2062940"/>
          </a:xfrm>
          <a:custGeom>
            <a:avLst/>
            <a:gdLst/>
            <a:ahLst/>
            <a:cxnLst>
              <a:cxn ang="0">
                <a:pos x="wd2" y="hd2"/>
              </a:cxn>
              <a:cxn ang="5400000">
                <a:pos x="wd2" y="hd2"/>
              </a:cxn>
              <a:cxn ang="10800000">
                <a:pos x="wd2" y="hd2"/>
              </a:cxn>
              <a:cxn ang="16200000">
                <a:pos x="wd2" y="hd2"/>
              </a:cxn>
            </a:cxnLst>
            <a:rect l="0" t="0" r="r" b="b"/>
            <a:pathLst>
              <a:path w="21600" h="21600" extrusionOk="0">
                <a:moveTo>
                  <a:pt x="10330" y="13148"/>
                </a:moveTo>
                <a:lnTo>
                  <a:pt x="11270" y="13148"/>
                </a:lnTo>
                <a:lnTo>
                  <a:pt x="11739" y="4226"/>
                </a:lnTo>
                <a:lnTo>
                  <a:pt x="9861" y="4226"/>
                </a:lnTo>
                <a:cubicBezTo>
                  <a:pt x="9861" y="4226"/>
                  <a:pt x="10330" y="13148"/>
                  <a:pt x="10330" y="13148"/>
                </a:cubicBezTo>
                <a:close/>
                <a:moveTo>
                  <a:pt x="20661" y="15026"/>
                </a:moveTo>
                <a:lnTo>
                  <a:pt x="15026" y="20661"/>
                </a:lnTo>
                <a:lnTo>
                  <a:pt x="6574" y="20661"/>
                </a:lnTo>
                <a:lnTo>
                  <a:pt x="939" y="15026"/>
                </a:lnTo>
                <a:lnTo>
                  <a:pt x="939" y="6574"/>
                </a:lnTo>
                <a:lnTo>
                  <a:pt x="6574" y="939"/>
                </a:lnTo>
                <a:lnTo>
                  <a:pt x="15026" y="939"/>
                </a:lnTo>
                <a:lnTo>
                  <a:pt x="20661" y="6574"/>
                </a:lnTo>
                <a:cubicBezTo>
                  <a:pt x="20661" y="6574"/>
                  <a:pt x="20661" y="15026"/>
                  <a:pt x="20661" y="15026"/>
                </a:cubicBezTo>
                <a:close/>
                <a:moveTo>
                  <a:pt x="15496" y="0"/>
                </a:moveTo>
                <a:lnTo>
                  <a:pt x="6104" y="0"/>
                </a:lnTo>
                <a:lnTo>
                  <a:pt x="0" y="6104"/>
                </a:lnTo>
                <a:lnTo>
                  <a:pt x="0" y="15496"/>
                </a:lnTo>
                <a:lnTo>
                  <a:pt x="6104" y="21600"/>
                </a:lnTo>
                <a:lnTo>
                  <a:pt x="15496" y="21600"/>
                </a:lnTo>
                <a:lnTo>
                  <a:pt x="21600" y="15496"/>
                </a:lnTo>
                <a:lnTo>
                  <a:pt x="21600" y="6104"/>
                </a:lnTo>
                <a:cubicBezTo>
                  <a:pt x="21600" y="6104"/>
                  <a:pt x="15496" y="0"/>
                  <a:pt x="15496" y="0"/>
                </a:cubicBezTo>
                <a:close/>
                <a:moveTo>
                  <a:pt x="10800" y="15026"/>
                </a:moveTo>
                <a:cubicBezTo>
                  <a:pt x="10161" y="15026"/>
                  <a:pt x="9861" y="15289"/>
                  <a:pt x="9861" y="15965"/>
                </a:cubicBezTo>
                <a:cubicBezTo>
                  <a:pt x="9861" y="16623"/>
                  <a:pt x="10143" y="16904"/>
                  <a:pt x="10800" y="16904"/>
                </a:cubicBezTo>
                <a:cubicBezTo>
                  <a:pt x="11476" y="16904"/>
                  <a:pt x="11739" y="16623"/>
                  <a:pt x="11739" y="15965"/>
                </a:cubicBezTo>
                <a:cubicBezTo>
                  <a:pt x="11739" y="15289"/>
                  <a:pt x="11476" y="15026"/>
                  <a:pt x="10800" y="15026"/>
                </a:cubicBezTo>
                <a:close/>
              </a:path>
            </a:pathLst>
          </a:custGeom>
          <a:solidFill>
            <a:srgbClr val="EFF2F8">
              <a:alpha val="34226"/>
            </a:srgbClr>
          </a:solidFill>
          <a:ln w="12700">
            <a:miter lim="400000"/>
          </a:ln>
        </p:spPr>
        <p:txBody>
          <a:bodyPr lIns="71437" tIns="71437" rIns="71437" bIns="71437"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750" name="Shape"/>
          <p:cNvSpPr/>
          <p:nvPr/>
        </p:nvSpPr>
        <p:spPr>
          <a:xfrm>
            <a:off x="22387955" y="2722081"/>
            <a:ext cx="2655948" cy="2298461"/>
          </a:xfrm>
          <a:custGeom>
            <a:avLst/>
            <a:gdLst/>
            <a:ahLst/>
            <a:cxnLst>
              <a:cxn ang="0">
                <a:pos x="wd2" y="hd2"/>
              </a:cxn>
              <a:cxn ang="5400000">
                <a:pos x="wd2" y="hd2"/>
              </a:cxn>
              <a:cxn ang="10800000">
                <a:pos x="wd2" y="hd2"/>
              </a:cxn>
              <a:cxn ang="16200000">
                <a:pos x="wd2" y="hd2"/>
              </a:cxn>
            </a:cxnLst>
            <a:rect l="0" t="0" r="r" b="b"/>
            <a:pathLst>
              <a:path w="21600" h="21600" extrusionOk="0">
                <a:moveTo>
                  <a:pt x="11576" y="19028"/>
                </a:moveTo>
                <a:lnTo>
                  <a:pt x="15369" y="7200"/>
                </a:lnTo>
                <a:lnTo>
                  <a:pt x="20354" y="7200"/>
                </a:lnTo>
                <a:cubicBezTo>
                  <a:pt x="20354" y="7200"/>
                  <a:pt x="11576" y="19028"/>
                  <a:pt x="11576" y="19028"/>
                </a:cubicBezTo>
                <a:close/>
                <a:moveTo>
                  <a:pt x="7477" y="7200"/>
                </a:moveTo>
                <a:lnTo>
                  <a:pt x="14123" y="7200"/>
                </a:lnTo>
                <a:lnTo>
                  <a:pt x="10800" y="18683"/>
                </a:lnTo>
                <a:cubicBezTo>
                  <a:pt x="10800" y="18683"/>
                  <a:pt x="7477" y="7200"/>
                  <a:pt x="7477" y="7200"/>
                </a:cubicBezTo>
                <a:close/>
                <a:moveTo>
                  <a:pt x="1246" y="7200"/>
                </a:moveTo>
                <a:lnTo>
                  <a:pt x="6646" y="7200"/>
                </a:lnTo>
                <a:lnTo>
                  <a:pt x="10024" y="19028"/>
                </a:lnTo>
                <a:cubicBezTo>
                  <a:pt x="10024" y="19028"/>
                  <a:pt x="1246" y="7200"/>
                  <a:pt x="1246" y="7200"/>
                </a:cubicBezTo>
                <a:close/>
                <a:moveTo>
                  <a:pt x="5400" y="960"/>
                </a:moveTo>
                <a:lnTo>
                  <a:pt x="10385" y="960"/>
                </a:lnTo>
                <a:lnTo>
                  <a:pt x="6231" y="6240"/>
                </a:lnTo>
                <a:lnTo>
                  <a:pt x="1246" y="6240"/>
                </a:lnTo>
                <a:cubicBezTo>
                  <a:pt x="1246" y="6240"/>
                  <a:pt x="5400" y="960"/>
                  <a:pt x="5400" y="960"/>
                </a:cubicBezTo>
                <a:close/>
                <a:moveTo>
                  <a:pt x="14123" y="6240"/>
                </a:moveTo>
                <a:lnTo>
                  <a:pt x="7477" y="6240"/>
                </a:lnTo>
                <a:lnTo>
                  <a:pt x="10800" y="1696"/>
                </a:lnTo>
                <a:cubicBezTo>
                  <a:pt x="10800" y="1696"/>
                  <a:pt x="14123" y="6240"/>
                  <a:pt x="14123" y="6240"/>
                </a:cubicBezTo>
                <a:close/>
                <a:moveTo>
                  <a:pt x="16200" y="960"/>
                </a:moveTo>
                <a:lnTo>
                  <a:pt x="20354" y="6240"/>
                </a:lnTo>
                <a:lnTo>
                  <a:pt x="15369" y="6240"/>
                </a:lnTo>
                <a:lnTo>
                  <a:pt x="11215" y="960"/>
                </a:lnTo>
                <a:cubicBezTo>
                  <a:pt x="11215" y="960"/>
                  <a:pt x="16200" y="960"/>
                  <a:pt x="16200" y="960"/>
                </a:cubicBezTo>
                <a:close/>
                <a:moveTo>
                  <a:pt x="16615" y="0"/>
                </a:moveTo>
                <a:lnTo>
                  <a:pt x="4985" y="0"/>
                </a:lnTo>
                <a:lnTo>
                  <a:pt x="0" y="6643"/>
                </a:lnTo>
                <a:lnTo>
                  <a:pt x="10800" y="21600"/>
                </a:lnTo>
                <a:lnTo>
                  <a:pt x="21600" y="6720"/>
                </a:lnTo>
                <a:cubicBezTo>
                  <a:pt x="21600" y="6720"/>
                  <a:pt x="16615" y="0"/>
                  <a:pt x="16615" y="0"/>
                </a:cubicBezTo>
                <a:close/>
              </a:path>
            </a:pathLst>
          </a:custGeom>
          <a:solidFill>
            <a:srgbClr val="EFF2F8">
              <a:alpha val="34226"/>
            </a:srgbClr>
          </a:solidFill>
          <a:ln w="12700">
            <a:miter lim="400000"/>
          </a:ln>
        </p:spPr>
        <p:txBody>
          <a:bodyPr lIns="71437" tIns="71437" rIns="71437" bIns="71437"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751"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sz="2100" b="0" i="0" u="none" strike="noStrike" kern="0" cap="none" spc="0" normalizeH="0" baseline="0" noProof="0">
                <a:ln>
                  <a:noFill/>
                </a:ln>
                <a:solidFill>
                  <a:srgbClr val="FFFFFF"/>
                </a:solidFill>
                <a:effectLst/>
                <a:uLnTx/>
                <a:uFillTx/>
                <a:latin typeface="Lato Bold"/>
                <a:sym typeface="Lato Bold"/>
              </a:rPr>
              <a:pPr marL="0" marR="0" lvl="0" indent="0" algn="ctr" defTabSz="825500" rtl="0" eaLnBrk="1" fontAlgn="auto" latinLnBrk="0" hangingPunct="0">
                <a:lnSpc>
                  <a:spcPct val="100000"/>
                </a:lnSpc>
                <a:spcBef>
                  <a:spcPts val="0"/>
                </a:spcBef>
                <a:spcAft>
                  <a:spcPts val="0"/>
                </a:spcAft>
                <a:buClrTx/>
                <a:buSzTx/>
                <a:buFontTx/>
                <a:buNone/>
                <a:tabLst/>
                <a:defRPr/>
              </a:pPr>
              <a:t>6</a:t>
            </a:fld>
            <a:endParaRPr kumimoji="0" sz="2100" b="0" i="0" u="none" strike="noStrike" kern="0" cap="none" spc="0" normalizeH="0" baseline="0" noProof="0" dirty="0">
              <a:ln>
                <a:noFill/>
              </a:ln>
              <a:solidFill>
                <a:srgbClr val="FFFFFF"/>
              </a:solidFill>
              <a:effectLst/>
              <a:uLnTx/>
              <a:uFillTx/>
              <a:latin typeface="Lato Bold"/>
              <a:sym typeface="Lato Bold"/>
            </a:endParaRPr>
          </a:p>
        </p:txBody>
      </p:sp>
      <p:sp>
        <p:nvSpPr>
          <p:cNvPr id="753" name="If You Want to Sell Something, We'll Help."/>
          <p:cNvSpPr txBox="1"/>
          <p:nvPr/>
        </p:nvSpPr>
        <p:spPr>
          <a:xfrm>
            <a:off x="2071690" y="3278054"/>
            <a:ext cx="13115301" cy="10874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nSpc>
                <a:spcPct val="100000"/>
              </a:lnSpc>
              <a:defRPr sz="6400" cap="none" spc="0">
                <a:solidFill>
                  <a:srgbClr val="FFFFFF"/>
                </a:solidFill>
                <a:latin typeface="+mj-lt"/>
                <a:ea typeface="+mj-ea"/>
                <a:cs typeface="+mj-cs"/>
                <a:sym typeface="Lato Light"/>
              </a:defRPr>
            </a:lvl1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6400" b="0" i="0" u="none" strike="noStrike" kern="0" cap="none" spc="0" normalizeH="0" baseline="0" noProof="0" dirty="0">
                <a:ln>
                  <a:noFill/>
                </a:ln>
                <a:solidFill>
                  <a:srgbClr val="FFFFFF"/>
                </a:solidFill>
                <a:effectLst/>
                <a:uLnTx/>
                <a:uFillTx/>
                <a:latin typeface="Lato Light"/>
                <a:sym typeface="Lato Light"/>
              </a:rPr>
              <a:t>Time to Get Involved!</a:t>
            </a:r>
            <a:endParaRPr kumimoji="0" sz="6400" b="0" i="0" u="none" strike="noStrike" kern="0" cap="none" spc="0" normalizeH="0" baseline="0" noProof="0" dirty="0">
              <a:ln>
                <a:noFill/>
              </a:ln>
              <a:solidFill>
                <a:srgbClr val="FFFFFF"/>
              </a:solidFill>
              <a:effectLst/>
              <a:uLnTx/>
              <a:uFillTx/>
              <a:latin typeface="Lato Light"/>
              <a:sym typeface="Lato Light"/>
            </a:endParaRPr>
          </a:p>
        </p:txBody>
      </p:sp>
      <p:sp>
        <p:nvSpPr>
          <p:cNvPr id="754" name="what we can do for you"/>
          <p:cNvSpPr txBox="1"/>
          <p:nvPr/>
        </p:nvSpPr>
        <p:spPr>
          <a:xfrm>
            <a:off x="2071690" y="2644408"/>
            <a:ext cx="6603608" cy="5457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defRPr>
                <a:solidFill>
                  <a:srgbClr val="FFFFFF"/>
                </a:solidFill>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r>
              <a:rPr lang="en-US" sz="2400" dirty="0"/>
              <a:t>Accreditation </a:t>
            </a:r>
            <a:r>
              <a:rPr kumimoji="0" lang="en-US" sz="2400" i="0" u="none" strike="noStrike" kern="0" cap="all" spc="168" normalizeH="0" baseline="0" noProof="0" dirty="0">
                <a:ln>
                  <a:noFill/>
                </a:ln>
                <a:solidFill>
                  <a:srgbClr val="FFFFFF"/>
                </a:solidFill>
                <a:effectLst/>
                <a:uLnTx/>
                <a:uFillTx/>
                <a:latin typeface="Lato Black"/>
                <a:sym typeface="Lato Black"/>
              </a:rPr>
              <a:t>Zone Challenge </a:t>
            </a:r>
            <a:endParaRPr kumimoji="0" sz="2400" i="0" u="none" strike="noStrike" kern="0" cap="all" spc="168" normalizeH="0" baseline="0" noProof="0" dirty="0">
              <a:ln>
                <a:noFill/>
              </a:ln>
              <a:solidFill>
                <a:srgbClr val="FFFFFF"/>
              </a:solidFill>
              <a:effectLst/>
              <a:uLnTx/>
              <a:uFillTx/>
              <a:latin typeface="Lato Black"/>
              <a:sym typeface="Lato Black"/>
            </a:endParaRPr>
          </a:p>
        </p:txBody>
      </p:sp>
      <p:sp>
        <p:nvSpPr>
          <p:cNvPr id="755" name="Shape"/>
          <p:cNvSpPr/>
          <p:nvPr/>
        </p:nvSpPr>
        <p:spPr>
          <a:xfrm>
            <a:off x="20741078" y="933315"/>
            <a:ext cx="2652627" cy="2057402"/>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rgbClr val="EFF2F8">
              <a:alpha val="34226"/>
            </a:srgbClr>
          </a:solidFill>
          <a:ln w="12700">
            <a:miter lim="400000"/>
          </a:ln>
        </p:spPr>
        <p:txBody>
          <a:bodyPr lIns="71437" tIns="71437" rIns="71437" bIns="71437"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756" name="We Create Something Cool Everyday"/>
          <p:cNvSpPr txBox="1"/>
          <p:nvPr/>
        </p:nvSpPr>
        <p:spPr>
          <a:xfrm>
            <a:off x="2464904" y="10809873"/>
            <a:ext cx="5676563" cy="12659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nSpc>
                <a:spcPct val="90000"/>
              </a:lnSpc>
              <a:defRPr sz="4200" cap="none" spc="0">
                <a:solidFill>
                  <a:srgbClr val="FFFFFF"/>
                </a:solidFill>
                <a:latin typeface="+mn-lt"/>
                <a:ea typeface="+mn-ea"/>
                <a:cs typeface="+mn-cs"/>
                <a:sym typeface="Lato Bold"/>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lang="en-US" dirty="0">
                <a:solidFill>
                  <a:srgbClr val="002060"/>
                </a:solidFill>
                <a:latin typeface="Lato Bold"/>
              </a:rPr>
              <a:t>Start your accreditation and </a:t>
            </a:r>
            <a:r>
              <a:rPr kumimoji="0" lang="en-US" sz="4200" b="0" i="0" u="none" strike="noStrike" kern="0" cap="none" spc="0" normalizeH="0" baseline="0" noProof="0" dirty="0">
                <a:ln>
                  <a:noFill/>
                </a:ln>
                <a:solidFill>
                  <a:srgbClr val="002060"/>
                </a:solidFill>
                <a:effectLst/>
                <a:uLnTx/>
                <a:uFillTx/>
                <a:latin typeface="Lato Bold"/>
                <a:sym typeface="Lato Bold"/>
              </a:rPr>
              <a:t>grow your career! </a:t>
            </a:r>
            <a:endParaRPr kumimoji="0" sz="4200" b="0" i="0" u="none" strike="noStrike" kern="0" cap="none" spc="0" normalizeH="0" baseline="0" noProof="0" dirty="0">
              <a:ln>
                <a:noFill/>
              </a:ln>
              <a:solidFill>
                <a:srgbClr val="002060"/>
              </a:solidFill>
              <a:effectLst/>
              <a:uLnTx/>
              <a:uFillTx/>
              <a:latin typeface="Lato Bold"/>
              <a:sym typeface="Lato Bold"/>
            </a:endParaRPr>
          </a:p>
        </p:txBody>
      </p:sp>
      <p:sp>
        <p:nvSpPr>
          <p:cNvPr id="758" name="Line"/>
          <p:cNvSpPr/>
          <p:nvPr/>
        </p:nvSpPr>
        <p:spPr>
          <a:xfrm>
            <a:off x="2781930" y="9689888"/>
            <a:ext cx="2278084" cy="1"/>
          </a:xfrm>
          <a:prstGeom prst="line">
            <a:avLst/>
          </a:prstGeom>
          <a:ln w="12700">
            <a:solidFill>
              <a:srgbClr val="FFFFFF"/>
            </a:solid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759" name="Rectangle"/>
          <p:cNvSpPr/>
          <p:nvPr/>
        </p:nvSpPr>
        <p:spPr>
          <a:xfrm>
            <a:off x="8579642" y="6167693"/>
            <a:ext cx="13554832" cy="6178676"/>
          </a:xfrm>
          <a:prstGeom prst="rect">
            <a:avLst/>
          </a:prstGeom>
          <a:solidFill>
            <a:srgbClr val="EFF2F8"/>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760" name="SOCIALIZE YOUR PRODUCT"/>
          <p:cNvSpPr txBox="1"/>
          <p:nvPr/>
        </p:nvSpPr>
        <p:spPr>
          <a:xfrm>
            <a:off x="10361702" y="7785149"/>
            <a:ext cx="7289801" cy="45442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n-US" sz="2100" b="0" i="0" u="none" strike="noStrike" kern="0" cap="all" spc="168" normalizeH="0" baseline="0" noProof="0" dirty="0">
                <a:ln>
                  <a:noFill/>
                </a:ln>
                <a:solidFill>
                  <a:srgbClr val="000000"/>
                </a:solidFill>
                <a:effectLst/>
                <a:uLnTx/>
                <a:uFillTx/>
                <a:latin typeface="Lato Black"/>
                <a:sym typeface="Lato Black"/>
              </a:rPr>
              <a:t>Self Assess or Mentor</a:t>
            </a:r>
            <a:endParaRPr kumimoji="0" sz="2100" b="0" i="0" u="none" strike="noStrike" kern="0" cap="all" spc="168" normalizeH="0" baseline="0" noProof="0" dirty="0">
              <a:ln>
                <a:noFill/>
              </a:ln>
              <a:solidFill>
                <a:srgbClr val="000000"/>
              </a:solidFill>
              <a:effectLst/>
              <a:uLnTx/>
              <a:uFillTx/>
              <a:latin typeface="Lato Black"/>
              <a:sym typeface="Lato Black"/>
            </a:endParaRPr>
          </a:p>
        </p:txBody>
      </p:sp>
      <p:sp>
        <p:nvSpPr>
          <p:cNvPr id="761" name="Nullam quis risus eget urna mollis ornare vel eu leo. Etiam porta sem malesuada magna mollis euismod. Donec id elit non mi porta gravida at eget metus. Morbi leo risus."/>
          <p:cNvSpPr txBox="1"/>
          <p:nvPr/>
        </p:nvSpPr>
        <p:spPr>
          <a:xfrm>
            <a:off x="9535423" y="8361520"/>
            <a:ext cx="11052693" cy="4786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r>
              <a:rPr lang="en-US" dirty="0"/>
              <a:t>Designations advance careers and you might be ready to get one or to help others.</a:t>
            </a:r>
          </a:p>
        </p:txBody>
      </p:sp>
      <p:sp>
        <p:nvSpPr>
          <p:cNvPr id="762" name="Shape"/>
          <p:cNvSpPr/>
          <p:nvPr/>
        </p:nvSpPr>
        <p:spPr>
          <a:xfrm>
            <a:off x="9611624" y="7749757"/>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763" name="SOCIALIZE YOUR PRODUCT"/>
          <p:cNvSpPr txBox="1"/>
          <p:nvPr/>
        </p:nvSpPr>
        <p:spPr>
          <a:xfrm>
            <a:off x="10514101" y="10518208"/>
            <a:ext cx="7289801" cy="45442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n-US" sz="2100" b="0" i="0" u="none" strike="noStrike" kern="0" cap="all" spc="168" normalizeH="0" baseline="0" noProof="0" dirty="0">
                <a:ln>
                  <a:noFill/>
                </a:ln>
                <a:solidFill>
                  <a:srgbClr val="000000"/>
                </a:solidFill>
                <a:effectLst/>
                <a:uLnTx/>
                <a:uFillTx/>
                <a:latin typeface="Lato Black"/>
                <a:sym typeface="Lato Black"/>
              </a:rPr>
              <a:t>Get recognized</a:t>
            </a:r>
            <a:endParaRPr kumimoji="0" sz="2100" b="0" i="0" u="none" strike="noStrike" kern="0" cap="all" spc="168" normalizeH="0" baseline="0" noProof="0" dirty="0">
              <a:ln>
                <a:noFill/>
              </a:ln>
              <a:solidFill>
                <a:srgbClr val="000000"/>
              </a:solidFill>
              <a:effectLst/>
              <a:uLnTx/>
              <a:uFillTx/>
              <a:latin typeface="Lato Black"/>
              <a:sym typeface="Lato Black"/>
            </a:endParaRPr>
          </a:p>
        </p:txBody>
      </p:sp>
      <p:sp>
        <p:nvSpPr>
          <p:cNvPr id="764" name="Nullam quis risus eget urna mollis ornare vel eu leo. Etiam porta sem malesuada magna mollis euismod. Donec id elit non mi porta gravida at eget metus. Morbi leo risus."/>
          <p:cNvSpPr txBox="1"/>
          <p:nvPr/>
        </p:nvSpPr>
        <p:spPr>
          <a:xfrm>
            <a:off x="9535424" y="9781564"/>
            <a:ext cx="11052693" cy="4786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0" marR="0" lvl="0" indent="0" algn="l" defTabSz="825500" rtl="0" eaLnBrk="1" fontAlgn="auto" latinLnBrk="0" hangingPunct="0">
              <a:lnSpc>
                <a:spcPct val="130000"/>
              </a:lnSpc>
              <a:spcBef>
                <a:spcPts val="0"/>
              </a:spcBef>
              <a:spcAft>
                <a:spcPts val="0"/>
              </a:spcAft>
              <a:buClrTx/>
              <a:buSzTx/>
              <a:buFontTx/>
              <a:buNone/>
              <a:tabLst/>
              <a:defRPr/>
            </a:pPr>
            <a:r>
              <a:rPr kumimoji="0" lang="en-US" sz="2100" b="0" i="0" u="none" strike="noStrike" kern="0" cap="none" spc="0" normalizeH="0" baseline="0" noProof="0" dirty="0">
                <a:ln>
                  <a:noFill/>
                </a:ln>
                <a:solidFill>
                  <a:srgbClr val="5E5E5E"/>
                </a:solidFill>
                <a:effectLst/>
                <a:uLnTx/>
                <a:uFillTx/>
                <a:latin typeface="Lato Regular"/>
                <a:sym typeface="Lato Regular"/>
              </a:rPr>
              <a:t>Commit to the idea of earning a professional designation and develop a plan of action. </a:t>
            </a:r>
            <a:endParaRPr kumimoji="0" sz="2100" b="0" i="0" u="none" strike="noStrike" kern="0" cap="none" spc="0" normalizeH="0" baseline="0" noProof="0" dirty="0">
              <a:ln>
                <a:noFill/>
              </a:ln>
              <a:solidFill>
                <a:srgbClr val="5E5E5E"/>
              </a:solidFill>
              <a:effectLst/>
              <a:uLnTx/>
              <a:uFillTx/>
              <a:latin typeface="Lato Regular"/>
              <a:sym typeface="Lato Regular"/>
            </a:endParaRPr>
          </a:p>
        </p:txBody>
      </p:sp>
      <p:sp>
        <p:nvSpPr>
          <p:cNvPr id="765" name="Shape"/>
          <p:cNvSpPr/>
          <p:nvPr/>
        </p:nvSpPr>
        <p:spPr>
          <a:xfrm>
            <a:off x="9611624" y="10582627"/>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766" name="Get The Best Result"/>
          <p:cNvSpPr txBox="1"/>
          <p:nvPr/>
        </p:nvSpPr>
        <p:spPr>
          <a:xfrm>
            <a:off x="9455489" y="6456325"/>
            <a:ext cx="11444816" cy="6842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nSpc>
                <a:spcPct val="90000"/>
              </a:lnSpc>
              <a:defRPr sz="4200" cap="none" spc="0">
                <a:latin typeface="Lato Regular"/>
                <a:ea typeface="Lato Regular"/>
                <a:cs typeface="Lato Regular"/>
                <a:sym typeface="Lato Regular"/>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4200" b="0" i="0" u="none" strike="noStrike" kern="0" cap="none" spc="0" normalizeH="0" baseline="0" noProof="0" dirty="0">
                <a:ln>
                  <a:noFill/>
                </a:ln>
                <a:solidFill>
                  <a:srgbClr val="000000"/>
                </a:solidFill>
                <a:effectLst/>
                <a:uLnTx/>
                <a:uFillTx/>
                <a:latin typeface="Lato Regular"/>
                <a:sym typeface="Lato Regular"/>
              </a:rPr>
              <a:t>What You Can Do</a:t>
            </a:r>
            <a:r>
              <a:rPr lang="en-US" dirty="0"/>
              <a:t>:</a:t>
            </a:r>
            <a:endParaRPr kumimoji="0" sz="4200" b="0" i="0" u="none" strike="noStrike" kern="0" cap="none" spc="0" normalizeH="0" baseline="0" noProof="0" dirty="0">
              <a:ln>
                <a:noFill/>
              </a:ln>
              <a:solidFill>
                <a:srgbClr val="000000"/>
              </a:solidFill>
              <a:effectLst/>
              <a:uLnTx/>
              <a:uFillTx/>
              <a:latin typeface="Lato Regular"/>
              <a:sym typeface="Lato Regular"/>
            </a:endParaRPr>
          </a:p>
        </p:txBody>
      </p:sp>
      <p:sp>
        <p:nvSpPr>
          <p:cNvPr id="767" name="Line"/>
          <p:cNvSpPr/>
          <p:nvPr/>
        </p:nvSpPr>
        <p:spPr>
          <a:xfrm>
            <a:off x="8675298" y="7255323"/>
            <a:ext cx="13406815" cy="1"/>
          </a:xfrm>
          <a:prstGeom prst="line">
            <a:avLst/>
          </a:prstGeom>
          <a:ln w="25400">
            <a:solidFill>
              <a:srgbClr val="000000">
                <a:alpha val="8550"/>
              </a:srgbClr>
            </a:solid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23" name="Shape">
            <a:extLst>
              <a:ext uri="{FF2B5EF4-FFF2-40B4-BE49-F238E27FC236}">
                <a16:creationId xmlns:a16="http://schemas.microsoft.com/office/drawing/2014/main" xmlns="" id="{685F0ED8-1736-446B-8C4F-4122E761F471}"/>
              </a:ext>
            </a:extLst>
          </p:cNvPr>
          <p:cNvSpPr/>
          <p:nvPr/>
        </p:nvSpPr>
        <p:spPr>
          <a:xfrm>
            <a:off x="9611624" y="9151890"/>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marL="0" marR="0" lvl="0" indent="0" algn="ctr" defTabSz="825500" rtl="0" eaLnBrk="1" fontAlgn="auto" latinLnBrk="0" hangingPunct="0">
              <a:lnSpc>
                <a:spcPct val="100000"/>
              </a:lnSpc>
              <a:spcBef>
                <a:spcPts val="0"/>
              </a:spcBef>
              <a:spcAft>
                <a:spcPts val="0"/>
              </a:spcAft>
              <a:buClrTx/>
              <a:buSzTx/>
              <a:buFontTx/>
              <a:buNone/>
              <a:tabLst/>
              <a:defRPr sz="3200" cap="none" spc="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24" name="SOCIALIZE YOUR PRODUCT">
            <a:extLst>
              <a:ext uri="{FF2B5EF4-FFF2-40B4-BE49-F238E27FC236}">
                <a16:creationId xmlns:a16="http://schemas.microsoft.com/office/drawing/2014/main" xmlns="" id="{B8CA128A-4958-4E29-BA5F-6DE42DF7EF4E}"/>
              </a:ext>
            </a:extLst>
          </p:cNvPr>
          <p:cNvSpPr txBox="1"/>
          <p:nvPr/>
        </p:nvSpPr>
        <p:spPr>
          <a:xfrm>
            <a:off x="10514102" y="9287997"/>
            <a:ext cx="7289801" cy="45442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n-US" sz="2100" b="0" i="0" u="none" strike="noStrike" kern="0" cap="all" spc="168" normalizeH="0" baseline="0" noProof="0" dirty="0">
                <a:ln>
                  <a:noFill/>
                </a:ln>
                <a:solidFill>
                  <a:srgbClr val="000000"/>
                </a:solidFill>
                <a:effectLst/>
                <a:uLnTx/>
                <a:uFillTx/>
                <a:latin typeface="Lato Black"/>
                <a:sym typeface="Lato Black"/>
              </a:rPr>
              <a:t>Build a plan</a:t>
            </a:r>
            <a:endParaRPr kumimoji="0" sz="2100" b="0" i="0" u="none" strike="noStrike" kern="0" cap="all" spc="168" normalizeH="0" baseline="0" noProof="0" dirty="0">
              <a:ln>
                <a:noFill/>
              </a:ln>
              <a:solidFill>
                <a:srgbClr val="000000"/>
              </a:solidFill>
              <a:effectLst/>
              <a:uLnTx/>
              <a:uFillTx/>
              <a:latin typeface="Lato Black"/>
              <a:sym typeface="Lato Black"/>
            </a:endParaRPr>
          </a:p>
        </p:txBody>
      </p:sp>
      <p:sp>
        <p:nvSpPr>
          <p:cNvPr id="25" name="Nullam quis risus eget urna mollis ornare vel eu leo. Etiam porta sem malesuada magna mollis euismod. Donec id elit non mi porta gravida at eget metus. Morbi leo risus.">
            <a:extLst>
              <a:ext uri="{FF2B5EF4-FFF2-40B4-BE49-F238E27FC236}">
                <a16:creationId xmlns:a16="http://schemas.microsoft.com/office/drawing/2014/main" xmlns="" id="{E15177E4-57B9-4C72-92C2-8A924AF2B176}"/>
              </a:ext>
            </a:extLst>
          </p:cNvPr>
          <p:cNvSpPr txBox="1"/>
          <p:nvPr/>
        </p:nvSpPr>
        <p:spPr>
          <a:xfrm>
            <a:off x="9611624" y="11121013"/>
            <a:ext cx="11052693" cy="4786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lvl="0"/>
            <a:r>
              <a:rPr lang="en-US" dirty="0"/>
              <a:t>AMCTO will proudly recognize your achievement with your peers, management and council. </a:t>
            </a:r>
          </a:p>
        </p:txBody>
      </p:sp>
      <p:sp>
        <p:nvSpPr>
          <p:cNvPr id="26" name="Rectangle 25"/>
          <p:cNvSpPr/>
          <p:nvPr/>
        </p:nvSpPr>
        <p:spPr>
          <a:xfrm>
            <a:off x="1172426" y="287136"/>
            <a:ext cx="2584956" cy="79352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CA"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lide Number"/>
          <p:cNvSpPr txBox="1">
            <a:spLocks noGrp="1"/>
          </p:cNvSpPr>
          <p:nvPr>
            <p:ph type="sldNum" sz="quarter" idx="2"/>
          </p:nvPr>
        </p:nvSpPr>
        <p:spPr>
          <a:xfrm>
            <a:off x="23753245" y="303238"/>
            <a:ext cx="268987" cy="4191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dirty="0"/>
          </a:p>
        </p:txBody>
      </p:sp>
      <p:sp>
        <p:nvSpPr>
          <p:cNvPr id="650" name="Line"/>
          <p:cNvSpPr/>
          <p:nvPr/>
        </p:nvSpPr>
        <p:spPr>
          <a:xfrm>
            <a:off x="3491398" y="7457630"/>
            <a:ext cx="2278084" cy="1"/>
          </a:xfrm>
          <a:prstGeom prst="line">
            <a:avLst/>
          </a:prstGeom>
          <a:ln w="12700">
            <a:solidFill>
              <a:srgbClr val="5E5E5E">
                <a:alpha val="25915"/>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651" name="Trophy"/>
          <p:cNvSpPr/>
          <p:nvPr/>
        </p:nvSpPr>
        <p:spPr>
          <a:xfrm>
            <a:off x="4060540" y="5930882"/>
            <a:ext cx="1139798" cy="1377718"/>
          </a:xfrm>
          <a:custGeom>
            <a:avLst/>
            <a:gdLst/>
            <a:ahLst/>
            <a:cxnLst>
              <a:cxn ang="0">
                <a:pos x="wd2" y="hd2"/>
              </a:cxn>
              <a:cxn ang="5400000">
                <a:pos x="wd2" y="hd2"/>
              </a:cxn>
              <a:cxn ang="10800000">
                <a:pos x="wd2" y="hd2"/>
              </a:cxn>
              <a:cxn ang="16200000">
                <a:pos x="wd2" y="hd2"/>
              </a:cxn>
            </a:cxnLst>
            <a:rect l="0" t="0" r="r" b="b"/>
            <a:pathLst>
              <a:path w="21600" h="21600" extrusionOk="0">
                <a:moveTo>
                  <a:pt x="4139" y="0"/>
                </a:moveTo>
                <a:cubicBezTo>
                  <a:pt x="4139" y="0"/>
                  <a:pt x="4149" y="623"/>
                  <a:pt x="4237" y="1589"/>
                </a:cubicBezTo>
                <a:cubicBezTo>
                  <a:pt x="2431" y="832"/>
                  <a:pt x="0" y="1725"/>
                  <a:pt x="0" y="3889"/>
                </a:cubicBezTo>
                <a:cubicBezTo>
                  <a:pt x="0" y="6026"/>
                  <a:pt x="2630" y="7372"/>
                  <a:pt x="4623" y="8623"/>
                </a:cubicBezTo>
                <a:cubicBezTo>
                  <a:pt x="6617" y="9874"/>
                  <a:pt x="5496" y="11300"/>
                  <a:pt x="5496" y="11300"/>
                </a:cubicBezTo>
                <a:cubicBezTo>
                  <a:pt x="5496" y="11300"/>
                  <a:pt x="5764" y="11446"/>
                  <a:pt x="6151" y="11655"/>
                </a:cubicBezTo>
                <a:cubicBezTo>
                  <a:pt x="6151" y="11655"/>
                  <a:pt x="6687" y="11060"/>
                  <a:pt x="6687" y="10290"/>
                </a:cubicBezTo>
                <a:cubicBezTo>
                  <a:pt x="6687" y="10138"/>
                  <a:pt x="6674" y="9995"/>
                  <a:pt x="6650" y="9857"/>
                </a:cubicBezTo>
                <a:cubicBezTo>
                  <a:pt x="7364" y="10917"/>
                  <a:pt x="8282" y="11742"/>
                  <a:pt x="9461" y="12100"/>
                </a:cubicBezTo>
                <a:lnTo>
                  <a:pt x="9461" y="14760"/>
                </a:lnTo>
                <a:lnTo>
                  <a:pt x="7250" y="14760"/>
                </a:lnTo>
                <a:lnTo>
                  <a:pt x="7250" y="18727"/>
                </a:lnTo>
                <a:lnTo>
                  <a:pt x="5761" y="18727"/>
                </a:lnTo>
                <a:lnTo>
                  <a:pt x="4147" y="20386"/>
                </a:lnTo>
                <a:lnTo>
                  <a:pt x="4127" y="20386"/>
                </a:lnTo>
                <a:lnTo>
                  <a:pt x="4127" y="21600"/>
                </a:lnTo>
                <a:lnTo>
                  <a:pt x="17475" y="21600"/>
                </a:lnTo>
                <a:lnTo>
                  <a:pt x="17475" y="20386"/>
                </a:lnTo>
                <a:lnTo>
                  <a:pt x="17455" y="20386"/>
                </a:lnTo>
                <a:lnTo>
                  <a:pt x="15839" y="18727"/>
                </a:lnTo>
                <a:lnTo>
                  <a:pt x="14352" y="18727"/>
                </a:lnTo>
                <a:lnTo>
                  <a:pt x="14352" y="14760"/>
                </a:lnTo>
                <a:lnTo>
                  <a:pt x="12141" y="14760"/>
                </a:lnTo>
                <a:lnTo>
                  <a:pt x="12141" y="12100"/>
                </a:lnTo>
                <a:cubicBezTo>
                  <a:pt x="13320" y="11742"/>
                  <a:pt x="14238" y="10917"/>
                  <a:pt x="14952" y="9857"/>
                </a:cubicBezTo>
                <a:cubicBezTo>
                  <a:pt x="14928" y="9994"/>
                  <a:pt x="14915" y="10138"/>
                  <a:pt x="14916" y="10290"/>
                </a:cubicBezTo>
                <a:cubicBezTo>
                  <a:pt x="14916" y="11060"/>
                  <a:pt x="15449" y="11655"/>
                  <a:pt x="15449" y="11655"/>
                </a:cubicBezTo>
                <a:cubicBezTo>
                  <a:pt x="15836" y="11446"/>
                  <a:pt x="16107" y="11300"/>
                  <a:pt x="16107" y="11300"/>
                </a:cubicBezTo>
                <a:cubicBezTo>
                  <a:pt x="16107" y="11300"/>
                  <a:pt x="14985" y="9874"/>
                  <a:pt x="16979" y="8623"/>
                </a:cubicBezTo>
                <a:cubicBezTo>
                  <a:pt x="18972" y="7372"/>
                  <a:pt x="21600" y="6026"/>
                  <a:pt x="21600" y="3889"/>
                </a:cubicBezTo>
                <a:cubicBezTo>
                  <a:pt x="21600" y="1725"/>
                  <a:pt x="19172" y="832"/>
                  <a:pt x="17365" y="1589"/>
                </a:cubicBezTo>
                <a:cubicBezTo>
                  <a:pt x="17453" y="623"/>
                  <a:pt x="17461" y="0"/>
                  <a:pt x="17461" y="0"/>
                </a:cubicBezTo>
                <a:lnTo>
                  <a:pt x="4139" y="0"/>
                </a:lnTo>
                <a:close/>
                <a:moveTo>
                  <a:pt x="2780" y="2437"/>
                </a:moveTo>
                <a:cubicBezTo>
                  <a:pt x="3886" y="2437"/>
                  <a:pt x="4325" y="3145"/>
                  <a:pt x="4499" y="3649"/>
                </a:cubicBezTo>
                <a:cubicBezTo>
                  <a:pt x="4748" y="5174"/>
                  <a:pt x="5172" y="6946"/>
                  <a:pt x="5886" y="8488"/>
                </a:cubicBezTo>
                <a:cubicBezTo>
                  <a:pt x="5216" y="7814"/>
                  <a:pt x="4193" y="7247"/>
                  <a:pt x="3073" y="6490"/>
                </a:cubicBezTo>
                <a:cubicBezTo>
                  <a:pt x="229" y="4570"/>
                  <a:pt x="1195" y="2437"/>
                  <a:pt x="2780" y="2437"/>
                </a:cubicBezTo>
                <a:close/>
                <a:moveTo>
                  <a:pt x="18822" y="2437"/>
                </a:moveTo>
                <a:cubicBezTo>
                  <a:pt x="20407" y="2437"/>
                  <a:pt x="21373" y="4570"/>
                  <a:pt x="18529" y="6490"/>
                </a:cubicBezTo>
                <a:cubicBezTo>
                  <a:pt x="17409" y="7247"/>
                  <a:pt x="16386" y="7814"/>
                  <a:pt x="15716" y="8488"/>
                </a:cubicBezTo>
                <a:cubicBezTo>
                  <a:pt x="16430" y="6947"/>
                  <a:pt x="16852" y="5174"/>
                  <a:pt x="17101" y="3649"/>
                </a:cubicBezTo>
                <a:cubicBezTo>
                  <a:pt x="17275" y="3145"/>
                  <a:pt x="17716" y="2437"/>
                  <a:pt x="18822" y="2437"/>
                </a:cubicBezTo>
                <a:close/>
              </a:path>
            </a:pathLst>
          </a:custGeom>
          <a:solidFill>
            <a:srgbClr val="D0DB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652" name="16 AWARDS"/>
          <p:cNvSpPr txBox="1"/>
          <p:nvPr/>
        </p:nvSpPr>
        <p:spPr>
          <a:xfrm>
            <a:off x="2283360" y="7530459"/>
            <a:ext cx="4694159"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lstStyle>
          <a:p>
            <a:r>
              <a:rPr lang="en-US" dirty="0"/>
              <a:t>Delivering Success</a:t>
            </a:r>
            <a:endParaRPr dirty="0"/>
          </a:p>
        </p:txBody>
      </p:sp>
      <p:sp>
        <p:nvSpPr>
          <p:cNvPr id="653" name="Man Walking"/>
          <p:cNvSpPr/>
          <p:nvPr/>
        </p:nvSpPr>
        <p:spPr>
          <a:xfrm>
            <a:off x="9136736" y="9854158"/>
            <a:ext cx="620241" cy="1377083"/>
          </a:xfrm>
          <a:custGeom>
            <a:avLst/>
            <a:gdLst/>
            <a:ahLst/>
            <a:cxnLst>
              <a:cxn ang="0">
                <a:pos x="wd2" y="hd2"/>
              </a:cxn>
              <a:cxn ang="5400000">
                <a:pos x="wd2" y="hd2"/>
              </a:cxn>
              <a:cxn ang="10800000">
                <a:pos x="wd2" y="hd2"/>
              </a:cxn>
              <a:cxn ang="16200000">
                <a:pos x="wd2" y="hd2"/>
              </a:cxn>
            </a:cxnLst>
            <a:rect l="0" t="0" r="r" b="b"/>
            <a:pathLst>
              <a:path w="21090" h="21577" extrusionOk="0">
                <a:moveTo>
                  <a:pt x="9311" y="0"/>
                </a:moveTo>
                <a:cubicBezTo>
                  <a:pt x="9114" y="1"/>
                  <a:pt x="8985" y="9"/>
                  <a:pt x="8973" y="10"/>
                </a:cubicBezTo>
                <a:cubicBezTo>
                  <a:pt x="7445" y="183"/>
                  <a:pt x="6460" y="741"/>
                  <a:pt x="6483" y="1401"/>
                </a:cubicBezTo>
                <a:cubicBezTo>
                  <a:pt x="6495" y="1769"/>
                  <a:pt x="6599" y="1889"/>
                  <a:pt x="6858" y="2154"/>
                </a:cubicBezTo>
                <a:cubicBezTo>
                  <a:pt x="7022" y="2322"/>
                  <a:pt x="7458" y="2603"/>
                  <a:pt x="7493" y="2652"/>
                </a:cubicBezTo>
                <a:cubicBezTo>
                  <a:pt x="7599" y="2798"/>
                  <a:pt x="7669" y="2821"/>
                  <a:pt x="7445" y="2983"/>
                </a:cubicBezTo>
                <a:cubicBezTo>
                  <a:pt x="7422" y="2999"/>
                  <a:pt x="7001" y="3037"/>
                  <a:pt x="7001" y="3048"/>
                </a:cubicBezTo>
                <a:lnTo>
                  <a:pt x="6766" y="3232"/>
                </a:lnTo>
                <a:cubicBezTo>
                  <a:pt x="4463" y="3887"/>
                  <a:pt x="4709" y="3850"/>
                  <a:pt x="4016" y="4797"/>
                </a:cubicBezTo>
                <a:cubicBezTo>
                  <a:pt x="3745" y="5171"/>
                  <a:pt x="2912" y="6761"/>
                  <a:pt x="2653" y="6821"/>
                </a:cubicBezTo>
                <a:cubicBezTo>
                  <a:pt x="2418" y="6870"/>
                  <a:pt x="2371" y="6957"/>
                  <a:pt x="2359" y="7033"/>
                </a:cubicBezTo>
                <a:cubicBezTo>
                  <a:pt x="2324" y="7303"/>
                  <a:pt x="2193" y="7440"/>
                  <a:pt x="2264" y="7640"/>
                </a:cubicBezTo>
                <a:cubicBezTo>
                  <a:pt x="2287" y="7721"/>
                  <a:pt x="2334" y="7759"/>
                  <a:pt x="2451" y="7780"/>
                </a:cubicBezTo>
                <a:cubicBezTo>
                  <a:pt x="2204" y="8885"/>
                  <a:pt x="2428" y="9838"/>
                  <a:pt x="2323" y="10407"/>
                </a:cubicBezTo>
                <a:cubicBezTo>
                  <a:pt x="2311" y="10472"/>
                  <a:pt x="2254" y="10537"/>
                  <a:pt x="2172" y="10591"/>
                </a:cubicBezTo>
                <a:cubicBezTo>
                  <a:pt x="1761" y="10840"/>
                  <a:pt x="1618" y="11051"/>
                  <a:pt x="1559" y="11484"/>
                </a:cubicBezTo>
                <a:cubicBezTo>
                  <a:pt x="1524" y="11734"/>
                  <a:pt x="1853" y="11734"/>
                  <a:pt x="1794" y="11864"/>
                </a:cubicBezTo>
                <a:cubicBezTo>
                  <a:pt x="1735" y="11993"/>
                  <a:pt x="1875" y="12063"/>
                  <a:pt x="1981" y="12144"/>
                </a:cubicBezTo>
                <a:cubicBezTo>
                  <a:pt x="2016" y="12177"/>
                  <a:pt x="2066" y="12188"/>
                  <a:pt x="2113" y="12193"/>
                </a:cubicBezTo>
                <a:cubicBezTo>
                  <a:pt x="2207" y="12204"/>
                  <a:pt x="2312" y="12225"/>
                  <a:pt x="2370" y="12258"/>
                </a:cubicBezTo>
                <a:cubicBezTo>
                  <a:pt x="2441" y="12296"/>
                  <a:pt x="2535" y="12333"/>
                  <a:pt x="2664" y="12344"/>
                </a:cubicBezTo>
                <a:cubicBezTo>
                  <a:pt x="2911" y="12371"/>
                  <a:pt x="3123" y="12019"/>
                  <a:pt x="3123" y="12019"/>
                </a:cubicBezTo>
                <a:cubicBezTo>
                  <a:pt x="3170" y="12165"/>
                  <a:pt x="3698" y="12215"/>
                  <a:pt x="3663" y="12090"/>
                </a:cubicBezTo>
                <a:cubicBezTo>
                  <a:pt x="3569" y="11830"/>
                  <a:pt x="3908" y="11684"/>
                  <a:pt x="4038" y="11224"/>
                </a:cubicBezTo>
                <a:cubicBezTo>
                  <a:pt x="4108" y="10980"/>
                  <a:pt x="3981" y="10764"/>
                  <a:pt x="3828" y="10596"/>
                </a:cubicBezTo>
                <a:cubicBezTo>
                  <a:pt x="3958" y="9990"/>
                  <a:pt x="4627" y="8326"/>
                  <a:pt x="4827" y="8012"/>
                </a:cubicBezTo>
                <a:cubicBezTo>
                  <a:pt x="4992" y="8001"/>
                  <a:pt x="4969" y="7915"/>
                  <a:pt x="5051" y="7764"/>
                </a:cubicBezTo>
                <a:cubicBezTo>
                  <a:pt x="5086" y="7693"/>
                  <a:pt x="5238" y="8680"/>
                  <a:pt x="5308" y="9671"/>
                </a:cubicBezTo>
                <a:cubicBezTo>
                  <a:pt x="5344" y="10147"/>
                  <a:pt x="4428" y="10775"/>
                  <a:pt x="5521" y="11652"/>
                </a:cubicBezTo>
                <a:cubicBezTo>
                  <a:pt x="5651" y="11755"/>
                  <a:pt x="5695" y="11868"/>
                  <a:pt x="5672" y="11982"/>
                </a:cubicBezTo>
                <a:cubicBezTo>
                  <a:pt x="5284" y="13693"/>
                  <a:pt x="5131" y="15063"/>
                  <a:pt x="4967" y="15551"/>
                </a:cubicBezTo>
                <a:cubicBezTo>
                  <a:pt x="4920" y="15686"/>
                  <a:pt x="4743" y="16071"/>
                  <a:pt x="4614" y="16195"/>
                </a:cubicBezTo>
                <a:cubicBezTo>
                  <a:pt x="4285" y="16417"/>
                  <a:pt x="3876" y="16752"/>
                  <a:pt x="3876" y="16757"/>
                </a:cubicBezTo>
                <a:cubicBezTo>
                  <a:pt x="2971" y="17504"/>
                  <a:pt x="2266" y="18382"/>
                  <a:pt x="1761" y="18972"/>
                </a:cubicBezTo>
                <a:lnTo>
                  <a:pt x="1148" y="19573"/>
                </a:lnTo>
                <a:cubicBezTo>
                  <a:pt x="1136" y="19584"/>
                  <a:pt x="1137" y="19596"/>
                  <a:pt x="1126" y="19607"/>
                </a:cubicBezTo>
                <a:cubicBezTo>
                  <a:pt x="1067" y="19655"/>
                  <a:pt x="1090" y="19692"/>
                  <a:pt x="1019" y="19789"/>
                </a:cubicBezTo>
                <a:cubicBezTo>
                  <a:pt x="949" y="19887"/>
                  <a:pt x="-369" y="20554"/>
                  <a:pt x="101" y="20744"/>
                </a:cubicBezTo>
                <a:cubicBezTo>
                  <a:pt x="1076" y="21134"/>
                  <a:pt x="1137" y="20993"/>
                  <a:pt x="1948" y="21285"/>
                </a:cubicBezTo>
                <a:cubicBezTo>
                  <a:pt x="2618" y="21529"/>
                  <a:pt x="3157" y="21523"/>
                  <a:pt x="3733" y="21544"/>
                </a:cubicBezTo>
                <a:lnTo>
                  <a:pt x="6201" y="21539"/>
                </a:lnTo>
                <a:cubicBezTo>
                  <a:pt x="6424" y="21539"/>
                  <a:pt x="6495" y="21458"/>
                  <a:pt x="6483" y="21355"/>
                </a:cubicBezTo>
                <a:cubicBezTo>
                  <a:pt x="6483" y="21257"/>
                  <a:pt x="6273" y="21138"/>
                  <a:pt x="6109" y="21106"/>
                </a:cubicBezTo>
                <a:cubicBezTo>
                  <a:pt x="5886" y="21068"/>
                  <a:pt x="5778" y="21068"/>
                  <a:pt x="5543" y="21057"/>
                </a:cubicBezTo>
                <a:cubicBezTo>
                  <a:pt x="5214" y="21046"/>
                  <a:pt x="4909" y="20970"/>
                  <a:pt x="4721" y="20845"/>
                </a:cubicBezTo>
                <a:cubicBezTo>
                  <a:pt x="4415" y="20656"/>
                  <a:pt x="3991" y="20375"/>
                  <a:pt x="3792" y="20240"/>
                </a:cubicBezTo>
                <a:cubicBezTo>
                  <a:pt x="4015" y="20245"/>
                  <a:pt x="4214" y="20239"/>
                  <a:pt x="4214" y="20223"/>
                </a:cubicBezTo>
                <a:cubicBezTo>
                  <a:pt x="4226" y="20174"/>
                  <a:pt x="4437" y="19968"/>
                  <a:pt x="5095" y="19329"/>
                </a:cubicBezTo>
                <a:cubicBezTo>
                  <a:pt x="5225" y="19199"/>
                  <a:pt x="5366" y="19076"/>
                  <a:pt x="5496" y="18962"/>
                </a:cubicBezTo>
                <a:cubicBezTo>
                  <a:pt x="6024" y="18556"/>
                  <a:pt x="6624" y="18084"/>
                  <a:pt x="6895" y="17835"/>
                </a:cubicBezTo>
                <a:cubicBezTo>
                  <a:pt x="7506" y="17288"/>
                  <a:pt x="8174" y="16817"/>
                  <a:pt x="8444" y="16346"/>
                </a:cubicBezTo>
                <a:cubicBezTo>
                  <a:pt x="8750" y="15810"/>
                  <a:pt x="9539" y="14532"/>
                  <a:pt x="9539" y="14532"/>
                </a:cubicBezTo>
                <a:cubicBezTo>
                  <a:pt x="9503" y="14581"/>
                  <a:pt x="10091" y="14960"/>
                  <a:pt x="10479" y="15317"/>
                </a:cubicBezTo>
                <a:cubicBezTo>
                  <a:pt x="10620" y="15442"/>
                  <a:pt x="10891" y="15945"/>
                  <a:pt x="10938" y="16080"/>
                </a:cubicBezTo>
                <a:cubicBezTo>
                  <a:pt x="11079" y="16432"/>
                  <a:pt x="11360" y="17137"/>
                  <a:pt x="11536" y="17375"/>
                </a:cubicBezTo>
                <a:cubicBezTo>
                  <a:pt x="11948" y="17949"/>
                  <a:pt x="12675" y="18865"/>
                  <a:pt x="13310" y="19531"/>
                </a:cubicBezTo>
                <a:lnTo>
                  <a:pt x="14052" y="20424"/>
                </a:lnTo>
                <a:cubicBezTo>
                  <a:pt x="14111" y="20489"/>
                  <a:pt x="14238" y="20532"/>
                  <a:pt x="14379" y="20532"/>
                </a:cubicBezTo>
                <a:cubicBezTo>
                  <a:pt x="14379" y="20868"/>
                  <a:pt x="14426" y="21598"/>
                  <a:pt x="14896" y="21576"/>
                </a:cubicBezTo>
                <a:cubicBezTo>
                  <a:pt x="16694" y="21495"/>
                  <a:pt x="15061" y="21469"/>
                  <a:pt x="17305" y="21485"/>
                </a:cubicBezTo>
                <a:cubicBezTo>
                  <a:pt x="18528" y="21490"/>
                  <a:pt x="19810" y="21236"/>
                  <a:pt x="20574" y="20911"/>
                </a:cubicBezTo>
                <a:cubicBezTo>
                  <a:pt x="20785" y="20819"/>
                  <a:pt x="20914" y="20764"/>
                  <a:pt x="21055" y="20678"/>
                </a:cubicBezTo>
                <a:cubicBezTo>
                  <a:pt x="21231" y="20548"/>
                  <a:pt x="20726" y="20369"/>
                  <a:pt x="20104" y="20439"/>
                </a:cubicBezTo>
                <a:cubicBezTo>
                  <a:pt x="19058" y="20558"/>
                  <a:pt x="18398" y="20472"/>
                  <a:pt x="18080" y="20407"/>
                </a:cubicBezTo>
                <a:cubicBezTo>
                  <a:pt x="17963" y="20380"/>
                  <a:pt x="17858" y="20342"/>
                  <a:pt x="17775" y="20299"/>
                </a:cubicBezTo>
                <a:cubicBezTo>
                  <a:pt x="17611" y="20207"/>
                  <a:pt x="17376" y="20110"/>
                  <a:pt x="17247" y="20050"/>
                </a:cubicBezTo>
                <a:cubicBezTo>
                  <a:pt x="17399" y="20023"/>
                  <a:pt x="17516" y="19996"/>
                  <a:pt x="17493" y="19974"/>
                </a:cubicBezTo>
                <a:cubicBezTo>
                  <a:pt x="17446" y="19931"/>
                  <a:pt x="17083" y="19477"/>
                  <a:pt x="16589" y="18822"/>
                </a:cubicBezTo>
                <a:cubicBezTo>
                  <a:pt x="16354" y="18480"/>
                  <a:pt x="16131" y="18155"/>
                  <a:pt x="16002" y="17960"/>
                </a:cubicBezTo>
                <a:cubicBezTo>
                  <a:pt x="15120" y="16634"/>
                  <a:pt x="14861" y="15788"/>
                  <a:pt x="14720" y="15133"/>
                </a:cubicBezTo>
                <a:cubicBezTo>
                  <a:pt x="14603" y="14575"/>
                  <a:pt x="14133" y="14358"/>
                  <a:pt x="13721" y="13617"/>
                </a:cubicBezTo>
                <a:lnTo>
                  <a:pt x="12076" y="11224"/>
                </a:lnTo>
                <a:cubicBezTo>
                  <a:pt x="11970" y="11013"/>
                  <a:pt x="12194" y="10904"/>
                  <a:pt x="12194" y="10693"/>
                </a:cubicBezTo>
                <a:cubicBezTo>
                  <a:pt x="12182" y="10211"/>
                  <a:pt x="12077" y="9323"/>
                  <a:pt x="12300" y="8852"/>
                </a:cubicBezTo>
                <a:cubicBezTo>
                  <a:pt x="13464" y="9268"/>
                  <a:pt x="15720" y="9556"/>
                  <a:pt x="15825" y="9632"/>
                </a:cubicBezTo>
                <a:cubicBezTo>
                  <a:pt x="16119" y="9827"/>
                  <a:pt x="16543" y="9973"/>
                  <a:pt x="17048" y="10055"/>
                </a:cubicBezTo>
                <a:cubicBezTo>
                  <a:pt x="17272" y="10087"/>
                  <a:pt x="17377" y="10158"/>
                  <a:pt x="17471" y="10212"/>
                </a:cubicBezTo>
                <a:lnTo>
                  <a:pt x="17647" y="10298"/>
                </a:lnTo>
                <a:cubicBezTo>
                  <a:pt x="17776" y="10331"/>
                  <a:pt x="18023" y="10346"/>
                  <a:pt x="18411" y="10205"/>
                </a:cubicBezTo>
                <a:lnTo>
                  <a:pt x="18716" y="10082"/>
                </a:lnTo>
                <a:cubicBezTo>
                  <a:pt x="18810" y="10038"/>
                  <a:pt x="18929" y="9935"/>
                  <a:pt x="18859" y="9875"/>
                </a:cubicBezTo>
                <a:lnTo>
                  <a:pt x="18940" y="9757"/>
                </a:lnTo>
                <a:cubicBezTo>
                  <a:pt x="19022" y="9703"/>
                  <a:pt x="19012" y="9626"/>
                  <a:pt x="18918" y="9577"/>
                </a:cubicBezTo>
                <a:cubicBezTo>
                  <a:pt x="18682" y="9448"/>
                  <a:pt x="18398" y="9340"/>
                  <a:pt x="18139" y="9242"/>
                </a:cubicBezTo>
                <a:cubicBezTo>
                  <a:pt x="18021" y="9199"/>
                  <a:pt x="17858" y="9171"/>
                  <a:pt x="17706" y="9176"/>
                </a:cubicBezTo>
                <a:lnTo>
                  <a:pt x="17401" y="9139"/>
                </a:lnTo>
                <a:cubicBezTo>
                  <a:pt x="17307" y="9128"/>
                  <a:pt x="17202" y="9123"/>
                  <a:pt x="17096" y="9117"/>
                </a:cubicBezTo>
                <a:cubicBezTo>
                  <a:pt x="16802" y="9112"/>
                  <a:pt x="16014" y="9031"/>
                  <a:pt x="14992" y="8381"/>
                </a:cubicBezTo>
                <a:cubicBezTo>
                  <a:pt x="14522" y="8083"/>
                  <a:pt x="13840" y="7818"/>
                  <a:pt x="13299" y="7596"/>
                </a:cubicBezTo>
                <a:cubicBezTo>
                  <a:pt x="13323" y="7536"/>
                  <a:pt x="13336" y="7439"/>
                  <a:pt x="13218" y="7352"/>
                </a:cubicBezTo>
                <a:cubicBezTo>
                  <a:pt x="13077" y="7244"/>
                  <a:pt x="12816" y="7211"/>
                  <a:pt x="12557" y="7060"/>
                </a:cubicBezTo>
                <a:cubicBezTo>
                  <a:pt x="12263" y="6253"/>
                  <a:pt x="12454" y="6193"/>
                  <a:pt x="12348" y="5711"/>
                </a:cubicBezTo>
                <a:cubicBezTo>
                  <a:pt x="12148" y="4774"/>
                  <a:pt x="11476" y="4428"/>
                  <a:pt x="11030" y="4059"/>
                </a:cubicBezTo>
                <a:cubicBezTo>
                  <a:pt x="11030" y="4059"/>
                  <a:pt x="11149" y="3973"/>
                  <a:pt x="11055" y="3924"/>
                </a:cubicBezTo>
                <a:cubicBezTo>
                  <a:pt x="10985" y="3892"/>
                  <a:pt x="10314" y="3648"/>
                  <a:pt x="10302" y="3648"/>
                </a:cubicBezTo>
                <a:cubicBezTo>
                  <a:pt x="10091" y="3589"/>
                  <a:pt x="10479" y="3437"/>
                  <a:pt x="10596" y="3318"/>
                </a:cubicBezTo>
                <a:cubicBezTo>
                  <a:pt x="10737" y="3183"/>
                  <a:pt x="10865" y="3150"/>
                  <a:pt x="11500" y="3166"/>
                </a:cubicBezTo>
                <a:cubicBezTo>
                  <a:pt x="11887" y="3171"/>
                  <a:pt x="12064" y="3096"/>
                  <a:pt x="12028" y="2939"/>
                </a:cubicBezTo>
                <a:cubicBezTo>
                  <a:pt x="11993" y="2733"/>
                  <a:pt x="12360" y="2765"/>
                  <a:pt x="12219" y="2597"/>
                </a:cubicBezTo>
                <a:cubicBezTo>
                  <a:pt x="12208" y="2581"/>
                  <a:pt x="12299" y="2534"/>
                  <a:pt x="12311" y="2523"/>
                </a:cubicBezTo>
                <a:cubicBezTo>
                  <a:pt x="12417" y="2458"/>
                  <a:pt x="12228" y="2382"/>
                  <a:pt x="12322" y="2262"/>
                </a:cubicBezTo>
                <a:cubicBezTo>
                  <a:pt x="12381" y="2192"/>
                  <a:pt x="12676" y="2187"/>
                  <a:pt x="12653" y="2041"/>
                </a:cubicBezTo>
                <a:cubicBezTo>
                  <a:pt x="12617" y="1851"/>
                  <a:pt x="11899" y="1787"/>
                  <a:pt x="12087" y="1548"/>
                </a:cubicBezTo>
                <a:cubicBezTo>
                  <a:pt x="12334" y="1245"/>
                  <a:pt x="11984" y="909"/>
                  <a:pt x="11984" y="909"/>
                </a:cubicBezTo>
                <a:cubicBezTo>
                  <a:pt x="12231" y="817"/>
                  <a:pt x="12193" y="763"/>
                  <a:pt x="11793" y="498"/>
                </a:cubicBezTo>
                <a:cubicBezTo>
                  <a:pt x="11124" y="55"/>
                  <a:pt x="9901" y="-2"/>
                  <a:pt x="9311" y="0"/>
                </a:cubicBezTo>
                <a:close/>
              </a:path>
            </a:pathLst>
          </a:custGeom>
          <a:solidFill>
            <a:srgbClr val="D0DB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654" name="Woman"/>
          <p:cNvSpPr/>
          <p:nvPr/>
        </p:nvSpPr>
        <p:spPr>
          <a:xfrm>
            <a:off x="9710169" y="9853840"/>
            <a:ext cx="550339" cy="1377719"/>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rgbClr val="D0DBF8"/>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655" name="Line"/>
          <p:cNvSpPr/>
          <p:nvPr/>
        </p:nvSpPr>
        <p:spPr>
          <a:xfrm>
            <a:off x="8546565" y="11437954"/>
            <a:ext cx="2278085" cy="1"/>
          </a:xfrm>
          <a:prstGeom prst="line">
            <a:avLst/>
          </a:prstGeom>
          <a:ln w="12700">
            <a:solidFill>
              <a:srgbClr val="5E5E5E">
                <a:alpha val="25915"/>
              </a:srgbClr>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656" name="YOUNG &amp; FRESH…"/>
          <p:cNvSpPr txBox="1"/>
          <p:nvPr/>
        </p:nvSpPr>
        <p:spPr>
          <a:xfrm>
            <a:off x="7338528" y="11510784"/>
            <a:ext cx="4694158"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ctr"/>
            <a:r>
              <a:rPr lang="en-US" dirty="0"/>
              <a:t>Public Affairs</a:t>
            </a:r>
            <a:endParaRPr dirty="0"/>
          </a:p>
        </p:txBody>
      </p:sp>
      <p:sp>
        <p:nvSpPr>
          <p:cNvPr id="657" name="Rectangle"/>
          <p:cNvSpPr/>
          <p:nvPr/>
        </p:nvSpPr>
        <p:spPr>
          <a:xfrm>
            <a:off x="2094218" y="1359228"/>
            <a:ext cx="10113721" cy="3653546"/>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658" name="1"/>
          <p:cNvSpPr txBox="1"/>
          <p:nvPr/>
        </p:nvSpPr>
        <p:spPr>
          <a:xfrm>
            <a:off x="13267861" y="1796459"/>
            <a:ext cx="1371601" cy="284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a:defRPr sz="18000" cap="none" spc="-540">
                <a:solidFill>
                  <a:srgbClr val="D0DCF8"/>
                </a:solidFill>
              </a:defRPr>
            </a:lvl1pPr>
          </a:lstStyle>
          <a:p>
            <a:r>
              <a:rPr dirty="0"/>
              <a:t>1</a:t>
            </a:r>
          </a:p>
        </p:txBody>
      </p:sp>
      <p:sp>
        <p:nvSpPr>
          <p:cNvPr id="659" name="2"/>
          <p:cNvSpPr txBox="1"/>
          <p:nvPr/>
        </p:nvSpPr>
        <p:spPr>
          <a:xfrm>
            <a:off x="13267861" y="5313610"/>
            <a:ext cx="1371601" cy="284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a:defRPr sz="18000" cap="none" spc="-540">
                <a:solidFill>
                  <a:srgbClr val="D0DCF8"/>
                </a:solidFill>
              </a:defRPr>
            </a:lvl1pPr>
          </a:lstStyle>
          <a:p>
            <a:r>
              <a:rPr dirty="0"/>
              <a:t>2</a:t>
            </a:r>
          </a:p>
        </p:txBody>
      </p:sp>
      <p:sp>
        <p:nvSpPr>
          <p:cNvPr id="660" name="Authentic"/>
          <p:cNvSpPr txBox="1"/>
          <p:nvPr/>
        </p:nvSpPr>
        <p:spPr>
          <a:xfrm>
            <a:off x="15147107" y="2367527"/>
            <a:ext cx="7289801" cy="4547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What have we done</a:t>
            </a:r>
            <a:endParaRPr dirty="0"/>
          </a:p>
        </p:txBody>
      </p:sp>
      <p:sp>
        <p:nvSpPr>
          <p:cNvPr id="661" name="Nullam quis risus eget urna mollis ornare vel eu leo. Etiam porta sem malesuada magna mollis euismod. Donec id elit non mi porta gravida at eget metus. Morbi leo risus."/>
          <p:cNvSpPr txBox="1"/>
          <p:nvPr/>
        </p:nvSpPr>
        <p:spPr>
          <a:xfrm>
            <a:off x="15147107" y="3021169"/>
            <a:ext cx="7283707" cy="17830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 typeface="Arial" panose="020B0604020202020204" pitchFamily="34" charset="0"/>
              <a:buChar char="•"/>
            </a:pPr>
            <a:r>
              <a:rPr lang="en-US" dirty="0"/>
              <a:t>2019 Pre-Budget Submission</a:t>
            </a:r>
          </a:p>
          <a:p>
            <a:pPr marL="342900" indent="-342900">
              <a:buFont typeface="Arial" panose="020B0604020202020204" pitchFamily="34" charset="0"/>
              <a:buChar char="•"/>
            </a:pPr>
            <a:r>
              <a:rPr lang="en-US" dirty="0"/>
              <a:t>Managed Municipal Reporting Burden Effort</a:t>
            </a:r>
          </a:p>
          <a:p>
            <a:pPr marL="342900" indent="-342900">
              <a:buFont typeface="Arial" panose="020B0604020202020204" pitchFamily="34" charset="0"/>
              <a:buChar char="•"/>
            </a:pPr>
            <a:r>
              <a:rPr lang="en-US" dirty="0"/>
              <a:t>Post-Election Survey Review &amp; Analysis</a:t>
            </a:r>
          </a:p>
          <a:p>
            <a:pPr marL="342900" indent="-342900">
              <a:buFont typeface="Arial" panose="020B0604020202020204" pitchFamily="34" charset="0"/>
              <a:buChar char="•"/>
            </a:pPr>
            <a:r>
              <a:rPr lang="en-US" dirty="0"/>
              <a:t>Minister Clark </a:t>
            </a:r>
            <a:r>
              <a:rPr lang="en-US" dirty="0" smtClean="0"/>
              <a:t>Addresses AMCTO Delegates </a:t>
            </a:r>
            <a:endParaRPr lang="en-US" dirty="0"/>
          </a:p>
        </p:txBody>
      </p:sp>
      <p:sp>
        <p:nvSpPr>
          <p:cNvPr id="662" name="originality meet quality"/>
          <p:cNvSpPr txBox="1"/>
          <p:nvPr/>
        </p:nvSpPr>
        <p:spPr>
          <a:xfrm>
            <a:off x="15169967" y="5908661"/>
            <a:ext cx="72898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Current files</a:t>
            </a:r>
            <a:endParaRPr dirty="0"/>
          </a:p>
        </p:txBody>
      </p:sp>
      <p:sp>
        <p:nvSpPr>
          <p:cNvPr id="663" name="Nullam quis risus eget urna mollis ornare vel eu leo. Etiam porta sem malesuada magna mollis euismod. Donec id elit non mi porta gravida at eget metus. Morbi leo risus."/>
          <p:cNvSpPr txBox="1"/>
          <p:nvPr/>
        </p:nvSpPr>
        <p:spPr>
          <a:xfrm>
            <a:off x="15147107" y="6562302"/>
            <a:ext cx="7289801" cy="17830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 typeface="Arial" panose="020B0604020202020204" pitchFamily="34" charset="0"/>
              <a:buChar char="•"/>
            </a:pPr>
            <a:r>
              <a:rPr lang="en-US" dirty="0" smtClean="0"/>
              <a:t>MEA </a:t>
            </a:r>
            <a:r>
              <a:rPr lang="en-US" dirty="0"/>
              <a:t>Submission</a:t>
            </a:r>
          </a:p>
          <a:p>
            <a:pPr marL="342900" indent="-342900">
              <a:buFont typeface="Arial" panose="020B0604020202020204" pitchFamily="34" charset="0"/>
              <a:buChar char="•"/>
            </a:pPr>
            <a:r>
              <a:rPr lang="en-US" dirty="0"/>
              <a:t>Voters’ List Position Paper &amp; Advocacy </a:t>
            </a:r>
          </a:p>
          <a:p>
            <a:pPr marL="342900" indent="-342900">
              <a:buFont typeface="Arial" panose="020B0604020202020204" pitchFamily="34" charset="0"/>
              <a:buChar char="•"/>
            </a:pPr>
            <a:r>
              <a:rPr lang="en-US" dirty="0"/>
              <a:t>Joint &amp; Several </a:t>
            </a:r>
            <a:r>
              <a:rPr lang="en-US" dirty="0" smtClean="0"/>
              <a:t>Liability Consultation </a:t>
            </a:r>
            <a:endParaRPr lang="en-US" dirty="0"/>
          </a:p>
          <a:p>
            <a:pPr marL="342900" indent="-342900">
              <a:buFont typeface="Arial" panose="020B0604020202020204" pitchFamily="34" charset="0"/>
              <a:buChar char="•"/>
            </a:pPr>
            <a:endParaRPr dirty="0"/>
          </a:p>
        </p:txBody>
      </p:sp>
      <p:sp>
        <p:nvSpPr>
          <p:cNvPr id="664" name="Line"/>
          <p:cNvSpPr/>
          <p:nvPr/>
        </p:nvSpPr>
        <p:spPr>
          <a:xfrm>
            <a:off x="15147107" y="5087215"/>
            <a:ext cx="2278085"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665" name="3"/>
          <p:cNvSpPr txBox="1"/>
          <p:nvPr/>
        </p:nvSpPr>
        <p:spPr>
          <a:xfrm>
            <a:off x="13267861" y="9063507"/>
            <a:ext cx="1371601" cy="284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a:defRPr sz="18000" cap="none" spc="-540">
                <a:solidFill>
                  <a:srgbClr val="D0DCF8"/>
                </a:solidFill>
              </a:defRPr>
            </a:lvl1pPr>
          </a:lstStyle>
          <a:p>
            <a:r>
              <a:rPr dirty="0"/>
              <a:t>3</a:t>
            </a:r>
          </a:p>
        </p:txBody>
      </p:sp>
      <p:sp>
        <p:nvSpPr>
          <p:cNvPr id="666" name="flexible price"/>
          <p:cNvSpPr txBox="1"/>
          <p:nvPr/>
        </p:nvSpPr>
        <p:spPr>
          <a:xfrm>
            <a:off x="15147107" y="9658557"/>
            <a:ext cx="72898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On the horizon</a:t>
            </a:r>
            <a:endParaRPr dirty="0"/>
          </a:p>
        </p:txBody>
      </p:sp>
      <p:sp>
        <p:nvSpPr>
          <p:cNvPr id="667" name="Nullam quis risus eget urna mollis ornare vel eu leo. Etiam porta sem malesuada magna mollis euismod. Donec id elit non mi porta gravida at eget metus. Morbi leo risus."/>
          <p:cNvSpPr txBox="1"/>
          <p:nvPr/>
        </p:nvSpPr>
        <p:spPr>
          <a:xfrm>
            <a:off x="15147107" y="10312199"/>
            <a:ext cx="7289801" cy="173900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 typeface="Arial" panose="020B0604020202020204" pitchFamily="34" charset="0"/>
              <a:buChar char="•"/>
            </a:pPr>
            <a:r>
              <a:rPr lang="en-US" dirty="0"/>
              <a:t>2020 Pre-Budget Submission</a:t>
            </a:r>
          </a:p>
          <a:p>
            <a:pPr marL="342900" indent="-342900">
              <a:buFont typeface="Arial" panose="020B0604020202020204" pitchFamily="34" charset="0"/>
              <a:buChar char="•"/>
            </a:pPr>
            <a:r>
              <a:rPr lang="en-US" dirty="0"/>
              <a:t>Municipal Act Review </a:t>
            </a:r>
          </a:p>
          <a:p>
            <a:pPr marL="342900" indent="-342900">
              <a:buFont typeface="Arial" panose="020B0604020202020204" pitchFamily="34" charset="0"/>
              <a:buChar char="•"/>
            </a:pPr>
            <a:r>
              <a:rPr lang="en-US" dirty="0"/>
              <a:t>Government Burden Reduction Efforts</a:t>
            </a:r>
          </a:p>
          <a:p>
            <a:pPr marL="342900" indent="-342900">
              <a:buFont typeface="Arial" panose="020B0604020202020204" pitchFamily="34" charset="0"/>
              <a:buChar char="•"/>
            </a:pPr>
            <a:r>
              <a:rPr lang="en-US" dirty="0"/>
              <a:t>Municipal Management Internship Program</a:t>
            </a:r>
            <a:endParaRPr dirty="0"/>
          </a:p>
        </p:txBody>
      </p:sp>
      <p:sp>
        <p:nvSpPr>
          <p:cNvPr id="668" name="Line"/>
          <p:cNvSpPr/>
          <p:nvPr/>
        </p:nvSpPr>
        <p:spPr>
          <a:xfrm>
            <a:off x="15147107" y="8837111"/>
            <a:ext cx="2278085"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669" name="Developed by The Pro…"/>
          <p:cNvSpPr txBox="1"/>
          <p:nvPr/>
        </p:nvSpPr>
        <p:spPr>
          <a:xfrm>
            <a:off x="2908237" y="2365757"/>
            <a:ext cx="8485683" cy="10874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nSpc>
                <a:spcPct val="100000"/>
              </a:lnSpc>
              <a:defRPr sz="6400" cap="none" spc="0">
                <a:solidFill>
                  <a:srgbClr val="FFFFFF"/>
                </a:solidFill>
                <a:latin typeface="+mj-lt"/>
                <a:ea typeface="+mj-ea"/>
                <a:cs typeface="+mj-cs"/>
                <a:sym typeface="Lato Light"/>
              </a:defRPr>
            </a:pPr>
            <a:r>
              <a:rPr lang="en-US" dirty="0"/>
              <a:t>Public Affairs Priorities</a:t>
            </a:r>
            <a:endParaRPr dirty="0"/>
          </a:p>
        </p:txBody>
      </p:sp>
      <p:sp>
        <p:nvSpPr>
          <p:cNvPr id="670" name="about who we are"/>
          <p:cNvSpPr txBox="1"/>
          <p:nvPr/>
        </p:nvSpPr>
        <p:spPr>
          <a:xfrm>
            <a:off x="2908237" y="1855175"/>
            <a:ext cx="5816452" cy="45442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defRPr>
                <a:solidFill>
                  <a:srgbClr val="FFFFFF"/>
                </a:solidFill>
              </a:defRPr>
            </a:lvl1pPr>
          </a:lstStyle>
          <a:p>
            <a:r>
              <a:rPr lang="en-US" dirty="0"/>
              <a:t>Key Policy Updates</a:t>
            </a:r>
            <a:endParaRPr dirty="0"/>
          </a:p>
        </p:txBody>
      </p:sp>
      <p:pic>
        <p:nvPicPr>
          <p:cNvPr id="5" name="Picture Placeholder 4">
            <a:extLst>
              <a:ext uri="{FF2B5EF4-FFF2-40B4-BE49-F238E27FC236}">
                <a16:creationId xmlns:a16="http://schemas.microsoft.com/office/drawing/2014/main" xmlns="" id="{369FF56A-3D03-4B65-A5AE-45EB8DEF53A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solidFill>
            <a:schemeClr val="bg1">
              <a:lumMod val="95000"/>
            </a:schemeClr>
          </a:solidFill>
        </p:spPr>
      </p:pic>
      <p:pic>
        <p:nvPicPr>
          <p:cNvPr id="7" name="Picture Placeholder 6">
            <a:extLst>
              <a:ext uri="{FF2B5EF4-FFF2-40B4-BE49-F238E27FC236}">
                <a16:creationId xmlns:a16="http://schemas.microsoft.com/office/drawing/2014/main" xmlns="" id="{99850626-0A53-42AA-BC6E-25BFED0048AC}"/>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a:solidFill>
            <a:schemeClr val="bg1">
              <a:lumMod val="95000"/>
            </a:schemeClr>
          </a:solidFill>
        </p:spPr>
      </p:pic>
      <p:sp>
        <p:nvSpPr>
          <p:cNvPr id="26" name="TextBox 25"/>
          <p:cNvSpPr txBox="1"/>
          <p:nvPr/>
        </p:nvSpPr>
        <p:spPr>
          <a:xfrm>
            <a:off x="969819" y="267593"/>
            <a:ext cx="3210296" cy="86650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en-US" sz="2100" b="0" i="0" u="none" strike="noStrike" cap="all" spc="168" normalizeH="0" baseline="0" dirty="0">
              <a:ln>
                <a:noFill/>
              </a:ln>
              <a:solidFill>
                <a:srgbClr val="000000"/>
              </a:solidFill>
              <a:effectLst/>
              <a:uFillTx/>
              <a:latin typeface="Lato Black"/>
              <a:ea typeface="Lato Black"/>
              <a:cs typeface="Lato Black"/>
              <a:sym typeface="Lato Black"/>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dirty="0"/>
          </a:p>
        </p:txBody>
      </p:sp>
      <p:sp>
        <p:nvSpPr>
          <p:cNvPr id="674" name="GROW YOUR COMMUNITY"/>
          <p:cNvSpPr txBox="1"/>
          <p:nvPr/>
        </p:nvSpPr>
        <p:spPr>
          <a:xfrm>
            <a:off x="14890565" y="6006667"/>
            <a:ext cx="7289801" cy="45442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r>
              <a:rPr lang="en-US" dirty="0"/>
              <a:t>AMCTO validation</a:t>
            </a:r>
            <a:endParaRPr dirty="0"/>
          </a:p>
        </p:txBody>
      </p:sp>
      <p:sp>
        <p:nvSpPr>
          <p:cNvPr id="675" name="Nullam quis risus eget urna mollis ornare vel eu leo. Etiam porta sem malesuada magna mollis euismod. Donec id elit non mi porta gravida at eget metus. Morbi leo risus."/>
          <p:cNvSpPr txBox="1"/>
          <p:nvPr/>
        </p:nvSpPr>
        <p:spPr>
          <a:xfrm>
            <a:off x="14890565" y="6660309"/>
            <a:ext cx="7283706" cy="17830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 typeface="Arial" panose="020B0604020202020204" pitchFamily="34" charset="0"/>
              <a:buChar char="•"/>
            </a:pPr>
            <a:r>
              <a:rPr lang="en-US" dirty="0"/>
              <a:t>AMCTO participated in 7 reduction meetings and involved key experts from across the municipal sector. </a:t>
            </a:r>
          </a:p>
          <a:p>
            <a:pPr marL="342900" indent="-342900">
              <a:buFont typeface="Arial" panose="020B0604020202020204" pitchFamily="34" charset="0"/>
              <a:buChar char="•"/>
            </a:pPr>
            <a:r>
              <a:rPr lang="en-US" dirty="0"/>
              <a:t>The association has requested a list of reduced or eliminated reports. Ministry is </a:t>
            </a:r>
            <a:r>
              <a:rPr lang="en-US" dirty="0" smtClean="0"/>
              <a:t>waiting to reveal the list. </a:t>
            </a:r>
            <a:endParaRPr lang="en-US" dirty="0"/>
          </a:p>
        </p:txBody>
      </p:sp>
      <p:sp>
        <p:nvSpPr>
          <p:cNvPr id="676" name="CUSTOMER SERVICE TRAINING"/>
          <p:cNvSpPr txBox="1"/>
          <p:nvPr/>
        </p:nvSpPr>
        <p:spPr>
          <a:xfrm>
            <a:off x="14890565" y="9547801"/>
            <a:ext cx="72898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Next steps</a:t>
            </a:r>
            <a:endParaRPr dirty="0"/>
          </a:p>
        </p:txBody>
      </p:sp>
      <p:sp>
        <p:nvSpPr>
          <p:cNvPr id="677" name="Nullam quis risus eget urna mollis ornare vel eu leo. Etiam porta sem malesuada magna mollis euismod. Donec id elit non mi porta gravida at eget metus. Morbi leo risus."/>
          <p:cNvSpPr txBox="1"/>
          <p:nvPr/>
        </p:nvSpPr>
        <p:spPr>
          <a:xfrm>
            <a:off x="14890565" y="10201443"/>
            <a:ext cx="7289801" cy="136293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 typeface="Arial" panose="020B0604020202020204" pitchFamily="34" charset="0"/>
              <a:buChar char="•"/>
            </a:pPr>
            <a:r>
              <a:rPr lang="en-US" dirty="0"/>
              <a:t>AMCTO </a:t>
            </a:r>
            <a:r>
              <a:rPr lang="en-US" dirty="0" smtClean="0"/>
              <a:t>will </a:t>
            </a:r>
            <a:r>
              <a:rPr lang="en-US" dirty="0"/>
              <a:t>continue to work with MMAH and the government on ongoing reporting reduction efforts.  </a:t>
            </a:r>
          </a:p>
          <a:p>
            <a:pPr marL="342900" indent="-342900">
              <a:buFont typeface="Arial" panose="020B0604020202020204" pitchFamily="34" charset="0"/>
              <a:buChar char="•"/>
            </a:pPr>
            <a:r>
              <a:rPr lang="en-US" dirty="0"/>
              <a:t>Minister Clark indicated this work is only just beginning.</a:t>
            </a:r>
            <a:endParaRPr dirty="0"/>
          </a:p>
        </p:txBody>
      </p:sp>
      <p:sp>
        <p:nvSpPr>
          <p:cNvPr id="678" name="Line"/>
          <p:cNvSpPr/>
          <p:nvPr/>
        </p:nvSpPr>
        <p:spPr>
          <a:xfrm>
            <a:off x="14890565" y="8726355"/>
            <a:ext cx="2278084"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679" name="If You Want to Sell Something, We'll Help."/>
          <p:cNvSpPr txBox="1"/>
          <p:nvPr/>
        </p:nvSpPr>
        <p:spPr>
          <a:xfrm>
            <a:off x="2071690" y="2705848"/>
            <a:ext cx="8485683" cy="20723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00000"/>
              </a:lnSpc>
              <a:defRPr sz="6400" cap="none" spc="0">
                <a:latin typeface="+mj-lt"/>
                <a:ea typeface="+mj-ea"/>
                <a:cs typeface="+mj-cs"/>
                <a:sym typeface="Lato Light"/>
              </a:defRPr>
            </a:lvl1pPr>
          </a:lstStyle>
          <a:p>
            <a:r>
              <a:rPr lang="en-US" dirty="0"/>
              <a:t>Municipal Reporting Burden</a:t>
            </a:r>
            <a:endParaRPr dirty="0"/>
          </a:p>
        </p:txBody>
      </p:sp>
      <p:sp>
        <p:nvSpPr>
          <p:cNvPr id="680" name="what we can do for you"/>
          <p:cNvSpPr txBox="1"/>
          <p:nvPr/>
        </p:nvSpPr>
        <p:spPr>
          <a:xfrm>
            <a:off x="2071690" y="2072203"/>
            <a:ext cx="5816452"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endParaRPr dirty="0"/>
          </a:p>
        </p:txBody>
      </p:sp>
      <p:sp>
        <p:nvSpPr>
          <p:cNvPr id="681" name="1"/>
          <p:cNvSpPr txBox="1"/>
          <p:nvPr/>
        </p:nvSpPr>
        <p:spPr>
          <a:xfrm>
            <a:off x="2080571" y="5435599"/>
            <a:ext cx="1371601" cy="284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a:defRPr sz="18000" cap="none" spc="-540">
                <a:solidFill>
                  <a:srgbClr val="D0DCF8"/>
                </a:solidFill>
              </a:defRPr>
            </a:lvl1pPr>
          </a:lstStyle>
          <a:p>
            <a:r>
              <a:rPr dirty="0"/>
              <a:t>1</a:t>
            </a:r>
          </a:p>
        </p:txBody>
      </p:sp>
      <p:sp>
        <p:nvSpPr>
          <p:cNvPr id="682" name="2"/>
          <p:cNvSpPr txBox="1"/>
          <p:nvPr/>
        </p:nvSpPr>
        <p:spPr>
          <a:xfrm>
            <a:off x="2080571" y="8952751"/>
            <a:ext cx="1371601" cy="284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a:defRPr sz="18000" cap="none" spc="-540">
                <a:solidFill>
                  <a:srgbClr val="D0DCF8"/>
                </a:solidFill>
              </a:defRPr>
            </a:lvl1pPr>
          </a:lstStyle>
          <a:p>
            <a:r>
              <a:rPr dirty="0"/>
              <a:t>2</a:t>
            </a:r>
          </a:p>
        </p:txBody>
      </p:sp>
      <p:sp>
        <p:nvSpPr>
          <p:cNvPr id="683" name="3"/>
          <p:cNvSpPr txBox="1"/>
          <p:nvPr/>
        </p:nvSpPr>
        <p:spPr>
          <a:xfrm>
            <a:off x="12857191" y="5545243"/>
            <a:ext cx="1371601" cy="284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a:defRPr sz="18000" cap="none" spc="-540">
                <a:solidFill>
                  <a:srgbClr val="D0DCF8"/>
                </a:solidFill>
              </a:defRPr>
            </a:lvl1pPr>
          </a:lstStyle>
          <a:p>
            <a:r>
              <a:rPr dirty="0"/>
              <a:t>3</a:t>
            </a:r>
          </a:p>
        </p:txBody>
      </p:sp>
      <p:sp>
        <p:nvSpPr>
          <p:cNvPr id="684" name="4"/>
          <p:cNvSpPr txBox="1"/>
          <p:nvPr/>
        </p:nvSpPr>
        <p:spPr>
          <a:xfrm>
            <a:off x="12857191" y="8952751"/>
            <a:ext cx="1371601" cy="284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a:defRPr sz="18000" cap="none" spc="-540">
                <a:solidFill>
                  <a:srgbClr val="D0DCF8"/>
                </a:solidFill>
              </a:defRPr>
            </a:lvl1pPr>
          </a:lstStyle>
          <a:p>
            <a:r>
              <a:rPr dirty="0"/>
              <a:t>4</a:t>
            </a:r>
          </a:p>
        </p:txBody>
      </p:sp>
      <p:sp>
        <p:nvSpPr>
          <p:cNvPr id="685" name="SOCIALIZE YOUR PRODUCT"/>
          <p:cNvSpPr txBox="1"/>
          <p:nvPr/>
        </p:nvSpPr>
        <p:spPr>
          <a:xfrm>
            <a:off x="4153200" y="6006667"/>
            <a:ext cx="72898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2019 AMO Conference</a:t>
            </a:r>
            <a:endParaRPr dirty="0"/>
          </a:p>
        </p:txBody>
      </p:sp>
      <p:sp>
        <p:nvSpPr>
          <p:cNvPr id="686" name="Nullam quis risus eget urna mollis ornare vel eu leo. Etiam porta sem malesuada magna mollis euismod. Donec id elit non mi porta gravida at eget metus. Morbi leo risus."/>
          <p:cNvSpPr txBox="1"/>
          <p:nvPr/>
        </p:nvSpPr>
        <p:spPr>
          <a:xfrm>
            <a:off x="4153200" y="6660309"/>
            <a:ext cx="7283706" cy="8990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r>
              <a:rPr lang="en-US" dirty="0"/>
              <a:t>The Premier of Ontario cited municipal reporting reduction figures in his keynote address at the AMO Conference.</a:t>
            </a:r>
          </a:p>
        </p:txBody>
      </p:sp>
      <p:sp>
        <p:nvSpPr>
          <p:cNvPr id="687" name="MAKE YOUR PRODUCT STAY ON TOP"/>
          <p:cNvSpPr txBox="1"/>
          <p:nvPr/>
        </p:nvSpPr>
        <p:spPr>
          <a:xfrm>
            <a:off x="4153200" y="9547801"/>
            <a:ext cx="72898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Reduction to date</a:t>
            </a:r>
            <a:endParaRPr dirty="0"/>
          </a:p>
        </p:txBody>
      </p:sp>
      <p:sp>
        <p:nvSpPr>
          <p:cNvPr id="688" name="Nullam quis risus eget urna mollis ornare vel eu leo. Etiam porta sem malesuada magna mollis euismod. Donec id elit non mi porta gravida at eget metus. Morbi leo risus."/>
          <p:cNvSpPr txBox="1"/>
          <p:nvPr/>
        </p:nvSpPr>
        <p:spPr>
          <a:xfrm>
            <a:off x="4153200" y="10201443"/>
            <a:ext cx="7289801" cy="173900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pPr marL="342900" indent="-342900">
              <a:buFont typeface="Arial" panose="020B0604020202020204" pitchFamily="34" charset="0"/>
              <a:buChar char="•"/>
            </a:pPr>
            <a:r>
              <a:rPr lang="en-US" dirty="0">
                <a:solidFill>
                  <a:schemeClr val="tx1"/>
                </a:solidFill>
              </a:rPr>
              <a:t>The government has announced </a:t>
            </a:r>
            <a:r>
              <a:rPr lang="en-US" b="1" dirty="0">
                <a:solidFill>
                  <a:schemeClr val="tx1"/>
                </a:solidFill>
              </a:rPr>
              <a:t>94 municipal reports eliminated</a:t>
            </a:r>
            <a:r>
              <a:rPr lang="en-US" dirty="0">
                <a:solidFill>
                  <a:schemeClr val="tx1"/>
                </a:solidFill>
              </a:rPr>
              <a:t> and </a:t>
            </a:r>
            <a:r>
              <a:rPr lang="en-US" b="1" dirty="0">
                <a:solidFill>
                  <a:schemeClr val="tx1"/>
                </a:solidFill>
              </a:rPr>
              <a:t>27 have been consolidated or simplified</a:t>
            </a:r>
            <a:r>
              <a:rPr lang="en-US" dirty="0">
                <a:solidFill>
                  <a:schemeClr val="tx1"/>
                </a:solidFill>
              </a:rPr>
              <a:t>.</a:t>
            </a:r>
          </a:p>
          <a:p>
            <a:endParaRPr lang="en-US" dirty="0">
              <a:solidFill>
                <a:srgbClr val="FF0000"/>
              </a:solidFill>
            </a:endParaRPr>
          </a:p>
        </p:txBody>
      </p:sp>
      <p:sp>
        <p:nvSpPr>
          <p:cNvPr id="689" name="Line"/>
          <p:cNvSpPr/>
          <p:nvPr/>
        </p:nvSpPr>
        <p:spPr>
          <a:xfrm>
            <a:off x="4153200" y="8726355"/>
            <a:ext cx="2278085"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pic>
        <p:nvPicPr>
          <p:cNvPr id="4" name="Picture Placeholder 3">
            <a:extLst>
              <a:ext uri="{FF2B5EF4-FFF2-40B4-BE49-F238E27FC236}">
                <a16:creationId xmlns:a16="http://schemas.microsoft.com/office/drawing/2014/main" xmlns="" id="{16C906C6-5027-473E-B311-6718C0B4E8B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solidFill>
            <a:schemeClr val="bg1">
              <a:lumMod val="95000"/>
            </a:schemeClr>
          </a:solidFill>
          <a:ln w="12700">
            <a:miter lim="400000"/>
          </a:ln>
        </p:spPr>
      </p:pic>
      <p:sp>
        <p:nvSpPr>
          <p:cNvPr id="20" name="TextBox 19"/>
          <p:cNvSpPr txBox="1"/>
          <p:nvPr/>
        </p:nvSpPr>
        <p:spPr>
          <a:xfrm>
            <a:off x="1025236" y="267593"/>
            <a:ext cx="3154878" cy="637656"/>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en-US" sz="2100" b="0" i="0" u="none" strike="noStrike" cap="all" spc="168" normalizeH="0" baseline="0" dirty="0">
              <a:ln>
                <a:noFill/>
              </a:ln>
              <a:solidFill>
                <a:srgbClr val="000000"/>
              </a:solidFill>
              <a:effectLst/>
              <a:uFillTx/>
              <a:latin typeface="Lato Black"/>
              <a:ea typeface="Lato Black"/>
              <a:cs typeface="Lato Black"/>
              <a:sym typeface="Lato Black"/>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dirty="0"/>
          </a:p>
        </p:txBody>
      </p:sp>
      <p:sp>
        <p:nvSpPr>
          <p:cNvPr id="693" name="If You Want to Sell Something, We'll Help."/>
          <p:cNvSpPr txBox="1"/>
          <p:nvPr/>
        </p:nvSpPr>
        <p:spPr>
          <a:xfrm>
            <a:off x="2071690" y="2705848"/>
            <a:ext cx="8485683" cy="10874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00000"/>
              </a:lnSpc>
              <a:defRPr sz="6400" cap="none" spc="0">
                <a:latin typeface="+mj-lt"/>
                <a:ea typeface="+mj-ea"/>
                <a:cs typeface="+mj-cs"/>
                <a:sym typeface="Lato Light"/>
              </a:defRPr>
            </a:lvl1pPr>
          </a:lstStyle>
          <a:p>
            <a:r>
              <a:rPr lang="en-US" dirty="0"/>
              <a:t>Voters’ List Advocacy </a:t>
            </a:r>
            <a:endParaRPr dirty="0"/>
          </a:p>
        </p:txBody>
      </p:sp>
      <p:sp>
        <p:nvSpPr>
          <p:cNvPr id="694" name="what we can do for you"/>
          <p:cNvSpPr txBox="1"/>
          <p:nvPr/>
        </p:nvSpPr>
        <p:spPr>
          <a:xfrm>
            <a:off x="2071690" y="2072203"/>
            <a:ext cx="5816452"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endParaRPr dirty="0"/>
          </a:p>
        </p:txBody>
      </p:sp>
      <p:sp>
        <p:nvSpPr>
          <p:cNvPr id="695" name="SOCIALIZE YOUR PRODUCT"/>
          <p:cNvSpPr txBox="1"/>
          <p:nvPr/>
        </p:nvSpPr>
        <p:spPr>
          <a:xfrm>
            <a:off x="2975314" y="5395917"/>
            <a:ext cx="72898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Current Status</a:t>
            </a:r>
            <a:endParaRPr dirty="0"/>
          </a:p>
        </p:txBody>
      </p:sp>
      <p:sp>
        <p:nvSpPr>
          <p:cNvPr id="696" name="Nullam quis risus eget urna mollis ornare vel eu leo. Etiam porta sem malesuada magna mollis euismod. Donec id elit non mi porta gravida at eget metus. Morbi leo risus."/>
          <p:cNvSpPr txBox="1"/>
          <p:nvPr/>
        </p:nvSpPr>
        <p:spPr>
          <a:xfrm>
            <a:off x="2046177" y="6156532"/>
            <a:ext cx="8485683" cy="26232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r>
              <a:rPr lang="en-US" dirty="0"/>
              <a:t>Elections Ontario awaits a decision on its recommendations when the House resumes sitting. Minister Clark is </a:t>
            </a:r>
            <a:r>
              <a:rPr lang="en-US" dirty="0" smtClean="0"/>
              <a:t>currently reviewing the file. </a:t>
            </a:r>
            <a:r>
              <a:rPr lang="en-US" dirty="0"/>
              <a:t/>
            </a:r>
            <a:br>
              <a:rPr lang="en-US" dirty="0"/>
            </a:br>
            <a:endParaRPr lang="en-US" dirty="0"/>
          </a:p>
          <a:p>
            <a:r>
              <a:rPr lang="en-US" dirty="0"/>
              <a:t>AMCTO has briefed Minister </a:t>
            </a:r>
            <a:r>
              <a:rPr lang="en-US" dirty="0" smtClean="0"/>
              <a:t>Clark, Attorney </a:t>
            </a:r>
            <a:r>
              <a:rPr lang="en-US" dirty="0"/>
              <a:t>General Doug </a:t>
            </a:r>
            <a:r>
              <a:rPr lang="en-US" dirty="0" smtClean="0"/>
              <a:t>Downey &amp; the Ministry of Finance on </a:t>
            </a:r>
            <a:r>
              <a:rPr lang="en-US" dirty="0"/>
              <a:t>the importance of Fixing the Voters’ List for our members. </a:t>
            </a:r>
          </a:p>
        </p:txBody>
      </p:sp>
      <p:sp>
        <p:nvSpPr>
          <p:cNvPr id="697" name="MAKE YOUR PRODUCT STAY ON TOP"/>
          <p:cNvSpPr txBox="1"/>
          <p:nvPr/>
        </p:nvSpPr>
        <p:spPr>
          <a:xfrm>
            <a:off x="2975314" y="9495060"/>
            <a:ext cx="7289801" cy="4544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r>
              <a:rPr lang="en-US" dirty="0"/>
              <a:t>Sector involvement</a:t>
            </a:r>
            <a:endParaRPr dirty="0"/>
          </a:p>
        </p:txBody>
      </p:sp>
      <p:sp>
        <p:nvSpPr>
          <p:cNvPr id="698" name="Nullam quis risus eget urna mollis ornare vel eu leo. Etiam porta sem malesuada magna mollis euismod. Donec id elit non mi porta gravida at eget metus. Morbi leo risus."/>
          <p:cNvSpPr txBox="1"/>
          <p:nvPr/>
        </p:nvSpPr>
        <p:spPr>
          <a:xfrm>
            <a:off x="2046177" y="10201443"/>
            <a:ext cx="8485683" cy="13192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ct val="130000"/>
              </a:lnSpc>
              <a:defRPr cap="none" spc="0">
                <a:solidFill>
                  <a:srgbClr val="5E5E5E"/>
                </a:solidFill>
                <a:latin typeface="Lato Regular"/>
                <a:ea typeface="Lato Regular"/>
                <a:cs typeface="Lato Regular"/>
                <a:sym typeface="Lato Regular"/>
              </a:defRPr>
            </a:lvl1pPr>
          </a:lstStyle>
          <a:p>
            <a:r>
              <a:rPr lang="en-US" dirty="0"/>
              <a:t>AMCTO </a:t>
            </a:r>
            <a:r>
              <a:rPr lang="en-US" dirty="0" smtClean="0"/>
              <a:t>encourages </a:t>
            </a:r>
            <a:r>
              <a:rPr lang="en-US" dirty="0"/>
              <a:t>members to </a:t>
            </a:r>
            <a:r>
              <a:rPr lang="en-US" dirty="0" smtClean="0"/>
              <a:t>let </a:t>
            </a:r>
            <a:r>
              <a:rPr lang="en-US" dirty="0"/>
              <a:t>key Ministers and </a:t>
            </a:r>
            <a:r>
              <a:rPr lang="en-US" dirty="0" smtClean="0"/>
              <a:t>your </a:t>
            </a:r>
            <a:r>
              <a:rPr lang="en-US" dirty="0"/>
              <a:t>local MPPs </a:t>
            </a:r>
            <a:r>
              <a:rPr lang="en-US" dirty="0" smtClean="0"/>
              <a:t>know of the support behind the proposed reforms </a:t>
            </a:r>
            <a:r>
              <a:rPr lang="en-US" dirty="0"/>
              <a:t>to </a:t>
            </a:r>
            <a:r>
              <a:rPr lang="en-US" dirty="0" smtClean="0"/>
              <a:t>the </a:t>
            </a:r>
            <a:r>
              <a:rPr lang="en-US" dirty="0"/>
              <a:t>Voters’ </a:t>
            </a:r>
            <a:r>
              <a:rPr lang="en-US" dirty="0" smtClean="0"/>
              <a:t>List in Ontario.  </a:t>
            </a:r>
            <a:endParaRPr dirty="0"/>
          </a:p>
        </p:txBody>
      </p:sp>
      <p:sp>
        <p:nvSpPr>
          <p:cNvPr id="699" name="Line"/>
          <p:cNvSpPr/>
          <p:nvPr/>
        </p:nvSpPr>
        <p:spPr>
          <a:xfrm>
            <a:off x="2046177" y="9031777"/>
            <a:ext cx="2780563"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00" name="Shape"/>
          <p:cNvSpPr/>
          <p:nvPr/>
        </p:nvSpPr>
        <p:spPr>
          <a:xfrm>
            <a:off x="2184197" y="5352872"/>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701" name="Shape"/>
          <p:cNvSpPr/>
          <p:nvPr/>
        </p:nvSpPr>
        <p:spPr>
          <a:xfrm>
            <a:off x="2152294" y="9459668"/>
            <a:ext cx="585982" cy="454493"/>
          </a:xfrm>
          <a:custGeom>
            <a:avLst/>
            <a:gdLst/>
            <a:ahLst/>
            <a:cxnLst>
              <a:cxn ang="0">
                <a:pos x="wd2" y="hd2"/>
              </a:cxn>
              <a:cxn ang="5400000">
                <a:pos x="wd2" y="hd2"/>
              </a:cxn>
              <a:cxn ang="10800000">
                <a:pos x="wd2" y="hd2"/>
              </a:cxn>
              <a:cxn ang="16200000">
                <a:pos x="wd2" y="hd2"/>
              </a:cxn>
            </a:cxnLst>
            <a:rect l="0" t="0" r="r" b="b"/>
            <a:pathLst>
              <a:path w="21600" h="21600" extrusionOk="0">
                <a:moveTo>
                  <a:pt x="1235" y="10296"/>
                </a:moveTo>
                <a:lnTo>
                  <a:pt x="3931" y="6822"/>
                </a:lnTo>
                <a:lnTo>
                  <a:pt x="8771" y="13060"/>
                </a:lnTo>
                <a:lnTo>
                  <a:pt x="17669" y="1592"/>
                </a:lnTo>
                <a:lnTo>
                  <a:pt x="20365" y="5066"/>
                </a:lnTo>
                <a:lnTo>
                  <a:pt x="8771" y="20008"/>
                </a:lnTo>
                <a:cubicBezTo>
                  <a:pt x="8771" y="20008"/>
                  <a:pt x="1235" y="10296"/>
                  <a:pt x="1235" y="10296"/>
                </a:cubicBezTo>
                <a:close/>
                <a:moveTo>
                  <a:pt x="17669" y="0"/>
                </a:moveTo>
                <a:lnTo>
                  <a:pt x="8771" y="11468"/>
                </a:lnTo>
                <a:lnTo>
                  <a:pt x="3931" y="5230"/>
                </a:lnTo>
                <a:lnTo>
                  <a:pt x="0" y="10296"/>
                </a:lnTo>
                <a:lnTo>
                  <a:pt x="8771" y="21600"/>
                </a:lnTo>
                <a:lnTo>
                  <a:pt x="21600" y="5066"/>
                </a:lnTo>
                <a:cubicBezTo>
                  <a:pt x="21600" y="5066"/>
                  <a:pt x="17669" y="0"/>
                  <a:pt x="17669" y="0"/>
                </a:cubicBezTo>
                <a:close/>
              </a:path>
            </a:pathLst>
          </a:custGeom>
          <a:solidFill>
            <a:schemeClr val="accent1"/>
          </a:solidFill>
          <a:ln w="12700">
            <a:miter lim="400000"/>
          </a:ln>
        </p:spPr>
        <p:txBody>
          <a:bodyPr lIns="71437" tIns="71437" rIns="71437" bIns="71437"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p>
        </p:txBody>
      </p:sp>
      <p:sp>
        <p:nvSpPr>
          <p:cNvPr id="13" name="TextBox 12"/>
          <p:cNvSpPr txBox="1"/>
          <p:nvPr/>
        </p:nvSpPr>
        <p:spPr>
          <a:xfrm>
            <a:off x="969819" y="267593"/>
            <a:ext cx="3210296" cy="660591"/>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en-US" sz="2100" b="0" i="0" u="none" strike="noStrike" cap="all" spc="168" normalizeH="0" baseline="0" dirty="0">
              <a:ln>
                <a:noFill/>
              </a:ln>
              <a:solidFill>
                <a:srgbClr val="000000"/>
              </a:solidFill>
              <a:effectLst/>
              <a:uFillTx/>
              <a:latin typeface="Lato Black"/>
              <a:ea typeface="Lato Black"/>
              <a:cs typeface="Lato Black"/>
              <a:sym typeface="Lato Black"/>
            </a:endParaRPr>
          </a:p>
        </p:txBody>
      </p:sp>
      <p:pic>
        <p:nvPicPr>
          <p:cNvPr id="6" name="Picture Placeholder 5"/>
          <p:cNvPicPr>
            <a:picLocks noGrp="1" noChangeAspect="1"/>
          </p:cNvPicPr>
          <p:nvPr>
            <p:ph type="pic" sz="half" idx="13"/>
          </p:nvPr>
        </p:nvPicPr>
        <p:blipFill>
          <a:blip r:embed="rId4" cstate="print">
            <a:extLst>
              <a:ext uri="{28A0092B-C50C-407E-A947-70E740481C1C}">
                <a14:useLocalDpi xmlns:a14="http://schemas.microsoft.com/office/drawing/2010/main" val="0"/>
              </a:ext>
            </a:extLst>
          </a:blip>
          <a:srcRect/>
          <a:stretch>
            <a:fillRect/>
          </a:stretch>
        </p:blipFill>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Light"/>
        <a:ea typeface="Lato Light"/>
        <a:cs typeface="Lato Light"/>
      </a:majorFont>
      <a:minorFont>
        <a:latin typeface="Lato Bold"/>
        <a:ea typeface="Lato Bold"/>
        <a:cs typeface="Lat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Light"/>
        <a:ea typeface="Lato Light"/>
        <a:cs typeface="Lato Light"/>
      </a:majorFont>
      <a:minorFont>
        <a:latin typeface="Lato Bold"/>
        <a:ea typeface="Lato Bold"/>
        <a:cs typeface="Lat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Light"/>
        <a:ea typeface="Lato Light"/>
        <a:cs typeface="Lato Light"/>
      </a:majorFont>
      <a:minorFont>
        <a:latin typeface="Lato Bold"/>
        <a:ea typeface="Lato Bold"/>
        <a:cs typeface="Lat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Gallery</Template>
  <TotalTime>4440</TotalTime>
  <Words>3174</Words>
  <Application>Microsoft Office PowerPoint</Application>
  <PresentationFormat>Custom</PresentationFormat>
  <Paragraphs>302</Paragraphs>
  <Slides>16</Slides>
  <Notes>16</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Gill Sans</vt:lpstr>
      <vt:lpstr>Helvetica Light</vt:lpstr>
      <vt:lpstr>Helvetica Neue</vt:lpstr>
      <vt:lpstr>Helvetica Neue Light</vt:lpstr>
      <vt:lpstr>Helvetica Neue Medium</vt:lpstr>
      <vt:lpstr>Lato Black</vt:lpstr>
      <vt:lpstr>Lato Bold</vt:lpstr>
      <vt:lpstr>Lato Light</vt:lpstr>
      <vt:lpstr>Lato Regular</vt: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Johal</dc:creator>
  <cp:lastModifiedBy>Andrea Coyne</cp:lastModifiedBy>
  <cp:revision>103</cp:revision>
  <cp:lastPrinted>2019-09-13T15:32:36Z</cp:lastPrinted>
  <dcterms:modified xsi:type="dcterms:W3CDTF">2019-09-19T18:55:26Z</dcterms:modified>
</cp:coreProperties>
</file>